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4"/>
  </p:notesMasterIdLst>
  <p:handoutMasterIdLst>
    <p:handoutMasterId r:id="rId25"/>
  </p:handoutMasterIdLst>
  <p:sldIdLst>
    <p:sldId id="594" r:id="rId2"/>
    <p:sldId id="626" r:id="rId3"/>
    <p:sldId id="596" r:id="rId4"/>
    <p:sldId id="636" r:id="rId5"/>
    <p:sldId id="637" r:id="rId6"/>
    <p:sldId id="630" r:id="rId7"/>
    <p:sldId id="639" r:id="rId8"/>
    <p:sldId id="622" r:id="rId9"/>
    <p:sldId id="631" r:id="rId10"/>
    <p:sldId id="599" r:id="rId11"/>
    <p:sldId id="611" r:id="rId12"/>
    <p:sldId id="623" r:id="rId13"/>
    <p:sldId id="624" r:id="rId14"/>
    <p:sldId id="601" r:id="rId15"/>
    <p:sldId id="605" r:id="rId16"/>
    <p:sldId id="613" r:id="rId17"/>
    <p:sldId id="607" r:id="rId18"/>
    <p:sldId id="616" r:id="rId19"/>
    <p:sldId id="602" r:id="rId20"/>
    <p:sldId id="615" r:id="rId21"/>
    <p:sldId id="604" r:id="rId22"/>
    <p:sldId id="635" r:id="rId23"/>
  </p:sldIdLst>
  <p:sldSz cx="9144000" cy="6858000" type="screen4x3"/>
  <p:notesSz cx="7086600" cy="10210800"/>
  <p:custDataLst>
    <p:tags r:id="rId26"/>
  </p:custDataLst>
  <p:defaultTextStyle>
    <a:defPPr>
      <a:defRPr lang="de-DE"/>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showPr>
  <p:clrMru>
    <a:srgbClr val="2200EE"/>
    <a:srgbClr val="1B00C0"/>
    <a:srgbClr val="FFFFFF"/>
    <a:srgbClr val="0000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79019" autoAdjust="0"/>
  </p:normalViewPr>
  <p:slideViewPr>
    <p:cSldViewPr snapToGrid="0">
      <p:cViewPr varScale="1">
        <p:scale>
          <a:sx n="60" d="100"/>
          <a:sy n="60" d="100"/>
        </p:scale>
        <p:origin x="-1464" y="-96"/>
      </p:cViewPr>
      <p:guideLst>
        <p:guide orient="horz" pos="3705"/>
        <p:guide orient="horz" pos="1185"/>
        <p:guide pos="254"/>
        <p:guide pos="2892"/>
        <p:guide pos="554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3044552" cy="542181"/>
          </a:xfrm>
          <a:prstGeom prst="rect">
            <a:avLst/>
          </a:prstGeom>
          <a:noFill/>
          <a:ln w="9525">
            <a:noFill/>
            <a:miter lim="800000"/>
            <a:headEnd/>
            <a:tailEnd/>
          </a:ln>
          <a:effectLst/>
        </p:spPr>
        <p:txBody>
          <a:bodyPr vert="horz" wrap="square" lIns="93200" tIns="46599" rIns="93200" bIns="46599" numCol="1" anchor="t" anchorCtr="0" compatLnSpc="1">
            <a:prstTxWarp prst="textNoShape">
              <a:avLst/>
            </a:prstTxWarp>
          </a:bodyPr>
          <a:lstStyle>
            <a:lvl1pPr defTabSz="929894" eaLnBrk="1" hangingPunct="1">
              <a:defRPr sz="1300"/>
            </a:lvl1pPr>
          </a:lstStyle>
          <a:p>
            <a:endParaRPr lang="en-GB"/>
          </a:p>
        </p:txBody>
      </p:sp>
      <p:sp>
        <p:nvSpPr>
          <p:cNvPr id="559107" name="Rectangle 3"/>
          <p:cNvSpPr>
            <a:spLocks noGrp="1" noChangeArrowheads="1"/>
          </p:cNvSpPr>
          <p:nvPr>
            <p:ph type="dt" sz="quarter" idx="1"/>
          </p:nvPr>
        </p:nvSpPr>
        <p:spPr bwMode="auto">
          <a:xfrm>
            <a:off x="3979915" y="0"/>
            <a:ext cx="3123478" cy="542181"/>
          </a:xfrm>
          <a:prstGeom prst="rect">
            <a:avLst/>
          </a:prstGeom>
          <a:noFill/>
          <a:ln w="9525">
            <a:noFill/>
            <a:miter lim="800000"/>
            <a:headEnd/>
            <a:tailEnd/>
          </a:ln>
          <a:effectLst/>
        </p:spPr>
        <p:txBody>
          <a:bodyPr vert="horz" wrap="square" lIns="93200" tIns="46599" rIns="93200" bIns="46599" numCol="1" anchor="t" anchorCtr="0" compatLnSpc="1">
            <a:prstTxWarp prst="textNoShape">
              <a:avLst/>
            </a:prstTxWarp>
          </a:bodyPr>
          <a:lstStyle>
            <a:lvl1pPr algn="r" defTabSz="929894" eaLnBrk="1" hangingPunct="1">
              <a:defRPr sz="1300"/>
            </a:lvl1pPr>
          </a:lstStyle>
          <a:p>
            <a:endParaRPr lang="en-GB"/>
          </a:p>
        </p:txBody>
      </p:sp>
      <p:sp>
        <p:nvSpPr>
          <p:cNvPr id="559108" name="Rectangle 4"/>
          <p:cNvSpPr>
            <a:spLocks noGrp="1" noChangeArrowheads="1"/>
          </p:cNvSpPr>
          <p:nvPr>
            <p:ph type="ftr" sz="quarter" idx="2"/>
          </p:nvPr>
        </p:nvSpPr>
        <p:spPr bwMode="auto">
          <a:xfrm>
            <a:off x="0" y="9678508"/>
            <a:ext cx="3044552" cy="542180"/>
          </a:xfrm>
          <a:prstGeom prst="rect">
            <a:avLst/>
          </a:prstGeom>
          <a:noFill/>
          <a:ln w="9525">
            <a:noFill/>
            <a:miter lim="800000"/>
            <a:headEnd/>
            <a:tailEnd/>
          </a:ln>
          <a:effectLst/>
        </p:spPr>
        <p:txBody>
          <a:bodyPr vert="horz" wrap="square" lIns="93200" tIns="46599" rIns="93200" bIns="46599" numCol="1" anchor="b" anchorCtr="0" compatLnSpc="1">
            <a:prstTxWarp prst="textNoShape">
              <a:avLst/>
            </a:prstTxWarp>
          </a:bodyPr>
          <a:lstStyle>
            <a:lvl1pPr defTabSz="929894" eaLnBrk="1" hangingPunct="1">
              <a:defRPr sz="1300"/>
            </a:lvl1pPr>
          </a:lstStyle>
          <a:p>
            <a:endParaRPr lang="en-GB"/>
          </a:p>
        </p:txBody>
      </p:sp>
      <p:sp>
        <p:nvSpPr>
          <p:cNvPr id="559109" name="Rectangle 5"/>
          <p:cNvSpPr>
            <a:spLocks noGrp="1" noChangeArrowheads="1"/>
          </p:cNvSpPr>
          <p:nvPr>
            <p:ph type="sldNum" sz="quarter" idx="3"/>
          </p:nvPr>
        </p:nvSpPr>
        <p:spPr bwMode="auto">
          <a:xfrm>
            <a:off x="3979915" y="9678508"/>
            <a:ext cx="3123478" cy="542180"/>
          </a:xfrm>
          <a:prstGeom prst="rect">
            <a:avLst/>
          </a:prstGeom>
          <a:noFill/>
          <a:ln w="9525">
            <a:noFill/>
            <a:miter lim="800000"/>
            <a:headEnd/>
            <a:tailEnd/>
          </a:ln>
          <a:effectLst/>
        </p:spPr>
        <p:txBody>
          <a:bodyPr vert="horz" wrap="square" lIns="93200" tIns="46599" rIns="93200" bIns="46599" numCol="1" anchor="b" anchorCtr="0" compatLnSpc="1">
            <a:prstTxWarp prst="textNoShape">
              <a:avLst/>
            </a:prstTxWarp>
          </a:bodyPr>
          <a:lstStyle>
            <a:lvl1pPr algn="r" defTabSz="929894" eaLnBrk="1" hangingPunct="1">
              <a:defRPr sz="1300"/>
            </a:lvl1pPr>
          </a:lstStyle>
          <a:p>
            <a:fld id="{FACBDEFB-9C64-4F7D-B816-85720CCACBF7}" type="slidenum">
              <a:rPr lang="en-GB"/>
              <a:pPr/>
              <a:t>&lt;#&gt;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69740" cy="510870"/>
          </a:xfrm>
          <a:prstGeom prst="rect">
            <a:avLst/>
          </a:prstGeom>
          <a:noFill/>
          <a:ln w="9525">
            <a:noFill/>
            <a:miter lim="800000"/>
            <a:headEnd/>
            <a:tailEnd/>
          </a:ln>
          <a:effectLst/>
        </p:spPr>
        <p:txBody>
          <a:bodyPr vert="horz" wrap="square" lIns="98821" tIns="49412" rIns="98821" bIns="49412" numCol="1" anchor="t" anchorCtr="0" compatLnSpc="1">
            <a:prstTxWarp prst="textNoShape">
              <a:avLst/>
            </a:prstTxWarp>
          </a:bodyPr>
          <a:lstStyle>
            <a:lvl1pPr defTabSz="986352" eaLnBrk="1" hangingPunct="1">
              <a:defRPr sz="1400"/>
            </a:lvl1pPr>
          </a:lstStyle>
          <a:p>
            <a:endParaRPr lang="en-GB"/>
          </a:p>
        </p:txBody>
      </p:sp>
      <p:sp>
        <p:nvSpPr>
          <p:cNvPr id="6147" name="Rectangle 3"/>
          <p:cNvSpPr>
            <a:spLocks noGrp="1" noChangeArrowheads="1"/>
          </p:cNvSpPr>
          <p:nvPr>
            <p:ph type="dt" idx="1"/>
          </p:nvPr>
        </p:nvSpPr>
        <p:spPr bwMode="auto">
          <a:xfrm>
            <a:off x="4016860" y="0"/>
            <a:ext cx="3069740" cy="510870"/>
          </a:xfrm>
          <a:prstGeom prst="rect">
            <a:avLst/>
          </a:prstGeom>
          <a:noFill/>
          <a:ln w="9525">
            <a:noFill/>
            <a:miter lim="800000"/>
            <a:headEnd/>
            <a:tailEnd/>
          </a:ln>
          <a:effectLst/>
        </p:spPr>
        <p:txBody>
          <a:bodyPr vert="horz" wrap="square" lIns="98821" tIns="49412" rIns="98821" bIns="49412" numCol="1" anchor="t" anchorCtr="0" compatLnSpc="1">
            <a:prstTxWarp prst="textNoShape">
              <a:avLst/>
            </a:prstTxWarp>
          </a:bodyPr>
          <a:lstStyle>
            <a:lvl1pPr algn="r" defTabSz="986352" eaLnBrk="1" hangingPunct="1">
              <a:defRPr sz="1400"/>
            </a:lvl1pPr>
          </a:lstStyle>
          <a:p>
            <a:endParaRPr lang="en-GB"/>
          </a:p>
        </p:txBody>
      </p:sp>
      <p:sp>
        <p:nvSpPr>
          <p:cNvPr id="6148" name="Rectangle 4"/>
          <p:cNvSpPr>
            <a:spLocks noGrp="1" noRot="1" noChangeAspect="1" noChangeArrowheads="1" noTextEdit="1"/>
          </p:cNvSpPr>
          <p:nvPr>
            <p:ph type="sldImg" idx="2"/>
          </p:nvPr>
        </p:nvSpPr>
        <p:spPr bwMode="auto">
          <a:xfrm>
            <a:off x="990600" y="766763"/>
            <a:ext cx="5106988" cy="38290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45441" y="4849966"/>
            <a:ext cx="5195720" cy="4594530"/>
          </a:xfrm>
          <a:prstGeom prst="rect">
            <a:avLst/>
          </a:prstGeom>
          <a:noFill/>
          <a:ln w="9525">
            <a:noFill/>
            <a:miter lim="800000"/>
            <a:headEnd/>
            <a:tailEnd/>
          </a:ln>
          <a:effectLst/>
        </p:spPr>
        <p:txBody>
          <a:bodyPr vert="horz" wrap="square" lIns="98821" tIns="49412" rIns="98821" bIns="49412" numCol="1" anchor="t" anchorCtr="0" compatLnSpc="1">
            <a:prstTxWarp prst="textNoShape">
              <a:avLst/>
            </a:prstTxWarp>
          </a:bodyPr>
          <a:lstStyle/>
          <a:p>
            <a:pPr lvl="0"/>
            <a:r>
              <a:rPr lang="en-GB" smtClean="0"/>
              <a:t>Klicken Sie, um die Formate des Vorlagentextes zu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6150" name="Rectangle 6"/>
          <p:cNvSpPr>
            <a:spLocks noGrp="1" noChangeArrowheads="1"/>
          </p:cNvSpPr>
          <p:nvPr>
            <p:ph type="ftr" sz="quarter" idx="4"/>
          </p:nvPr>
        </p:nvSpPr>
        <p:spPr bwMode="auto">
          <a:xfrm>
            <a:off x="0" y="9701579"/>
            <a:ext cx="3069740" cy="509221"/>
          </a:xfrm>
          <a:prstGeom prst="rect">
            <a:avLst/>
          </a:prstGeom>
          <a:noFill/>
          <a:ln w="9525">
            <a:noFill/>
            <a:miter lim="800000"/>
            <a:headEnd/>
            <a:tailEnd/>
          </a:ln>
          <a:effectLst/>
        </p:spPr>
        <p:txBody>
          <a:bodyPr vert="horz" wrap="square" lIns="98821" tIns="49412" rIns="98821" bIns="49412" numCol="1" anchor="b" anchorCtr="0" compatLnSpc="1">
            <a:prstTxWarp prst="textNoShape">
              <a:avLst/>
            </a:prstTxWarp>
          </a:bodyPr>
          <a:lstStyle>
            <a:lvl1pPr defTabSz="986352" eaLnBrk="1" hangingPunct="1">
              <a:defRPr sz="1400"/>
            </a:lvl1pPr>
          </a:lstStyle>
          <a:p>
            <a:endParaRPr lang="en-GB"/>
          </a:p>
        </p:txBody>
      </p:sp>
      <p:sp>
        <p:nvSpPr>
          <p:cNvPr id="6151" name="Rectangle 7"/>
          <p:cNvSpPr>
            <a:spLocks noGrp="1" noChangeArrowheads="1"/>
          </p:cNvSpPr>
          <p:nvPr>
            <p:ph type="sldNum" sz="quarter" idx="5"/>
          </p:nvPr>
        </p:nvSpPr>
        <p:spPr bwMode="auto">
          <a:xfrm>
            <a:off x="4016860" y="9701579"/>
            <a:ext cx="3069740" cy="509221"/>
          </a:xfrm>
          <a:prstGeom prst="rect">
            <a:avLst/>
          </a:prstGeom>
          <a:noFill/>
          <a:ln w="9525">
            <a:noFill/>
            <a:miter lim="800000"/>
            <a:headEnd/>
            <a:tailEnd/>
          </a:ln>
          <a:effectLst/>
        </p:spPr>
        <p:txBody>
          <a:bodyPr vert="horz" wrap="square" lIns="98821" tIns="49412" rIns="98821" bIns="49412" numCol="1" anchor="b" anchorCtr="0" compatLnSpc="1">
            <a:prstTxWarp prst="textNoShape">
              <a:avLst/>
            </a:prstTxWarp>
          </a:bodyPr>
          <a:lstStyle>
            <a:lvl1pPr algn="r" defTabSz="986352" eaLnBrk="1" hangingPunct="1">
              <a:defRPr sz="1400"/>
            </a:lvl1pPr>
          </a:lstStyle>
          <a:p>
            <a:fld id="{411AF391-62DE-4A20-A6FF-33754BF33D16}" type="slidenum">
              <a:rPr lang="en-GB"/>
              <a:pPr/>
              <a:t>&lt;#&gt;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4B308-893D-4DCA-9FBF-B12368821FBF}" type="slidenum">
              <a:rPr lang="en-GB"/>
              <a:pPr/>
              <a:t>1</a:t>
            </a:fld>
            <a:endParaRPr lang="en-GB"/>
          </a:p>
        </p:txBody>
      </p:sp>
      <p:sp>
        <p:nvSpPr>
          <p:cNvPr id="1077250" name="Rectangle 2"/>
          <p:cNvSpPr>
            <a:spLocks noGrp="1" noChangeArrowheads="1"/>
          </p:cNvSpPr>
          <p:nvPr>
            <p:ph type="body" idx="1"/>
          </p:nvPr>
        </p:nvSpPr>
        <p:spPr>
          <a:xfrm>
            <a:off x="256932" y="5453122"/>
            <a:ext cx="6646626" cy="4205610"/>
          </a:xfrm>
        </p:spPr>
        <p:txBody>
          <a:bodyPr lIns="93496" tIns="46750" rIns="93496" bIns="46750"/>
          <a:lstStyle/>
          <a:p>
            <a:r>
              <a:rPr lang="ja-JP" altLang="en-US" dirty="0" smtClean="0"/>
              <a:t>について</a:t>
            </a:r>
            <a:endParaRPr lang="en-US" altLang="ja-JP" dirty="0" smtClean="0"/>
          </a:p>
          <a:p>
            <a:r>
              <a:rPr lang="ja-JP" altLang="en-US" dirty="0" smtClean="0"/>
              <a:t>が</a:t>
            </a:r>
            <a:endParaRPr lang="en-US" altLang="ja-JP" dirty="0" smtClean="0"/>
          </a:p>
          <a:p>
            <a:r>
              <a:rPr lang="ja-JP" altLang="en-US" dirty="0" smtClean="0"/>
              <a:t>発表させていただきます</a:t>
            </a:r>
            <a:endParaRPr lang="en-US" altLang="ja-JP" dirty="0" smtClean="0"/>
          </a:p>
          <a:p>
            <a:endParaRPr lang="en-GB" dirty="0" smtClean="0"/>
          </a:p>
          <a:p>
            <a:endParaRPr lang="en-GB" dirty="0" smtClean="0"/>
          </a:p>
          <a:p>
            <a:r>
              <a:rPr lang="ja-JP" altLang="en-US" dirty="0" smtClean="0"/>
              <a:t>ゆっくり話す</a:t>
            </a:r>
            <a:endParaRPr lang="en-GB" dirty="0"/>
          </a:p>
        </p:txBody>
      </p:sp>
      <p:sp>
        <p:nvSpPr>
          <p:cNvPr id="1077251" name="Rectangle 3"/>
          <p:cNvSpPr>
            <a:spLocks noGrp="1" noRot="1" noChangeAspect="1" noChangeArrowheads="1" noTextEdit="1"/>
          </p:cNvSpPr>
          <p:nvPr>
            <p:ph type="sldImg"/>
          </p:nvPr>
        </p:nvSpPr>
        <p:spPr>
          <a:xfrm>
            <a:off x="66675" y="0"/>
            <a:ext cx="6953250" cy="5214938"/>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300" dirty="0" smtClean="0"/>
              <a:t>ajax.googleapis.com</a:t>
            </a:r>
            <a:r>
              <a:rPr lang="en-US" altLang="ja-JP" dirty="0" smtClean="0"/>
              <a:t> </a:t>
            </a:r>
            <a:r>
              <a:rPr lang="en-US" altLang="ja-JP" sz="1300" dirty="0" smtClean="0"/>
              <a:t>/</a:t>
            </a:r>
            <a:r>
              <a:rPr lang="en-US" altLang="ja-JP" sz="1300" dirty="0" err="1" smtClean="0"/>
              <a:t>ajax</a:t>
            </a:r>
            <a:r>
              <a:rPr lang="en-US" altLang="ja-JP" sz="1300" dirty="0" smtClean="0"/>
              <a:t>/</a:t>
            </a:r>
            <a:r>
              <a:rPr lang="en-US" altLang="ja-JP" sz="1300" dirty="0" err="1" smtClean="0"/>
              <a:t>libs</a:t>
            </a:r>
            <a:r>
              <a:rPr lang="en-US" altLang="ja-JP" sz="1300" dirty="0" smtClean="0"/>
              <a:t>/</a:t>
            </a:r>
            <a:r>
              <a:rPr lang="en-US" altLang="ja-JP" sz="1300" dirty="0" err="1" smtClean="0"/>
              <a:t>jquery</a:t>
            </a:r>
            <a:r>
              <a:rPr lang="en-US" altLang="ja-JP" sz="1300" dirty="0" smtClean="0"/>
              <a:t>/1.4.1/</a:t>
            </a:r>
            <a:r>
              <a:rPr lang="en-US" altLang="ja-JP" sz="1300" dirty="0" err="1" smtClean="0"/>
              <a:t>jquery.min.js</a:t>
            </a:r>
            <a:r>
              <a:rPr lang="en-US" altLang="ja-JP"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kern="1200" baseline="0" dirty="0" smtClean="0">
                <a:solidFill>
                  <a:schemeClr val="tx1"/>
                </a:solidFill>
                <a:latin typeface="Arial" pitchFamily="34" charset="0"/>
                <a:ea typeface="+mn-ea"/>
                <a:cs typeface="+mn-cs"/>
              </a:rPr>
              <a:t>脆弱性コード</a:t>
            </a:r>
            <a:r>
              <a:rPr lang="en-US" altLang="ja-JP" sz="1200" kern="1200" baseline="0" dirty="0" smtClean="0">
                <a:solidFill>
                  <a:schemeClr val="tx1"/>
                </a:solidFill>
                <a:latin typeface="Arial" pitchFamily="34" charset="0"/>
                <a:ea typeface="+mn-ea"/>
                <a:cs typeface="+mn-cs"/>
              </a:rPr>
              <a:t>CVE </a:t>
            </a:r>
            <a:r>
              <a:rPr lang="ja-JP" altLang="en-US" sz="1200" kern="1200" baseline="0" dirty="0" smtClean="0">
                <a:solidFill>
                  <a:schemeClr val="tx1"/>
                </a:solidFill>
                <a:latin typeface="Arial" pitchFamily="34" charset="0"/>
                <a:ea typeface="+mn-ea"/>
                <a:cs typeface="+mn-cs"/>
              </a:rPr>
              <a:t>の組みにも共通の特徴が見られる</a:t>
            </a:r>
            <a:endParaRPr lang="en-US" altLang="ja-JP" sz="1200" kern="1200" baseline="0" dirty="0" smtClean="0">
              <a:solidFill>
                <a:schemeClr val="tx1"/>
              </a:solidFill>
              <a:latin typeface="Arial" pitchFamily="34" charset="0"/>
              <a:ea typeface="+mn-ea"/>
              <a:cs typeface="+mn-cs"/>
            </a:endParaRPr>
          </a:p>
          <a:p>
            <a:endParaRPr kumimoji="0" lang="en-US" altLang="ja-JP" sz="12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r>
              <a:rPr kumimoji="0" lang="ja-JP" altLang="en-US" sz="1200" b="0" i="0" u="none" strike="noStrike" kern="1200" cap="none" spc="0" normalizeH="0" baseline="0" noProof="0" dirty="0" smtClean="0">
                <a:ln>
                  <a:noFill/>
                </a:ln>
                <a:solidFill>
                  <a:schemeClr val="tx1"/>
                </a:solidFill>
                <a:effectLst/>
                <a:uLnTx/>
                <a:uFillTx/>
                <a:latin typeface="Arial" pitchFamily="34" charset="0"/>
                <a:ea typeface="+mn-ea"/>
                <a:cs typeface="+mn-cs"/>
              </a:rPr>
              <a:t>今回の</a:t>
            </a:r>
            <a:r>
              <a:rPr kumimoji="0" lang="en-US" altLang="ja-JP" sz="1200" b="0" i="0" u="none" strike="noStrike" kern="1200" cap="none" spc="0" normalizeH="0" baseline="0" noProof="0" dirty="0" smtClean="0">
                <a:ln>
                  <a:noFill/>
                </a:ln>
                <a:solidFill>
                  <a:schemeClr val="tx1"/>
                </a:solidFill>
                <a:effectLst/>
                <a:uLnTx/>
                <a:uFillTx/>
                <a:latin typeface="Arial" pitchFamily="34" charset="0"/>
                <a:ea typeface="+mn-ea"/>
                <a:cs typeface="+mn-cs"/>
              </a:rPr>
              <a:t>MWSCUP</a:t>
            </a:r>
            <a:r>
              <a:rPr kumimoji="0" lang="ja-JP" altLang="en-US" sz="1200" b="0" i="0" u="none" strike="noStrike" kern="1200" cap="none" spc="0" normalizeH="0" baseline="0" noProof="0" dirty="0" smtClean="0">
                <a:ln>
                  <a:noFill/>
                </a:ln>
                <a:solidFill>
                  <a:schemeClr val="tx1"/>
                </a:solidFill>
                <a:effectLst/>
                <a:uLnTx/>
                <a:uFillTx/>
                <a:latin typeface="Arial" pitchFamily="34" charset="0"/>
                <a:ea typeface="+mn-ea"/>
                <a:cs typeface="+mn-cs"/>
              </a:rPr>
              <a:t>においても，使用した</a:t>
            </a:r>
            <a:r>
              <a:rPr kumimoji="0" lang="en-US" altLang="ja-JP" sz="1200" b="0" i="0" u="none" strike="noStrike" kern="1200" cap="none" spc="0" normalizeH="0" baseline="0" noProof="0" dirty="0" err="1" smtClean="0">
                <a:ln>
                  <a:noFill/>
                </a:ln>
                <a:solidFill>
                  <a:schemeClr val="tx1"/>
                </a:solidFill>
                <a:effectLst/>
                <a:uLnTx/>
                <a:uFillTx/>
                <a:latin typeface="Arial" pitchFamily="34" charset="0"/>
                <a:ea typeface="+mn-ea"/>
                <a:cs typeface="+mn-cs"/>
              </a:rPr>
              <a:t>jsunpack</a:t>
            </a:r>
            <a:r>
              <a:rPr kumimoji="0" lang="en-US" altLang="ja-JP" sz="1200" b="0" i="0" u="none" strike="noStrike" kern="1200" cap="none" spc="0" normalizeH="0" baseline="0" noProof="0" dirty="0" smtClean="0">
                <a:ln>
                  <a:noFill/>
                </a:ln>
                <a:solidFill>
                  <a:schemeClr val="tx1"/>
                </a:solidFill>
                <a:effectLst/>
                <a:uLnTx/>
                <a:uFillTx/>
                <a:latin typeface="Arial" pitchFamily="34" charset="0"/>
                <a:ea typeface="+mn-ea"/>
                <a:cs typeface="+mn-cs"/>
              </a:rPr>
              <a:t>-n</a:t>
            </a:r>
          </a:p>
          <a:p>
            <a:r>
              <a:rPr kumimoji="0" lang="ja-JP" altLang="en-US" sz="1200" b="0" i="0" u="none" strike="noStrike" kern="1200" cap="none" spc="0" normalizeH="0" baseline="0" noProof="0" dirty="0" smtClean="0">
                <a:ln>
                  <a:noFill/>
                </a:ln>
                <a:solidFill>
                  <a:schemeClr val="tx1"/>
                </a:solidFill>
                <a:effectLst/>
                <a:uLnTx/>
                <a:uFillTx/>
                <a:latin typeface="Arial" pitchFamily="34" charset="0"/>
                <a:ea typeface="+mn-ea"/>
                <a:cs typeface="+mn-cs"/>
              </a:rPr>
              <a:t>解答率</a:t>
            </a:r>
            <a:r>
              <a:rPr kumimoji="0" lang="en-US" altLang="ja-JP" sz="1200" b="0" i="0" u="none" strike="noStrike" kern="1200" cap="none" spc="0" normalizeH="0" baseline="0" noProof="0" dirty="0" smtClean="0">
                <a:ln>
                  <a:noFill/>
                </a:ln>
                <a:solidFill>
                  <a:schemeClr val="tx1"/>
                </a:solidFill>
                <a:effectLst/>
                <a:uLnTx/>
                <a:uFillTx/>
                <a:latin typeface="Arial" pitchFamily="34" charset="0"/>
                <a:ea typeface="+mn-ea"/>
                <a:cs typeface="+mn-cs"/>
              </a:rPr>
              <a:t>4/5</a:t>
            </a:r>
            <a:endParaRPr kumimoji="0" lang="en-US" altLang="ja-JP" sz="2400" b="0" i="0" u="none" strike="noStrike" kern="0" cap="none" spc="0" normalizeH="0" baseline="0" noProof="0" dirty="0" smtClean="0">
              <a:ln>
                <a:noFill/>
              </a:ln>
              <a:solidFill>
                <a:schemeClr val="tx1"/>
              </a:solidFill>
              <a:effectLst/>
              <a:uLnTx/>
              <a:uFillTx/>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0" lang="en-US" altLang="ja-JP" sz="2400" b="0" i="0" u="none" strike="noStrike" kern="0" cap="none" spc="0" normalizeH="0" baseline="0" noProof="0" dirty="0" smtClean="0">
              <a:ln>
                <a:noFill/>
              </a:ln>
              <a:solidFill>
                <a:schemeClr val="tx1"/>
              </a:solidFill>
              <a:effectLst/>
              <a:uLnTx/>
              <a:uFillTx/>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0" lang="ja-JP" altLang="en-US" sz="2400" b="0" i="0" u="none" strike="noStrike" kern="0" cap="none" spc="0" normalizeH="0" baseline="0" noProof="0" dirty="0" smtClean="0">
                <a:ln>
                  <a:noFill/>
                </a:ln>
                <a:solidFill>
                  <a:schemeClr val="tx1"/>
                </a:solidFill>
                <a:effectLst/>
                <a:uLnTx/>
                <a:uFillTx/>
                <a:latin typeface="Arial" pitchFamily="34" charset="0"/>
                <a:ea typeface="+mn-ea"/>
                <a:cs typeface="+mn-cs"/>
              </a:rPr>
              <a:t>通信に含まれる脆弱性を突いた攻撃の検出を行うツールで、通信の要約、受信データの解読、難読化の解除を行うことができる．</a:t>
            </a:r>
            <a:endParaRPr kumimoji="0" lang="en-US" altLang="ja-JP" sz="2400" b="0" i="0" u="none" strike="noStrike" kern="0" cap="none" spc="0" normalizeH="0" baseline="0" noProof="0" dirty="0" smtClean="0">
              <a:ln>
                <a:noFill/>
              </a:ln>
              <a:solidFill>
                <a:schemeClr val="tx1"/>
              </a:solidFill>
              <a:effectLst/>
              <a:uLnTx/>
              <a:uFillTx/>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0" lang="en-US" altLang="ja-JP" sz="2400" b="0" i="0" u="none" strike="noStrike" kern="0" cap="none" spc="0" normalizeH="0" baseline="0" noProof="0" dirty="0" smtClean="0">
                <a:ln>
                  <a:noFill/>
                </a:ln>
                <a:solidFill>
                  <a:schemeClr val="tx1"/>
                </a:solidFill>
                <a:effectLst/>
                <a:uLnTx/>
                <a:uFillTx/>
                <a:latin typeface="Arial" pitchFamily="34" charset="0"/>
                <a:ea typeface="+mn-ea"/>
                <a:cs typeface="+mn-cs"/>
              </a:rPr>
              <a:t>D3M </a:t>
            </a:r>
            <a:r>
              <a:rPr kumimoji="0" lang="ja-JP" altLang="en-US" sz="2400" b="0" i="0" u="none" strike="noStrike" kern="0" cap="none" spc="0" normalizeH="0" baseline="0" noProof="0" dirty="0" smtClean="0">
                <a:ln>
                  <a:noFill/>
                </a:ln>
                <a:solidFill>
                  <a:schemeClr val="tx1"/>
                </a:solidFill>
                <a:effectLst/>
                <a:uLnTx/>
                <a:uFillTx/>
                <a:latin typeface="Arial" pitchFamily="34" charset="0"/>
                <a:ea typeface="+mn-ea"/>
                <a:cs typeface="+mn-cs"/>
              </a:rPr>
              <a:t>では，</a:t>
            </a:r>
            <a:r>
              <a:rPr kumimoji="0" lang="en-US" altLang="ja-JP" sz="2400" b="0" i="0" u="none" strike="noStrike" kern="0" cap="none" spc="0" normalizeH="0" baseline="0" noProof="0" dirty="0" smtClean="0">
                <a:ln>
                  <a:noFill/>
                </a:ln>
                <a:solidFill>
                  <a:schemeClr val="tx1"/>
                </a:solidFill>
                <a:effectLst/>
                <a:uLnTx/>
                <a:uFillTx/>
                <a:latin typeface="Arial" pitchFamily="34" charset="0"/>
                <a:ea typeface="+mn-ea"/>
                <a:cs typeface="+mn-cs"/>
              </a:rPr>
              <a:t>CVE2005-2127 </a:t>
            </a:r>
            <a:r>
              <a:rPr kumimoji="0" lang="ja-JP" altLang="en-US" sz="2400" b="0" i="0" u="none" strike="noStrike" kern="0" cap="none" spc="0" normalizeH="0" baseline="0" noProof="0" dirty="0" smtClean="0">
                <a:ln>
                  <a:noFill/>
                </a:ln>
                <a:solidFill>
                  <a:schemeClr val="tx1"/>
                </a:solidFill>
                <a:effectLst/>
                <a:uLnTx/>
                <a:uFillTx/>
                <a:latin typeface="Arial" pitchFamily="34" charset="0"/>
                <a:ea typeface="+mn-ea"/>
                <a:cs typeface="+mn-cs"/>
              </a:rPr>
              <a:t>から</a:t>
            </a:r>
            <a:r>
              <a:rPr kumimoji="0" lang="en-US" altLang="ja-JP" sz="2400" b="0" i="0" u="none" strike="noStrike" kern="0" cap="none" spc="0" normalizeH="0" baseline="0" noProof="0" dirty="0" smtClean="0">
                <a:ln>
                  <a:noFill/>
                </a:ln>
                <a:solidFill>
                  <a:schemeClr val="tx1"/>
                </a:solidFill>
                <a:effectLst/>
                <a:uLnTx/>
                <a:uFillTx/>
                <a:latin typeface="Arial" pitchFamily="34" charset="0"/>
                <a:ea typeface="+mn-ea"/>
                <a:cs typeface="+mn-cs"/>
              </a:rPr>
              <a:t>2010-0249 </a:t>
            </a:r>
            <a:r>
              <a:rPr kumimoji="0" lang="ja-JP" altLang="en-US" sz="2400" b="0" i="0" u="none" strike="noStrike" kern="0" cap="none" spc="0" normalizeH="0" baseline="0" noProof="0" dirty="0" err="1" smtClean="0">
                <a:ln>
                  <a:noFill/>
                </a:ln>
                <a:solidFill>
                  <a:schemeClr val="tx1"/>
                </a:solidFill>
                <a:effectLst/>
                <a:uLnTx/>
                <a:uFillTx/>
                <a:latin typeface="Arial" pitchFamily="34" charset="0"/>
                <a:ea typeface="+mn-ea"/>
                <a:cs typeface="+mn-cs"/>
              </a:rPr>
              <a:t>までの</a:t>
            </a:r>
            <a:r>
              <a:rPr kumimoji="0" lang="en-US" altLang="ja-JP" sz="2400" b="0" i="0" u="none" strike="noStrike" kern="0" cap="none" spc="0" normalizeH="0" baseline="0" noProof="0" dirty="0" smtClean="0">
                <a:ln>
                  <a:noFill/>
                </a:ln>
                <a:solidFill>
                  <a:schemeClr val="tx1"/>
                </a:solidFill>
                <a:effectLst/>
                <a:uLnTx/>
                <a:uFillTx/>
                <a:latin typeface="Arial" pitchFamily="34" charset="0"/>
                <a:ea typeface="+mn-ea"/>
                <a:cs typeface="+mn-cs"/>
              </a:rPr>
              <a:t>14 </a:t>
            </a:r>
            <a:r>
              <a:rPr kumimoji="0" lang="ja-JP" altLang="en-US" sz="2400" b="0" i="0" u="none" strike="noStrike" kern="0" cap="none" spc="0" normalizeH="0" baseline="0" noProof="0" dirty="0" smtClean="0">
                <a:ln>
                  <a:noFill/>
                </a:ln>
                <a:solidFill>
                  <a:schemeClr val="tx1"/>
                </a:solidFill>
                <a:effectLst/>
                <a:uLnTx/>
                <a:uFillTx/>
                <a:latin typeface="Arial" pitchFamily="34" charset="0"/>
                <a:ea typeface="+mn-ea"/>
                <a:cs typeface="+mn-cs"/>
              </a:rPr>
              <a:t>種類の脆弱性が用いられた．</a:t>
            </a:r>
            <a:endParaRPr kumimoji="1" lang="ja-JP" altLang="en-US" sz="2400" b="0" i="0" u="none" strike="noStrike" kern="0" cap="none" spc="0" normalizeH="0" baseline="0" noProof="0" dirty="0" smtClean="0">
              <a:ln>
                <a:noFill/>
              </a:ln>
              <a:solidFill>
                <a:schemeClr val="tx1"/>
              </a:solidFill>
              <a:effectLst/>
              <a:uLnTx/>
              <a:uFillTx/>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1" lang="en-US" altLang="ja-JP" sz="2400" b="0" i="0" u="none" strike="noStrike" kern="0" cap="none" spc="0" normalizeH="0" baseline="0" noProof="0" dirty="0" smtClean="0">
              <a:ln>
                <a:noFill/>
              </a:ln>
              <a:solidFill>
                <a:schemeClr val="tx1"/>
              </a:solidFill>
              <a:effectLst/>
              <a:uLnTx/>
              <a:uFillTx/>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1" lang="ja-JP" altLang="en-US" sz="2400" b="0" i="0" u="none" strike="noStrike" kern="0" cap="none" spc="0" normalizeH="0" baseline="0" noProof="0" dirty="0" smtClean="0">
                <a:ln>
                  <a:noFill/>
                </a:ln>
                <a:solidFill>
                  <a:schemeClr val="tx1"/>
                </a:solidFill>
                <a:effectLst/>
                <a:uLnTx/>
                <a:uFillTx/>
                <a:latin typeface="Arial" pitchFamily="34" charset="0"/>
                <a:ea typeface="+mn-ea"/>
                <a:cs typeface="+mn-cs"/>
              </a:rPr>
              <a:t>脆弱性の種類</a:t>
            </a:r>
            <a:endParaRPr kumimoji="1" lang="en-US" altLang="ja-JP" sz="2400" b="0" i="0" u="none" strike="noStrike" kern="0" cap="none" spc="0" normalizeH="0" baseline="0" noProof="0" dirty="0" smtClean="0">
              <a:ln>
                <a:noFill/>
              </a:ln>
              <a:solidFill>
                <a:schemeClr val="tx1"/>
              </a:solidFill>
              <a:effectLst/>
              <a:uLnTx/>
              <a:uFillTx/>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1" lang="en-US" altLang="ja-JP" sz="1200" b="0" i="0" u="none" strike="noStrike" kern="0" cap="none" spc="0" normalizeH="0" baseline="0" noProof="0" dirty="0" smtClean="0">
                <a:ln>
                  <a:noFill/>
                </a:ln>
                <a:solidFill>
                  <a:schemeClr val="tx1"/>
                </a:solidFill>
                <a:effectLst/>
                <a:uLnTx/>
                <a:uFillTx/>
                <a:latin typeface="Arial" pitchFamily="34" charset="0"/>
                <a:ea typeface="+mn-ea"/>
                <a:cs typeface="+mn-cs"/>
              </a:rPr>
              <a:t>14</a:t>
            </a:r>
            <a:r>
              <a:rPr kumimoji="1" lang="ja-JP" altLang="en-US" sz="1200" b="0" i="0" u="none" strike="noStrike" kern="0" cap="none" spc="0" normalizeH="0" baseline="0" noProof="0" dirty="0" smtClean="0">
                <a:ln>
                  <a:noFill/>
                </a:ln>
                <a:solidFill>
                  <a:schemeClr val="tx1"/>
                </a:solidFill>
                <a:effectLst/>
                <a:uLnTx/>
                <a:uFillTx/>
                <a:latin typeface="Arial" pitchFamily="34" charset="0"/>
                <a:ea typeface="+mn-ea"/>
                <a:cs typeface="+mn-cs"/>
              </a:rPr>
              <a:t>種類</a:t>
            </a:r>
            <a:r>
              <a:rPr kumimoji="1" lang="en-US" altLang="ja-JP" sz="1200" b="0" i="0" u="none" strike="noStrike" kern="0" cap="none" spc="0" normalizeH="0" baseline="0" noProof="0" dirty="0" smtClean="0">
                <a:ln>
                  <a:noFill/>
                </a:ln>
                <a:solidFill>
                  <a:schemeClr val="tx1"/>
                </a:solidFill>
                <a:effectLst/>
                <a:uLnTx/>
                <a:uFillTx/>
                <a:latin typeface="Arial" pitchFamily="34" charset="0"/>
                <a:ea typeface="+mn-ea"/>
                <a:cs typeface="+mn-cs"/>
              </a:rPr>
              <a:t>/3</a:t>
            </a:r>
            <a:r>
              <a:rPr kumimoji="1" lang="ja-JP" altLang="en-US" sz="1200" b="0" i="0" u="none" strike="noStrike" kern="0" cap="none" spc="0" normalizeH="0" baseline="0" noProof="0" dirty="0" smtClean="0">
                <a:ln>
                  <a:noFill/>
                </a:ln>
                <a:solidFill>
                  <a:schemeClr val="tx1"/>
                </a:solidFill>
                <a:effectLst/>
                <a:uLnTx/>
                <a:uFillTx/>
                <a:latin typeface="Arial" pitchFamily="34" charset="0"/>
                <a:ea typeface="+mn-ea"/>
                <a:cs typeface="+mn-cs"/>
              </a:rPr>
              <a:t>日間</a:t>
            </a:r>
            <a:endParaRPr kumimoji="0" lang="ja-JP" altLang="en-US" sz="1200" b="0" i="0" u="none" strike="noStrike" kern="0" cap="none" spc="0" normalizeH="0" baseline="0" noProof="0" dirty="0" smtClean="0">
              <a:ln>
                <a:noFill/>
              </a:ln>
              <a:solidFill>
                <a:schemeClr val="tx1"/>
              </a:solidFill>
              <a:effectLst/>
              <a:uLnTx/>
              <a:uFillTx/>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1" lang="ja-JP" altLang="en-US" sz="2400" b="0" i="0" u="none" strike="noStrike" kern="0" cap="none" spc="0" normalizeH="0" baseline="0" noProof="0" dirty="0" smtClean="0">
                <a:ln>
                  <a:noFill/>
                </a:ln>
                <a:solidFill>
                  <a:schemeClr val="tx1"/>
                </a:solidFill>
                <a:effectLst/>
                <a:uLnTx/>
                <a:uFillTx/>
                <a:latin typeface="Arial" pitchFamily="34" charset="0"/>
                <a:ea typeface="+mn-ea"/>
                <a:cs typeface="+mn-cs"/>
              </a:rPr>
              <a:t>出現回数</a:t>
            </a:r>
            <a:endParaRPr kumimoji="1" lang="en-US" altLang="ja-JP" sz="2400" kern="0" dirty="0" smtClean="0">
              <a:solidFill>
                <a:schemeClr val="tx1"/>
              </a:solidFill>
              <a:latin typeface="Arial" pitchFamily="34" charset="0"/>
              <a:ea typeface="+mn-ea"/>
              <a:cs typeface="+mn-cs"/>
            </a:endParaRPr>
          </a:p>
          <a:p>
            <a:pPr marL="381000" lvl="1" indent="-188913" eaLnBrk="1" hangingPunct="1">
              <a:spcBef>
                <a:spcPct val="20000"/>
              </a:spcBef>
              <a:buClr>
                <a:schemeClr val="accent1"/>
              </a:buClr>
              <a:buFontTx/>
              <a:buChar char="-"/>
              <a:defRPr/>
            </a:pPr>
            <a:r>
              <a:rPr kumimoji="1" lang="en-US" altLang="ja-JP" sz="1200" kern="0" dirty="0" smtClean="0">
                <a:solidFill>
                  <a:schemeClr val="tx1"/>
                </a:solidFill>
                <a:latin typeface="Arial" pitchFamily="34" charset="0"/>
                <a:ea typeface="+mn-ea"/>
                <a:cs typeface="+mn-cs"/>
              </a:rPr>
              <a:t>595</a:t>
            </a:r>
            <a:r>
              <a:rPr kumimoji="1" lang="ja-JP" altLang="en-US" sz="1200" kern="0" dirty="0" smtClean="0">
                <a:solidFill>
                  <a:schemeClr val="tx1"/>
                </a:solidFill>
                <a:latin typeface="Arial" pitchFamily="34" charset="0"/>
                <a:ea typeface="+mn-ea"/>
                <a:cs typeface="+mn-cs"/>
              </a:rPr>
              <a:t>回</a:t>
            </a:r>
            <a:endParaRPr lang="ja-JP" altLang="en-US" sz="1200" kern="0" dirty="0" smtClean="0">
              <a:solidFill>
                <a:schemeClr val="tx1"/>
              </a:solidFill>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1" lang="en-US" altLang="ja-JP" sz="2400" kern="0" dirty="0" smtClean="0">
              <a:solidFill>
                <a:schemeClr val="tx1"/>
              </a:solidFill>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1" lang="en-US" altLang="ja-JP" sz="2400" kern="0" dirty="0" smtClean="0">
              <a:solidFill>
                <a:schemeClr val="tx1"/>
              </a:solidFill>
              <a:latin typeface="Arial" pitchFamily="34" charset="0"/>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1" lang="en-US" altLang="ja-JP" sz="2400" kern="0" dirty="0" smtClean="0">
              <a:solidFill>
                <a:schemeClr val="tx1"/>
              </a:solidFill>
              <a:latin typeface="Arial" pitchFamily="34" charset="0"/>
              <a:ea typeface="+mn-ea"/>
              <a:cs typeface="+mn-cs"/>
            </a:endParaRPr>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21</a:t>
            </a:r>
            <a:r>
              <a:rPr kumimoji="1" lang="ja-JP" altLang="en-US" dirty="0" smtClean="0"/>
              <a:t>種類</a:t>
            </a:r>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これで以上に</a:t>
            </a:r>
            <a:r>
              <a:rPr kumimoji="1" lang="ja-JP" altLang="en-US" dirty="0" err="1" smtClean="0"/>
              <a:t>です．</a:t>
            </a:r>
            <a:endParaRPr kumimoji="1" lang="en-US" altLang="ja-JP" dirty="0" smtClean="0"/>
          </a:p>
          <a:p>
            <a:r>
              <a:rPr kumimoji="1" lang="ja-JP" altLang="en-US" dirty="0" smtClean="0"/>
              <a:t>ご静聴ありがとうございました．</a:t>
            </a:r>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35902-5C2C-489B-B2DA-1F9E2EB2384A}" type="slidenum">
              <a:rPr lang="en-GB"/>
              <a:pPr/>
              <a:t>22</a:t>
            </a:fld>
            <a:endParaRPr lang="en-GB"/>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kern="1200" baseline="0" dirty="0" smtClean="0">
                <a:solidFill>
                  <a:schemeClr val="tx1"/>
                </a:solidFill>
                <a:latin typeface="Arial" pitchFamily="34" charset="0"/>
                <a:ea typeface="+mn-ea"/>
                <a:cs typeface="+mn-cs"/>
              </a:rPr>
              <a:t>今回，データを提供秋山さん</a:t>
            </a:r>
            <a:endParaRPr lang="en-US" altLang="ja-JP" sz="1200" kern="1200" baseline="0" dirty="0" smtClean="0">
              <a:solidFill>
                <a:schemeClr val="tx1"/>
              </a:solidFill>
              <a:latin typeface="Arial" pitchFamily="34" charset="0"/>
              <a:ea typeface="+mn-ea"/>
              <a:cs typeface="+mn-cs"/>
            </a:endParaRPr>
          </a:p>
          <a:p>
            <a:endParaRPr kumimoji="1" lang="en-US" altLang="ja-JP" dirty="0" smtClean="0"/>
          </a:p>
          <a:p>
            <a:r>
              <a:rPr kumimoji="1" lang="ja-JP" altLang="en-US" dirty="0" smtClean="0"/>
              <a:t>・</a:t>
            </a:r>
            <a:r>
              <a:rPr kumimoji="1" lang="ja-JP" altLang="en-US" dirty="0" smtClean="0"/>
              <a:t>誘導サイトを複数経由することに</a:t>
            </a:r>
            <a:r>
              <a:rPr kumimoji="1" lang="ja-JP" altLang="en-US" dirty="0" smtClean="0"/>
              <a:t>よって検出</a:t>
            </a:r>
            <a:r>
              <a:rPr kumimoji="1" lang="ja-JP" altLang="en-US" dirty="0" smtClean="0"/>
              <a:t>や対策を困難にする</a:t>
            </a:r>
            <a:r>
              <a:rPr kumimoji="1" lang="ja-JP" altLang="en-US" dirty="0" smtClean="0"/>
              <a:t>．</a:t>
            </a:r>
            <a:endParaRPr kumimoji="1" lang="en-US" altLang="ja-JP" dirty="0" smtClean="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・誘導サイトを複数経由することによって検出や対策を困難</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latin typeface="ヒラギノ角ゴ ProN W6" pitchFamily="34" charset="-128"/>
                <a:ea typeface="ヒラギノ角ゴ ProN W6" pitchFamily="34" charset="-128"/>
              </a:rPr>
              <a:t>・</a:t>
            </a:r>
            <a:r>
              <a:rPr kumimoji="1" lang="en-US" altLang="ja-JP" dirty="0" smtClean="0">
                <a:latin typeface="ヒラギノ角ゴ ProN W6" pitchFamily="34" charset="-128"/>
                <a:ea typeface="ヒラギノ角ゴ ProN W6" pitchFamily="34" charset="-128"/>
              </a:rPr>
              <a:t>HOST</a:t>
            </a:r>
            <a:r>
              <a:rPr kumimoji="1" lang="ja-JP" altLang="en-US" dirty="0" smtClean="0">
                <a:latin typeface="ヒラギノ角ゴ ProN W6" pitchFamily="34" charset="-128"/>
                <a:ea typeface="ヒラギノ角ゴ ProN W6" pitchFamily="34" charset="-128"/>
              </a:rPr>
              <a:t>や</a:t>
            </a:r>
            <a:r>
              <a:rPr kumimoji="1" lang="en-US" altLang="ja-JP" dirty="0" smtClean="0">
                <a:latin typeface="ヒラギノ角ゴ ProN W6" pitchFamily="34" charset="-128"/>
                <a:ea typeface="ヒラギノ角ゴ ProN W6" pitchFamily="34" charset="-128"/>
              </a:rPr>
              <a:t>IP</a:t>
            </a:r>
            <a:r>
              <a:rPr kumimoji="1" lang="ja-JP" altLang="en-US" dirty="0" smtClean="0">
                <a:latin typeface="ヒラギノ角ゴ ProN W6" pitchFamily="34" charset="-128"/>
                <a:ea typeface="ヒラギノ角ゴ ProN W6" pitchFamily="34" charset="-128"/>
              </a:rPr>
              <a:t>が頻繁に変化する．</a:t>
            </a:r>
            <a:endParaRPr lang="en-US" altLang="ja-JP" dirty="0" smtClean="0">
              <a:latin typeface="ヒラギノ角ゴ ProN W6" pitchFamily="34" charset="-128"/>
              <a:ea typeface="ヒラギノ角ゴ ProN W6"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latin typeface="ヒラギノ角ゴ ProN W6" pitchFamily="34" charset="-128"/>
              <a:ea typeface="ヒラギノ角ゴ ProN W6"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ヒラギノ角ゴ ProN W6" pitchFamily="34" charset="-128"/>
                <a:ea typeface="ヒラギノ角ゴ ProN W6" pitchFamily="34" charset="-128"/>
              </a:rPr>
              <a:t>右側が正常な通信の遷移なのですが，正規サイトの～と攻撃の誘導サイトの遷移を区別することが難しい．</a:t>
            </a:r>
            <a:endParaRPr lang="en-US" altLang="ja-JP" dirty="0" smtClean="0">
              <a:latin typeface="ヒラギノ角ゴ ProN W6" pitchFamily="34" charset="-128"/>
              <a:ea typeface="ヒラギノ角ゴ ProN W6"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ヒラギノ角ゴ ProN W6" pitchFamily="34" charset="-128"/>
                <a:ea typeface="ヒラギノ角ゴ ProN W6" pitchFamily="34" charset="-128"/>
              </a:rPr>
              <a:t>今回の</a:t>
            </a:r>
            <a:r>
              <a:rPr lang="en-US" altLang="ja-JP" dirty="0" smtClean="0">
                <a:latin typeface="ヒラギノ角ゴ ProN W6" pitchFamily="34" charset="-128"/>
                <a:ea typeface="ヒラギノ角ゴ ProN W6" pitchFamily="34" charset="-128"/>
              </a:rPr>
              <a:t>CUP</a:t>
            </a:r>
            <a:r>
              <a:rPr lang="ja-JP" altLang="en-US" dirty="0" smtClean="0">
                <a:latin typeface="ヒラギノ角ゴ ProN W6" pitchFamily="34" charset="-128"/>
                <a:ea typeface="ヒラギノ角ゴ ProN W6" pitchFamily="34" charset="-128"/>
              </a:rPr>
              <a:t>の課題としても出題されましたが，</a:t>
            </a:r>
            <a:endParaRPr lang="en-US" altLang="ja-JP" dirty="0" smtClean="0">
              <a:latin typeface="ヒラギノ角ゴ ProN W6" pitchFamily="34" charset="-128"/>
              <a:ea typeface="ヒラギノ角ゴ ProN W6"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ヒラギノ角ゴ ProN W6" pitchFamily="34" charset="-128"/>
                <a:ea typeface="ヒラギノ角ゴ ProN W6" pitchFamily="34" charset="-128"/>
              </a:rPr>
              <a:t>様々な通信の中から入り口サイトを見つけ出すことが一番難しい．</a:t>
            </a:r>
            <a:endParaRPr lang="en-US" altLang="ja-JP" dirty="0" smtClean="0">
              <a:latin typeface="ヒラギノ角ゴ ProN W6" pitchFamily="34" charset="-128"/>
              <a:ea typeface="ヒラギノ角ゴ ProN W6"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latin typeface="ヒラギノ角ゴ ProN W6" pitchFamily="34" charset="-128"/>
              <a:ea typeface="ヒラギノ角ゴ ProN W6"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latin typeface="ヒラギノ角ゴ ProN W6" pitchFamily="34" charset="-128"/>
                <a:ea typeface="ヒラギノ角ゴ ProN W6" pitchFamily="34" charset="-128"/>
              </a:rPr>
              <a:t>また，入口サイトに埋め込まれた難読されたコードを解読するのには手間がかかる．</a:t>
            </a:r>
            <a:endParaRPr kumimoji="1" lang="en-US" altLang="ja-JP" dirty="0" smtClean="0">
              <a:latin typeface="ヒラギノ角ゴ ProN W6" pitchFamily="34" charset="-128"/>
              <a:ea typeface="ヒラギノ角ゴ ProN W6" pitchFamily="34" charset="-128"/>
            </a:endParaRPr>
          </a:p>
          <a:p>
            <a:endParaRPr kumimoji="1" lang="en-US" altLang="ja-JP" dirty="0" smtClean="0">
              <a:latin typeface="ヒラギノ角ゴ ProN W6" pitchFamily="34" charset="-128"/>
              <a:ea typeface="ヒラギノ角ゴ ProN W6" pitchFamily="34" charset="-128"/>
            </a:endParaRPr>
          </a:p>
          <a:p>
            <a:r>
              <a:rPr kumimoji="1" lang="ja-JP" altLang="en-US" dirty="0" smtClean="0">
                <a:latin typeface="ヒラギノ角ゴ ProN W6" pitchFamily="34" charset="-128"/>
                <a:ea typeface="ヒラギノ角ゴ ProN W6" pitchFamily="34" charset="-128"/>
              </a:rPr>
              <a:t>通信データの遷移を見た場合、正規サイトからリンクサイトへの流れと</a:t>
            </a:r>
            <a:r>
              <a:rPr kumimoji="1" lang="en-US" altLang="ja-JP" sz="1000" dirty="0" smtClean="0">
                <a:latin typeface="ヒラギノ角ゴ ProN W6" pitchFamily="34" charset="-128"/>
                <a:ea typeface="ヒラギノ角ゴ ProN W6" pitchFamily="34" charset="-128"/>
              </a:rPr>
              <a:t>D</a:t>
            </a:r>
            <a:r>
              <a:rPr lang="en-US" altLang="ja-JP" sz="1000" dirty="0" smtClean="0">
                <a:latin typeface="ヒラギノ角ゴ ProN W6" pitchFamily="34" charset="-128"/>
                <a:ea typeface="ヒラギノ角ゴ ProN W6" pitchFamily="34" charset="-128"/>
              </a:rPr>
              <a:t>r</a:t>
            </a:r>
            <a:r>
              <a:rPr kumimoji="1" lang="en-US" altLang="ja-JP" sz="1000" dirty="0" smtClean="0">
                <a:latin typeface="ヒラギノ角ゴ ProN W6" pitchFamily="34" charset="-128"/>
                <a:ea typeface="ヒラギノ角ゴ ProN W6" pitchFamily="34" charset="-128"/>
              </a:rPr>
              <a:t>ive-by-download</a:t>
            </a:r>
            <a:r>
              <a:rPr kumimoji="1" lang="ja-JP" altLang="en-US" dirty="0" smtClean="0">
                <a:latin typeface="ヒラギノ角ゴ ProN W6" pitchFamily="34" charset="-128"/>
                <a:ea typeface="ヒラギノ角ゴ ProN W6" pitchFamily="34" charset="-128"/>
              </a:rPr>
              <a:t>攻撃での入り口サイトから誘導サイトへの流れを区別することが難しい</a:t>
            </a:r>
            <a:endParaRPr kumimoji="1" lang="en-US" altLang="ja-JP" dirty="0" smtClean="0">
              <a:latin typeface="ヒラギノ角ゴ ProN W6" pitchFamily="34" charset="-128"/>
              <a:ea typeface="ヒラギノ角ゴ ProN W6" pitchFamily="34" charset="-128"/>
            </a:endParaRPr>
          </a:p>
          <a:p>
            <a:r>
              <a:rPr kumimoji="1" lang="ja-JP" altLang="en-US" dirty="0" smtClean="0">
                <a:latin typeface="ヒラギノ角ゴ ProN W6" pitchFamily="34" charset="-128"/>
                <a:ea typeface="ヒラギノ角ゴ ProN W6" pitchFamily="34" charset="-128"/>
              </a:rPr>
              <a:t>入口サイトに埋め込まれた難読されたコードを解読するのに手間がかかる</a:t>
            </a:r>
            <a:r>
              <a:rPr kumimoji="1" lang="ja-JP" altLang="en-US" dirty="0" smtClean="0">
                <a:latin typeface="ヒラギノ角ゴ ProN W6" pitchFamily="34" charset="-128"/>
                <a:ea typeface="ヒラギノ角ゴ ProN W6" pitchFamily="34" charset="-128"/>
              </a:rPr>
              <a:t>．</a:t>
            </a:r>
            <a:endParaRPr kumimoji="1" lang="ja-JP" altLang="en-US" dirty="0" smtClean="0">
              <a:latin typeface="ヒラギノ角ゴ ProN W6" pitchFamily="34" charset="-128"/>
              <a:ea typeface="ヒラギノ角ゴ ProN W6" pitchFamily="34" charset="-128"/>
            </a:endParaRPr>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l"/>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D3M</a:t>
            </a:r>
            <a:r>
              <a:rPr kumimoji="1" lang="ja-JP" altLang="en-US" dirty="0" err="1" smtClean="0"/>
              <a:t>には</a:t>
            </a:r>
            <a:r>
              <a:rPr kumimoji="1" lang="ja-JP" altLang="en-US" dirty="0" smtClean="0"/>
              <a:t>複数の通信が含まれるため，分割する必要がある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Session</a:t>
            </a:r>
          </a:p>
          <a:p>
            <a:r>
              <a:rPr kumimoji="1" lang="ja-JP" altLang="en-US" dirty="0" smtClean="0"/>
              <a:t>多いもので</a:t>
            </a:r>
            <a:r>
              <a:rPr kumimoji="1" lang="en-US" altLang="ja-JP" dirty="0" smtClean="0"/>
              <a:t>200</a:t>
            </a:r>
            <a:r>
              <a:rPr kumimoji="1" lang="ja-JP" altLang="en-US" dirty="0" smtClean="0"/>
              <a:t>を超えるスロットも存在した</a:t>
            </a:r>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l"/>
            <a:r>
              <a:rPr lang="ja-JP" altLang="en-US" sz="1200" kern="1200" dirty="0" smtClean="0">
                <a:solidFill>
                  <a:schemeClr val="tx1"/>
                </a:solidFill>
                <a:latin typeface="Arial" pitchFamily="34" charset="0"/>
                <a:ea typeface="+mn-ea"/>
                <a:cs typeface="+mn-cs"/>
              </a:rPr>
              <a:t>①</a:t>
            </a:r>
            <a:r>
              <a:rPr lang="en-US" altLang="ja-JP" sz="1200" kern="1200" dirty="0" smtClean="0">
                <a:solidFill>
                  <a:schemeClr val="tx1"/>
                </a:solidFill>
                <a:latin typeface="Arial" pitchFamily="34" charset="0"/>
                <a:ea typeface="+mn-ea"/>
                <a:cs typeface="+mn-cs"/>
              </a:rPr>
              <a:t>samandgostar.com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z="1200" kern="1200" dirty="0" err="1" smtClean="0">
                <a:solidFill>
                  <a:schemeClr val="tx1"/>
                </a:solidFill>
                <a:latin typeface="Arial" pitchFamily="34" charset="0"/>
                <a:ea typeface="+mn-ea"/>
                <a:cs typeface="+mn-cs"/>
              </a:rPr>
              <a:t>Javascript</a:t>
            </a:r>
            <a:r>
              <a:rPr lang="ja-JP" altLang="en-US" sz="1200" kern="1200" dirty="0" smtClean="0">
                <a:solidFill>
                  <a:schemeClr val="tx1"/>
                </a:solidFill>
                <a:latin typeface="Arial" pitchFamily="34" charset="0"/>
                <a:ea typeface="+mn-ea"/>
                <a:cs typeface="+mn-cs"/>
              </a:rPr>
              <a:t>で誘導</a:t>
            </a:r>
            <a:endParaRPr lang="en-US" altLang="ja-JP" sz="1200" kern="1200" dirty="0" smtClean="0">
              <a:solidFill>
                <a:schemeClr val="tx1"/>
              </a:solidFill>
              <a:latin typeface="Arial" pitchFamily="34" charset="0"/>
              <a:ea typeface="+mn-ea"/>
              <a:cs typeface="+mn-cs"/>
            </a:endParaRPr>
          </a:p>
          <a:p>
            <a:pPr algn="l"/>
            <a:endParaRPr kumimoji="1" lang="en-US" altLang="ja-JP" dirty="0" smtClean="0"/>
          </a:p>
          <a:p>
            <a:pPr algn="l"/>
            <a:r>
              <a:rPr kumimoji="1" lang="ja-JP" altLang="en-US" dirty="0" smtClean="0"/>
              <a:t>⑤</a:t>
            </a:r>
            <a:endParaRPr kumimoji="1" lang="en-US" altLang="ja-JP" dirty="0" smtClean="0"/>
          </a:p>
          <a:p>
            <a:pPr algn="l"/>
            <a:r>
              <a:rPr lang="en-US" altLang="ja-JP" sz="1200" kern="1200" dirty="0" smtClean="0">
                <a:solidFill>
                  <a:schemeClr val="tx1"/>
                </a:solidFill>
                <a:latin typeface="Arial" pitchFamily="34" charset="0"/>
                <a:ea typeface="+mn-ea"/>
                <a:cs typeface="+mn-cs"/>
              </a:rPr>
              <a:t>mycontentguide.ru:8080</a:t>
            </a:r>
          </a:p>
          <a:p>
            <a:pPr algn="l"/>
            <a:endParaRPr lang="en-US" altLang="ja-JP" sz="1200" kern="1200" dirty="0" smtClean="0">
              <a:solidFill>
                <a:schemeClr val="tx1"/>
              </a:solidFill>
              <a:latin typeface="Arial" pitchFamily="34" charset="0"/>
              <a:ea typeface="+mn-ea"/>
              <a:cs typeface="+mn-cs"/>
            </a:endParaRPr>
          </a:p>
          <a:p>
            <a:pPr algn="l"/>
            <a:r>
              <a:rPr lang="ja-JP" altLang="en-US" sz="1200" kern="1200" dirty="0" smtClean="0">
                <a:solidFill>
                  <a:schemeClr val="tx1"/>
                </a:solidFill>
                <a:latin typeface="Arial" pitchFamily="34" charset="0"/>
                <a:ea typeface="+mn-ea"/>
                <a:cs typeface="+mn-cs"/>
              </a:rPr>
              <a:t>⑧～⑪は全て同じところに４回アクセスし，</a:t>
            </a:r>
            <a:r>
              <a:rPr lang="en-US" altLang="ja-JP" sz="1200" kern="1200" dirty="0" smtClean="0">
                <a:solidFill>
                  <a:schemeClr val="tx1"/>
                </a:solidFill>
                <a:latin typeface="Arial" pitchFamily="34" charset="0"/>
                <a:ea typeface="+mn-ea"/>
                <a:cs typeface="+mn-cs"/>
              </a:rPr>
              <a:t>java</a:t>
            </a:r>
            <a:r>
              <a:rPr lang="ja-JP" altLang="en-US" sz="1200" kern="1200" dirty="0" smtClean="0">
                <a:solidFill>
                  <a:schemeClr val="tx1"/>
                </a:solidFill>
                <a:latin typeface="Arial" pitchFamily="34" charset="0"/>
                <a:ea typeface="+mn-ea"/>
                <a:cs typeface="+mn-cs"/>
              </a:rPr>
              <a:t>の</a:t>
            </a:r>
            <a:r>
              <a:rPr lang="en-US" altLang="ja-JP" sz="1200" kern="1200" dirty="0" smtClean="0">
                <a:solidFill>
                  <a:schemeClr val="tx1"/>
                </a:solidFill>
                <a:latin typeface="Arial" pitchFamily="34" charset="0"/>
                <a:ea typeface="+mn-ea"/>
                <a:cs typeface="+mn-cs"/>
              </a:rPr>
              <a:t>Exploit</a:t>
            </a:r>
            <a:r>
              <a:rPr lang="ja-JP" altLang="en-US" sz="1200" kern="1200" dirty="0" smtClean="0">
                <a:solidFill>
                  <a:schemeClr val="tx1"/>
                </a:solidFill>
                <a:latin typeface="Arial" pitchFamily="34" charset="0"/>
                <a:ea typeface="+mn-ea"/>
                <a:cs typeface="+mn-cs"/>
              </a:rPr>
              <a:t>をついています．</a:t>
            </a:r>
            <a:endParaRPr lang="en-US" altLang="ja-JP" sz="1200" kern="1200" dirty="0" smtClean="0">
              <a:solidFill>
                <a:schemeClr val="tx1"/>
              </a:solidFill>
              <a:latin typeface="Arial" pitchFamily="34" charset="0"/>
              <a:ea typeface="+mn-ea"/>
              <a:cs typeface="+mn-cs"/>
            </a:endParaRPr>
          </a:p>
          <a:p>
            <a:pPr algn="l"/>
            <a:endParaRPr kumimoji="1" lang="en-US" altLang="ja-JP" sz="1200" kern="1200" dirty="0" smtClean="0">
              <a:solidFill>
                <a:schemeClr val="tx1"/>
              </a:solidFill>
              <a:latin typeface="Arial" pitchFamily="34" charset="0"/>
              <a:ea typeface="+mn-ea"/>
              <a:cs typeface="+mn-cs"/>
            </a:endParaRPr>
          </a:p>
          <a:p>
            <a:pPr algn="l"/>
            <a:endParaRPr kumimoji="1" lang="en-US" altLang="ja-JP" sz="1200" kern="1200" dirty="0" smtClean="0">
              <a:solidFill>
                <a:schemeClr val="tx1"/>
              </a:solidFill>
              <a:latin typeface="Arial" pitchFamily="34" charset="0"/>
              <a:ea typeface="+mn-ea"/>
              <a:cs typeface="+mn-cs"/>
            </a:endParaRPr>
          </a:p>
          <a:p>
            <a:pPr algn="l"/>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これらの攻撃がスロットごとにホストや</a:t>
            </a:r>
            <a:r>
              <a:rPr kumimoji="1" lang="en-US" altLang="ja-JP" dirty="0" smtClean="0"/>
              <a:t>IP</a:t>
            </a:r>
            <a:r>
              <a:rPr kumimoji="1" lang="ja-JP" altLang="en-US" dirty="0" smtClean="0"/>
              <a:t>が変化したにもかかわらず，パス順番は同じであった．</a:t>
            </a:r>
            <a:endParaRPr kumimoji="1" lang="en-US" altLang="ja-JP" dirty="0" smtClean="0"/>
          </a:p>
          <a:p>
            <a:r>
              <a:rPr kumimoji="1" lang="ja-JP" altLang="en-US" dirty="0" smtClean="0"/>
              <a:t>そこから，パスによる攻撃の分割ができるのではないかと考えた．</a:t>
            </a:r>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lgn="l"/>
            <a:endParaRPr kumimoji="1" lang="ja-JP" altLang="en-US" dirty="0"/>
          </a:p>
        </p:txBody>
      </p:sp>
      <p:sp>
        <p:nvSpPr>
          <p:cNvPr id="4" name="スライド番号プレースホルダ 3"/>
          <p:cNvSpPr>
            <a:spLocks noGrp="1"/>
          </p:cNvSpPr>
          <p:nvPr>
            <p:ph type="sldNum" sz="quarter" idx="10"/>
          </p:nvPr>
        </p:nvSpPr>
        <p:spPr/>
        <p:txBody>
          <a:bodyPr/>
          <a:lstStyle/>
          <a:p>
            <a:fld id="{411AF391-62DE-4A20-A6FF-33754BF33D16}"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75202" name="Picture 2" descr="Hintergrund"/>
          <p:cNvPicPr>
            <a:picLocks noChangeAspect="1" noChangeArrowheads="1"/>
          </p:cNvPicPr>
          <p:nvPr userDrawn="1"/>
        </p:nvPicPr>
        <p:blipFill>
          <a:blip r:embed="rId2" cstate="print"/>
          <a:srcRect/>
          <a:stretch>
            <a:fillRect/>
          </a:stretch>
        </p:blipFill>
        <p:spPr bwMode="auto">
          <a:xfrm>
            <a:off x="0" y="0"/>
            <a:ext cx="9144000" cy="6859588"/>
          </a:xfrm>
          <a:prstGeom prst="rect">
            <a:avLst/>
          </a:prstGeom>
          <a:noFill/>
        </p:spPr>
      </p:pic>
      <p:pic>
        <p:nvPicPr>
          <p:cNvPr id="1075213" name="Picture 13" descr="Himmel2"/>
          <p:cNvPicPr>
            <a:picLocks noChangeAspect="1" noChangeArrowheads="1"/>
          </p:cNvPicPr>
          <p:nvPr userDrawn="1"/>
        </p:nvPicPr>
        <p:blipFill>
          <a:blip r:embed="rId3" cstate="print"/>
          <a:srcRect/>
          <a:stretch>
            <a:fillRect/>
          </a:stretch>
        </p:blipFill>
        <p:spPr bwMode="auto">
          <a:xfrm>
            <a:off x="0" y="3765550"/>
            <a:ext cx="9144000" cy="2114550"/>
          </a:xfrm>
          <a:prstGeom prst="rect">
            <a:avLst/>
          </a:prstGeom>
          <a:noFill/>
        </p:spPr>
      </p:pic>
      <p:sp>
        <p:nvSpPr>
          <p:cNvPr id="1075204" name="Rectangle 4"/>
          <p:cNvSpPr>
            <a:spLocks noGrp="1" noChangeArrowheads="1"/>
          </p:cNvSpPr>
          <p:nvPr>
            <p:ph type="ctrTitle" sz="quarter" hasCustomPrompt="1"/>
          </p:nvPr>
        </p:nvSpPr>
        <p:spPr>
          <a:xfrm>
            <a:off x="727075" y="1260475"/>
            <a:ext cx="6757988" cy="1143000"/>
          </a:xfrm>
        </p:spPr>
        <p:txBody>
          <a:bodyPr lIns="91440" rIns="91440" anchor="b"/>
          <a:lstStyle>
            <a:lvl1pPr algn="r">
              <a:defRPr sz="3200"/>
            </a:lvl1pPr>
          </a:lstStyle>
          <a:p>
            <a:r>
              <a:rPr kumimoji="1" lang="ja-JP" altLang="en-US" dirty="0" smtClean="0"/>
              <a:t>パスシーケンスに基づく</a:t>
            </a:r>
            <a:r>
              <a:rPr kumimoji="1" lang="en-US" altLang="ja-JP" dirty="0" smtClean="0"/>
              <a:t>Drive-by-Download</a:t>
            </a:r>
            <a:r>
              <a:rPr kumimoji="1" lang="ja-JP" altLang="en-US" dirty="0" smtClean="0"/>
              <a:t>攻撃の分類</a:t>
            </a:r>
            <a:endParaRPr lang="de-DE" altLang="ja-JP" dirty="0"/>
          </a:p>
        </p:txBody>
      </p:sp>
      <p:sp>
        <p:nvSpPr>
          <p:cNvPr id="1075205" name="Rectangle 5"/>
          <p:cNvSpPr>
            <a:spLocks noGrp="1" noChangeArrowheads="1"/>
          </p:cNvSpPr>
          <p:nvPr>
            <p:ph type="subTitle" sz="quarter" idx="1" hasCustomPrompt="1"/>
          </p:nvPr>
        </p:nvSpPr>
        <p:spPr>
          <a:xfrm>
            <a:off x="727075" y="2571750"/>
            <a:ext cx="6764338" cy="773113"/>
          </a:xfrm>
        </p:spPr>
        <p:txBody>
          <a:bodyPr lIns="91440" rIns="91440"/>
          <a:lstStyle>
            <a:lvl1pPr marL="0" indent="0" algn="r">
              <a:buFont typeface="Wingdings" pitchFamily="2" charset="2"/>
              <a:buNone/>
              <a:defRPr sz="2200" b="1"/>
            </a:lvl1pPr>
          </a:lstStyle>
          <a:p>
            <a:r>
              <a:rPr kumimoji="1" lang="ja-JP" altLang="en-US" dirty="0" smtClean="0"/>
              <a:t>東海大学　</a:t>
            </a:r>
            <a:r>
              <a:rPr kumimoji="1" lang="ja-JP" altLang="en-US" u="sng" dirty="0" smtClean="0"/>
              <a:t>桑原和也</a:t>
            </a:r>
            <a:r>
              <a:rPr kumimoji="1" lang="ja-JP" altLang="en-US" dirty="0" smtClean="0"/>
              <a:t>　菊池浩明</a:t>
            </a:r>
            <a:endParaRPr kumimoji="1" lang="en-US" altLang="ja-JP" dirty="0" smtClean="0"/>
          </a:p>
          <a:p>
            <a:r>
              <a:rPr kumimoji="1" lang="ja-JP" altLang="en-US" dirty="0" smtClean="0"/>
              <a:t>中央大学　安藤</a:t>
            </a:r>
            <a:r>
              <a:rPr lang="ja-JP" altLang="en-US" dirty="0" smtClean="0"/>
              <a:t>槙</a:t>
            </a:r>
            <a:r>
              <a:rPr kumimoji="1" lang="ja-JP" altLang="en-US" dirty="0" smtClean="0"/>
              <a:t>悟　趙</a:t>
            </a:r>
            <a:r>
              <a:rPr lang="ja-JP" altLang="en-US" dirty="0" smtClean="0"/>
              <a:t>晋輝</a:t>
            </a:r>
            <a:endParaRPr lang="en-US" altLang="ja-JP" dirty="0" smtClean="0"/>
          </a:p>
          <a:p>
            <a:r>
              <a:rPr kumimoji="1" lang="ja-JP" altLang="en-US" dirty="0" smtClean="0"/>
              <a:t>日立製作所　藤原将志　寺田真敏</a:t>
            </a:r>
            <a:endParaRPr kumimoji="1" lang="ja-JP" altLang="en-US" dirty="0"/>
          </a:p>
        </p:txBody>
      </p:sp>
      <p:pic>
        <p:nvPicPr>
          <p:cNvPr id="1075218" name="Picture 18"/>
          <p:cNvPicPr>
            <a:picLocks noChangeAspect="1" noChangeArrowheads="1"/>
          </p:cNvPicPr>
          <p:nvPr userDrawn="1"/>
        </p:nvPicPr>
        <p:blipFill>
          <a:blip r:embed="rId4" cstate="print"/>
          <a:srcRect/>
          <a:stretch>
            <a:fillRect/>
          </a:stretch>
        </p:blipFill>
        <p:spPr bwMode="auto">
          <a:xfrm>
            <a:off x="2" y="3769882"/>
            <a:ext cx="3194703" cy="2103976"/>
          </a:xfrm>
          <a:prstGeom prst="rect">
            <a:avLst/>
          </a:prstGeom>
          <a:noFill/>
          <a:ln w="12700">
            <a:noFill/>
            <a:miter lim="800000"/>
            <a:headEnd/>
            <a:tailEnd/>
          </a:ln>
        </p:spPr>
      </p:pic>
      <p:pic>
        <p:nvPicPr>
          <p:cNvPr id="1075219" name="Picture 19"/>
          <p:cNvPicPr>
            <a:picLocks noChangeAspect="1" noChangeArrowheads="1"/>
          </p:cNvPicPr>
          <p:nvPr userDrawn="1"/>
        </p:nvPicPr>
        <p:blipFill>
          <a:blip r:embed="rId5" cstate="print"/>
          <a:srcRect/>
          <a:stretch>
            <a:fillRect/>
          </a:stretch>
        </p:blipFill>
        <p:spPr bwMode="auto">
          <a:xfrm>
            <a:off x="5985572" y="3771093"/>
            <a:ext cx="3158428" cy="2102765"/>
          </a:xfrm>
          <a:prstGeom prst="rect">
            <a:avLst/>
          </a:prstGeom>
          <a:noFill/>
          <a:ln w="12700">
            <a:noFill/>
            <a:miter lim="800000"/>
            <a:headEnd/>
            <a:tailEnd/>
          </a:ln>
        </p:spPr>
      </p:pic>
      <p:pic>
        <p:nvPicPr>
          <p:cNvPr id="12" name="Picture 2" descr="C:\Users\Scanner_2\Desktop\id_tokai01.gif"/>
          <p:cNvPicPr>
            <a:picLocks noChangeAspect="1" noChangeArrowheads="1"/>
          </p:cNvPicPr>
          <p:nvPr userDrawn="1"/>
        </p:nvPicPr>
        <p:blipFill>
          <a:blip r:embed="rId6" cstate="print"/>
          <a:srcRect/>
          <a:stretch>
            <a:fillRect/>
          </a:stretch>
        </p:blipFill>
        <p:spPr bwMode="auto">
          <a:xfrm>
            <a:off x="4646806" y="6006019"/>
            <a:ext cx="763588" cy="758825"/>
          </a:xfrm>
          <a:prstGeom prst="rect">
            <a:avLst/>
          </a:prstGeom>
          <a:noFill/>
          <a:ln w="9525">
            <a:noFill/>
            <a:miter lim="800000"/>
            <a:headEnd/>
            <a:tailEnd/>
          </a:ln>
        </p:spPr>
      </p:pic>
      <p:pic>
        <p:nvPicPr>
          <p:cNvPr id="13" name="Picture 3" descr="C:\Users\Scanner_2\Desktop\Hitachi-logo.jpg"/>
          <p:cNvPicPr>
            <a:picLocks noChangeAspect="1" noChangeArrowheads="1"/>
          </p:cNvPicPr>
          <p:nvPr userDrawn="1"/>
        </p:nvPicPr>
        <p:blipFill>
          <a:blip r:embed="rId7" cstate="print"/>
          <a:srcRect/>
          <a:stretch>
            <a:fillRect/>
          </a:stretch>
        </p:blipFill>
        <p:spPr bwMode="auto">
          <a:xfrm>
            <a:off x="5726306" y="6077457"/>
            <a:ext cx="857250" cy="644525"/>
          </a:xfrm>
          <a:prstGeom prst="rect">
            <a:avLst/>
          </a:prstGeom>
          <a:noFill/>
          <a:ln w="9525">
            <a:noFill/>
            <a:miter lim="800000"/>
            <a:headEnd/>
            <a:tailEnd/>
          </a:ln>
        </p:spPr>
      </p:pic>
      <p:pic>
        <p:nvPicPr>
          <p:cNvPr id="14" name="Picture 7" descr="imagesCAG50ETX"/>
          <p:cNvPicPr>
            <a:picLocks noChangeAspect="1" noChangeArrowheads="1"/>
          </p:cNvPicPr>
          <p:nvPr userDrawn="1"/>
        </p:nvPicPr>
        <p:blipFill>
          <a:blip r:embed="rId8" cstate="print">
            <a:clrChange>
              <a:clrFrom>
                <a:srgbClr val="FFFFFF"/>
              </a:clrFrom>
              <a:clrTo>
                <a:srgbClr val="FFFFFF">
                  <a:alpha val="0"/>
                </a:srgbClr>
              </a:clrTo>
            </a:clrChange>
          </a:blip>
          <a:srcRect/>
          <a:stretch>
            <a:fillRect/>
          </a:stretch>
        </p:blipFill>
        <p:spPr bwMode="auto">
          <a:xfrm>
            <a:off x="6693739" y="6085206"/>
            <a:ext cx="2455862" cy="560387"/>
          </a:xfrm>
          <a:prstGeom prst="rect">
            <a:avLst/>
          </a:prstGeom>
          <a:noFill/>
        </p:spPr>
      </p:pic>
      <p:pic>
        <p:nvPicPr>
          <p:cNvPr id="16" name="Picture 2"/>
          <p:cNvPicPr>
            <a:picLocks noChangeAspect="1" noChangeArrowheads="1"/>
          </p:cNvPicPr>
          <p:nvPr userDrawn="1"/>
        </p:nvPicPr>
        <p:blipFill>
          <a:blip r:embed="rId9" cstate="print"/>
          <a:srcRect/>
          <a:stretch>
            <a:fillRect/>
          </a:stretch>
        </p:blipFill>
        <p:spPr bwMode="auto">
          <a:xfrm>
            <a:off x="3192088" y="3766911"/>
            <a:ext cx="2784764" cy="2101874"/>
          </a:xfrm>
          <a:prstGeom prst="rect">
            <a:avLst/>
          </a:prstGeom>
          <a:noFill/>
          <a:ln w="9525">
            <a:noFill/>
            <a:miter lim="800000"/>
            <a:headEnd/>
            <a:tailEnd/>
          </a:ln>
        </p:spPr>
      </p:pic>
      <p:pic>
        <p:nvPicPr>
          <p:cNvPr id="1097734" name="Picture 6"/>
          <p:cNvPicPr>
            <a:picLocks noChangeAspect="1" noChangeArrowheads="1"/>
          </p:cNvPicPr>
          <p:nvPr userDrawn="1"/>
        </p:nvPicPr>
        <p:blipFill>
          <a:blip r:embed="rId10" cstate="print"/>
          <a:srcRect/>
          <a:stretch>
            <a:fillRect/>
          </a:stretch>
        </p:blipFill>
        <p:spPr bwMode="auto">
          <a:xfrm>
            <a:off x="3175781" y="3768185"/>
            <a:ext cx="2806565" cy="2090174"/>
          </a:xfrm>
          <a:prstGeom prst="rect">
            <a:avLst/>
          </a:prstGeom>
          <a:noFill/>
          <a:ln w="9525">
            <a:noFill/>
            <a:miter lim="800000"/>
            <a:headEnd/>
            <a:tailEnd/>
          </a:ln>
        </p:spPr>
      </p:pic>
      <p:pic>
        <p:nvPicPr>
          <p:cNvPr id="24" name="Picture 11" descr="schatten"/>
          <p:cNvPicPr>
            <a:picLocks noChangeAspect="1" noChangeArrowheads="1"/>
          </p:cNvPicPr>
          <p:nvPr userDrawn="1"/>
        </p:nvPicPr>
        <p:blipFill>
          <a:blip r:embed="rId11" cstate="print"/>
          <a:srcRect/>
          <a:stretch>
            <a:fillRect/>
          </a:stretch>
        </p:blipFill>
        <p:spPr bwMode="auto">
          <a:xfrm>
            <a:off x="0" y="3765550"/>
            <a:ext cx="9144000" cy="120650"/>
          </a:xfrm>
          <a:prstGeom prst="rect">
            <a:avLst/>
          </a:prstGeom>
          <a:noFill/>
        </p:spPr>
      </p:pic>
      <p:pic>
        <p:nvPicPr>
          <p:cNvPr id="25" name="Picture 5"/>
          <p:cNvPicPr>
            <a:picLocks noChangeAspect="1" noChangeArrowheads="1"/>
          </p:cNvPicPr>
          <p:nvPr userDrawn="1"/>
        </p:nvPicPr>
        <p:blipFill>
          <a:blip r:embed="rId12" cstate="print"/>
          <a:srcRect/>
          <a:stretch>
            <a:fillRect/>
          </a:stretch>
        </p:blipFill>
        <p:spPr bwMode="auto">
          <a:xfrm>
            <a:off x="3177153" y="3766088"/>
            <a:ext cx="2797437" cy="2090006"/>
          </a:xfrm>
          <a:prstGeom prst="rect">
            <a:avLst/>
          </a:prstGeom>
          <a:noFill/>
          <a:ln w="9525">
            <a:noFill/>
            <a:miter lim="800000"/>
            <a:headEnd/>
            <a:tailEnd/>
          </a:ln>
        </p:spPr>
      </p:pic>
      <p:pic>
        <p:nvPicPr>
          <p:cNvPr id="26" name="Picture 6" descr="schatten"/>
          <p:cNvPicPr>
            <a:picLocks noChangeAspect="1" noChangeArrowheads="1"/>
          </p:cNvPicPr>
          <p:nvPr userDrawn="1"/>
        </p:nvPicPr>
        <p:blipFill>
          <a:blip r:embed="rId13" cstate="print">
            <a:lum bright="36000"/>
          </a:blip>
          <a:srcRect/>
          <a:stretch>
            <a:fillRect/>
          </a:stretch>
        </p:blipFill>
        <p:spPr bwMode="auto">
          <a:xfrm>
            <a:off x="0" y="5763200"/>
            <a:ext cx="9144000" cy="120650"/>
          </a:xfrm>
          <a:prstGeom prst="rect">
            <a:avLst/>
          </a:prstGeom>
          <a:noFill/>
        </p:spPr>
      </p:pic>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3"/>
          <p:cNvSpPr>
            <a:spLocks noGrp="1"/>
          </p:cNvSpPr>
          <p:nvPr>
            <p:ph type="ftr" sz="quarter" idx="10"/>
          </p:nvPr>
        </p:nvSpPr>
        <p:spPr/>
        <p:txBody>
          <a:bodyPr/>
          <a:lstStyle>
            <a:lvl1pPr>
              <a:defRPr/>
            </a:lvl1pPr>
          </a:lstStyle>
          <a:p>
            <a:r>
              <a:rPr lang="de-DE" altLang="ja-JP" smtClean="0"/>
              <a:t>Page </a:t>
            </a:r>
            <a:fld id="{57C5236E-1AF9-43BA-B9D6-164BC48B93E2}" type="slidenum">
              <a:rPr lang="de-DE" altLang="ja-JP" sz="1400" b="1"/>
              <a:pPr/>
              <a:t>&lt;#&gt;</a:t>
            </a:fld>
            <a:endParaRPr lang="de-DE" altLang="ja-JP" sz="1400" b="1"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5600" y="230188"/>
            <a:ext cx="2100263" cy="565943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03225" y="230188"/>
            <a:ext cx="6149975" cy="565943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3"/>
          <p:cNvSpPr>
            <a:spLocks noGrp="1"/>
          </p:cNvSpPr>
          <p:nvPr>
            <p:ph type="ftr" sz="quarter" idx="10"/>
          </p:nvPr>
        </p:nvSpPr>
        <p:spPr/>
        <p:txBody>
          <a:bodyPr/>
          <a:lstStyle>
            <a:lvl1pPr>
              <a:defRPr/>
            </a:lvl1pPr>
          </a:lstStyle>
          <a:p>
            <a:r>
              <a:rPr lang="de-DE" altLang="ja-JP" smtClean="0"/>
              <a:t>Page </a:t>
            </a:r>
            <a:fld id="{ECCAD189-949B-4985-ACFD-13FF6E42FFD4}" type="slidenum">
              <a:rPr lang="de-DE" altLang="ja-JP" sz="1400" b="1"/>
              <a:pPr/>
              <a:t>&lt;#&gt;</a:t>
            </a:fld>
            <a:endParaRPr lang="de-DE" altLang="ja-JP" sz="1400" b="1"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ＭＳ Ｐゴシック 見出し"/>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フッター プレースホルダ 3"/>
          <p:cNvSpPr>
            <a:spLocks noGrp="1"/>
          </p:cNvSpPr>
          <p:nvPr>
            <p:ph type="ftr" sz="quarter" idx="10"/>
          </p:nvPr>
        </p:nvSpPr>
        <p:spPr/>
        <p:txBody>
          <a:bodyPr/>
          <a:lstStyle>
            <a:lvl1pPr>
              <a:defRPr/>
            </a:lvl1pPr>
          </a:lstStyle>
          <a:p>
            <a:r>
              <a:rPr lang="de-DE" altLang="ja-JP" smtClean="0"/>
              <a:t>Page </a:t>
            </a:r>
            <a:fld id="{B72021E7-6166-4F2C-B066-04E4F5222ED4}" type="slidenum">
              <a:rPr lang="de-DE" altLang="ja-JP" sz="1400" b="1"/>
              <a:pPr/>
              <a:t>&lt;#&gt;</a:t>
            </a:fld>
            <a:endParaRPr lang="de-DE" altLang="ja-JP" sz="1400" b="1" dirty="0"/>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フッター プレースホルダ 3"/>
          <p:cNvSpPr>
            <a:spLocks noGrp="1"/>
          </p:cNvSpPr>
          <p:nvPr>
            <p:ph type="ftr" sz="quarter" idx="10"/>
          </p:nvPr>
        </p:nvSpPr>
        <p:spPr/>
        <p:txBody>
          <a:bodyPr/>
          <a:lstStyle>
            <a:lvl1pPr>
              <a:defRPr/>
            </a:lvl1pPr>
          </a:lstStyle>
          <a:p>
            <a:r>
              <a:rPr lang="de-DE" altLang="ja-JP" smtClean="0"/>
              <a:t>Page </a:t>
            </a:r>
            <a:fld id="{4C69E571-6A7A-4E27-911B-24A3DC9866A5}" type="slidenum">
              <a:rPr lang="de-DE" altLang="ja-JP" sz="1400" b="1"/>
              <a:pPr/>
              <a:t>&lt;#&gt;</a:t>
            </a:fld>
            <a:endParaRPr lang="de-DE" altLang="ja-JP" sz="1400" b="1" dirty="0"/>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07988" y="1090613"/>
            <a:ext cx="4122737"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83125" y="1090613"/>
            <a:ext cx="4122738"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 4"/>
          <p:cNvSpPr>
            <a:spLocks noGrp="1"/>
          </p:cNvSpPr>
          <p:nvPr>
            <p:ph type="ftr" sz="quarter" idx="10"/>
          </p:nvPr>
        </p:nvSpPr>
        <p:spPr/>
        <p:txBody>
          <a:bodyPr/>
          <a:lstStyle>
            <a:lvl1pPr>
              <a:defRPr/>
            </a:lvl1pPr>
          </a:lstStyle>
          <a:p>
            <a:r>
              <a:rPr lang="de-DE" altLang="ja-JP" smtClean="0"/>
              <a:t>Page </a:t>
            </a:r>
            <a:fld id="{90B8C490-4056-4BFF-A850-E1664DDFDD89}" type="slidenum">
              <a:rPr lang="de-DE" altLang="ja-JP" sz="1400" b="1"/>
              <a:pPr/>
              <a:t>&lt;#&gt;</a:t>
            </a:fld>
            <a:endParaRPr lang="de-DE" altLang="ja-JP" sz="1400" b="1"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 6"/>
          <p:cNvSpPr>
            <a:spLocks noGrp="1"/>
          </p:cNvSpPr>
          <p:nvPr>
            <p:ph type="ftr" sz="quarter" idx="10"/>
          </p:nvPr>
        </p:nvSpPr>
        <p:spPr/>
        <p:txBody>
          <a:bodyPr/>
          <a:lstStyle>
            <a:lvl1pPr>
              <a:defRPr/>
            </a:lvl1pPr>
          </a:lstStyle>
          <a:p>
            <a:r>
              <a:rPr lang="de-DE" altLang="ja-JP" smtClean="0"/>
              <a:t>Page </a:t>
            </a:r>
            <a:fld id="{1C13AF79-C7F9-4E8E-B3D1-57BC7F646873}" type="slidenum">
              <a:rPr lang="de-DE" altLang="ja-JP" sz="1400" b="1"/>
              <a:pPr/>
              <a:t>&lt;#&gt;</a:t>
            </a:fld>
            <a:endParaRPr lang="de-DE" altLang="ja-JP" sz="1400" b="1"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フッター プレースホルダ 2"/>
          <p:cNvSpPr>
            <a:spLocks noGrp="1"/>
          </p:cNvSpPr>
          <p:nvPr>
            <p:ph type="ftr" sz="quarter" idx="10"/>
          </p:nvPr>
        </p:nvSpPr>
        <p:spPr/>
        <p:txBody>
          <a:bodyPr/>
          <a:lstStyle>
            <a:lvl1pPr>
              <a:defRPr/>
            </a:lvl1pPr>
          </a:lstStyle>
          <a:p>
            <a:r>
              <a:rPr lang="de-DE" altLang="ja-JP" smtClean="0"/>
              <a:t>Page </a:t>
            </a:r>
            <a:fld id="{834A426F-4382-4D9B-B414-45FE5DBDF0FF}" type="slidenum">
              <a:rPr lang="de-DE" altLang="ja-JP" sz="1400" b="1"/>
              <a:pPr/>
              <a:t>&lt;#&gt;</a:t>
            </a:fld>
            <a:endParaRPr lang="de-DE" altLang="ja-JP" sz="1400" b="1"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p:txBody>
          <a:bodyPr/>
          <a:lstStyle>
            <a:lvl1pPr>
              <a:defRPr/>
            </a:lvl1pPr>
          </a:lstStyle>
          <a:p>
            <a:r>
              <a:rPr lang="de-DE" altLang="ja-JP" smtClean="0"/>
              <a:t>Page </a:t>
            </a:r>
            <a:fld id="{F04CE8E7-939F-4FA7-B3C1-CFDE73E805EF}" type="slidenum">
              <a:rPr lang="de-DE" altLang="ja-JP" sz="1400" b="1"/>
              <a:pPr/>
              <a:t>&lt;#&gt;</a:t>
            </a:fld>
            <a:endParaRPr lang="de-DE" altLang="ja-JP" sz="1400" b="1"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r>
              <a:rPr lang="de-DE" altLang="ja-JP" smtClean="0"/>
              <a:t>Page </a:t>
            </a:r>
            <a:fld id="{CF348CAE-48DD-4C88-A729-EFB14921BC57}" type="slidenum">
              <a:rPr lang="de-DE" altLang="ja-JP" sz="1400" b="1"/>
              <a:pPr/>
              <a:t>&lt;#&gt;</a:t>
            </a:fld>
            <a:endParaRPr lang="de-DE" altLang="ja-JP" sz="1400" b="1"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r>
              <a:rPr lang="de-DE" altLang="ja-JP" smtClean="0"/>
              <a:t>Page </a:t>
            </a:r>
            <a:fld id="{B11EABCB-B040-404F-AC39-5459D4748E4C}" type="slidenum">
              <a:rPr lang="de-DE" altLang="ja-JP" sz="1400" b="1"/>
              <a:pPr/>
              <a:t>&lt;#&gt;</a:t>
            </a:fld>
            <a:endParaRPr lang="de-DE" altLang="ja-JP" sz="1400" b="1"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4189" name="Rectangle 13"/>
          <p:cNvSpPr>
            <a:spLocks noChangeArrowheads="1"/>
          </p:cNvSpPr>
          <p:nvPr userDrawn="1"/>
        </p:nvSpPr>
        <p:spPr bwMode="auto">
          <a:xfrm>
            <a:off x="0" y="782664"/>
            <a:ext cx="9144000" cy="5711126"/>
          </a:xfrm>
          <a:prstGeom prst="rect">
            <a:avLst/>
          </a:prstGeom>
          <a:solidFill>
            <a:schemeClr val="folHlink"/>
          </a:solidFill>
          <a:ln w="12700">
            <a:noFill/>
            <a:miter lim="800000"/>
            <a:headEnd/>
            <a:tailEnd/>
          </a:ln>
          <a:effectLst/>
        </p:spPr>
        <p:txBody>
          <a:bodyPr wrap="none" anchor="ctr"/>
          <a:lstStyle/>
          <a:p>
            <a:endParaRPr lang="ja-JP" altLang="en-US"/>
          </a:p>
        </p:txBody>
      </p:sp>
      <p:pic>
        <p:nvPicPr>
          <p:cNvPr id="1074181" name="Picture 5" descr="Hintergrund"/>
          <p:cNvPicPr>
            <a:picLocks noChangeAspect="1" noChangeArrowheads="1"/>
          </p:cNvPicPr>
          <p:nvPr userDrawn="1"/>
        </p:nvPicPr>
        <p:blipFill>
          <a:blip r:embed="rId13" cstate="print"/>
          <a:srcRect b="92570"/>
          <a:stretch>
            <a:fillRect/>
          </a:stretch>
        </p:blipFill>
        <p:spPr bwMode="auto">
          <a:xfrm>
            <a:off x="0" y="6486040"/>
            <a:ext cx="9144000" cy="386247"/>
          </a:xfrm>
          <a:prstGeom prst="rect">
            <a:avLst/>
          </a:prstGeom>
          <a:noFill/>
        </p:spPr>
      </p:pic>
      <p:sp>
        <p:nvSpPr>
          <p:cNvPr id="1074178" name="Rectangle 2"/>
          <p:cNvSpPr>
            <a:spLocks noGrp="1" noChangeArrowheads="1"/>
          </p:cNvSpPr>
          <p:nvPr>
            <p:ph type="title"/>
          </p:nvPr>
        </p:nvSpPr>
        <p:spPr bwMode="auto">
          <a:xfrm>
            <a:off x="403225" y="15269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smtClean="0"/>
              <a:t>Click to edit Master title style</a:t>
            </a:r>
            <a:endParaRPr lang="de-DE" altLang="ja-JP" dirty="0" smtClean="0"/>
          </a:p>
        </p:txBody>
      </p:sp>
      <p:sp>
        <p:nvSpPr>
          <p:cNvPr id="1074179" name="Rectangle 3"/>
          <p:cNvSpPr>
            <a:spLocks noGrp="1" noChangeArrowheads="1"/>
          </p:cNvSpPr>
          <p:nvPr>
            <p:ph type="body" idx="1"/>
          </p:nvPr>
        </p:nvSpPr>
        <p:spPr bwMode="auto">
          <a:xfrm>
            <a:off x="407988" y="1090613"/>
            <a:ext cx="8397875" cy="47990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74180" name="Rectangle 4"/>
          <p:cNvSpPr>
            <a:spLocks noGrp="1" noChangeArrowheads="1"/>
          </p:cNvSpPr>
          <p:nvPr>
            <p:ph type="ftr" sz="quarter" idx="3"/>
          </p:nvPr>
        </p:nvSpPr>
        <p:spPr bwMode="auto">
          <a:xfrm>
            <a:off x="8045450" y="6549539"/>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ea typeface="ＭＳ Ｐゴシック" pitchFamily="50" charset="-128"/>
              </a:defRPr>
            </a:lvl1pPr>
          </a:lstStyle>
          <a:p>
            <a:r>
              <a:rPr lang="de-DE" altLang="ja-JP" smtClean="0"/>
              <a:t>Page </a:t>
            </a:r>
            <a:fld id="{8CE60D83-B390-41BB-B7A2-F2DB44E17746}" type="slidenum">
              <a:rPr lang="de-DE" altLang="ja-JP" sz="1400" b="1"/>
              <a:pPr/>
              <a:t>&lt;#&gt;</a:t>
            </a:fld>
            <a:endParaRPr lang="de-DE" altLang="ja-JP" sz="1400" b="1" dirty="0"/>
          </a:p>
        </p:txBody>
      </p:sp>
      <p:pic>
        <p:nvPicPr>
          <p:cNvPr id="1074182" name="Picture 6" descr="schatten"/>
          <p:cNvPicPr>
            <a:picLocks noChangeAspect="1" noChangeArrowheads="1"/>
          </p:cNvPicPr>
          <p:nvPr userDrawn="1"/>
        </p:nvPicPr>
        <p:blipFill>
          <a:blip r:embed="rId14" cstate="print">
            <a:lum bright="36000"/>
          </a:blip>
          <a:srcRect/>
          <a:stretch>
            <a:fillRect/>
          </a:stretch>
        </p:blipFill>
        <p:spPr bwMode="auto">
          <a:xfrm>
            <a:off x="0" y="6367627"/>
            <a:ext cx="9144000" cy="120650"/>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wipe dir="r"/>
  </p:transition>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200" b="1">
          <a:solidFill>
            <a:schemeClr val="tx1"/>
          </a:solidFill>
          <a:latin typeface="Arial" pitchFamily="34" charset="0"/>
        </a:defRPr>
      </a:lvl2pPr>
      <a:lvl3pPr algn="l" rtl="0" fontAlgn="base">
        <a:spcBef>
          <a:spcPct val="0"/>
        </a:spcBef>
        <a:spcAft>
          <a:spcPct val="0"/>
        </a:spcAft>
        <a:defRPr sz="2200" b="1">
          <a:solidFill>
            <a:schemeClr val="tx1"/>
          </a:solidFill>
          <a:latin typeface="Arial" pitchFamily="34" charset="0"/>
        </a:defRPr>
      </a:lvl3pPr>
      <a:lvl4pPr algn="l" rtl="0" fontAlgn="base">
        <a:spcBef>
          <a:spcPct val="0"/>
        </a:spcBef>
        <a:spcAft>
          <a:spcPct val="0"/>
        </a:spcAft>
        <a:defRPr sz="2200" b="1">
          <a:solidFill>
            <a:schemeClr val="tx1"/>
          </a:solidFill>
          <a:latin typeface="Arial" pitchFamily="34" charset="0"/>
        </a:defRPr>
      </a:lvl4pPr>
      <a:lvl5pPr algn="l" rtl="0" fontAlgn="base">
        <a:spcBef>
          <a:spcPct val="0"/>
        </a:spcBef>
        <a:spcAft>
          <a:spcPct val="0"/>
        </a:spcAft>
        <a:defRPr sz="2200" b="1">
          <a:solidFill>
            <a:schemeClr val="tx1"/>
          </a:solidFill>
          <a:latin typeface="Arial" pitchFamily="34" charset="0"/>
        </a:defRPr>
      </a:lvl5pPr>
      <a:lvl6pPr marL="457200" algn="l" rtl="0" fontAlgn="base">
        <a:spcBef>
          <a:spcPct val="0"/>
        </a:spcBef>
        <a:spcAft>
          <a:spcPct val="0"/>
        </a:spcAft>
        <a:defRPr sz="2200" b="1">
          <a:solidFill>
            <a:schemeClr val="tx1"/>
          </a:solidFill>
          <a:latin typeface="Arial" pitchFamily="34" charset="0"/>
        </a:defRPr>
      </a:lvl6pPr>
      <a:lvl7pPr marL="914400" algn="l" rtl="0" fontAlgn="base">
        <a:spcBef>
          <a:spcPct val="0"/>
        </a:spcBef>
        <a:spcAft>
          <a:spcPct val="0"/>
        </a:spcAft>
        <a:defRPr sz="2200" b="1">
          <a:solidFill>
            <a:schemeClr val="tx1"/>
          </a:solidFill>
          <a:latin typeface="Arial" pitchFamily="34" charset="0"/>
        </a:defRPr>
      </a:lvl7pPr>
      <a:lvl8pPr marL="1371600" algn="l" rtl="0" fontAlgn="base">
        <a:spcBef>
          <a:spcPct val="0"/>
        </a:spcBef>
        <a:spcAft>
          <a:spcPct val="0"/>
        </a:spcAft>
        <a:defRPr sz="2200" b="1">
          <a:solidFill>
            <a:schemeClr val="tx1"/>
          </a:solidFill>
          <a:latin typeface="Arial" pitchFamily="34" charset="0"/>
        </a:defRPr>
      </a:lvl8pPr>
      <a:lvl9pPr marL="1828800" algn="l" rtl="0" fontAlgn="base">
        <a:spcBef>
          <a:spcPct val="0"/>
        </a:spcBef>
        <a:spcAft>
          <a:spcPct val="0"/>
        </a:spcAft>
        <a:defRPr sz="2200" b="1">
          <a:solidFill>
            <a:schemeClr val="tx1"/>
          </a:solidFill>
          <a:latin typeface="Arial" pitchFamily="34" charset="0"/>
        </a:defRPr>
      </a:lvl9pPr>
    </p:titleStyle>
    <p:bodyStyle>
      <a:lvl1pPr marL="190500" indent="-190500" algn="l" rtl="0" fontAlgn="base">
        <a:spcBef>
          <a:spcPct val="20000"/>
        </a:spcBef>
        <a:spcAft>
          <a:spcPct val="0"/>
        </a:spcAft>
        <a:buClr>
          <a:schemeClr val="accent1"/>
        </a:buClr>
        <a:buFont typeface="Wingdings" pitchFamily="2" charset="2"/>
        <a:buChar char="§"/>
        <a:defRPr sz="2400">
          <a:solidFill>
            <a:schemeClr val="tx1"/>
          </a:solidFill>
          <a:latin typeface="+mn-lt"/>
          <a:ea typeface="+mn-ea"/>
          <a:cs typeface="+mn-cs"/>
        </a:defRPr>
      </a:lvl1pPr>
      <a:lvl2pPr marL="381000" indent="-188913" algn="l" rtl="0" fontAlgn="base">
        <a:spcBef>
          <a:spcPct val="20000"/>
        </a:spcBef>
        <a:spcAft>
          <a:spcPct val="0"/>
        </a:spcAft>
        <a:buClr>
          <a:schemeClr val="accent1"/>
        </a:buClr>
        <a:buChar char="-"/>
        <a:defRPr>
          <a:solidFill>
            <a:schemeClr val="tx1"/>
          </a:solidFill>
          <a:latin typeface="+mn-lt"/>
        </a:defRPr>
      </a:lvl2pPr>
      <a:lvl3pPr marL="561975" indent="-179388" algn="l" rtl="0" fontAlgn="base">
        <a:spcBef>
          <a:spcPct val="20000"/>
        </a:spcBef>
        <a:spcAft>
          <a:spcPct val="0"/>
        </a:spcAft>
        <a:buClr>
          <a:schemeClr val="accent1"/>
        </a:buClr>
        <a:buChar char="-"/>
        <a:defRPr>
          <a:solidFill>
            <a:schemeClr val="tx1"/>
          </a:solidFill>
          <a:latin typeface="+mn-lt"/>
        </a:defRPr>
      </a:lvl3pPr>
      <a:lvl4pPr marL="752475" indent="-188913" algn="l" rtl="0" fontAlgn="base">
        <a:spcBef>
          <a:spcPct val="20000"/>
        </a:spcBef>
        <a:spcAft>
          <a:spcPct val="0"/>
        </a:spcAft>
        <a:buClr>
          <a:schemeClr val="accent1"/>
        </a:buClr>
        <a:buChar char="-"/>
        <a:defRPr>
          <a:solidFill>
            <a:schemeClr val="tx1"/>
          </a:solidFill>
          <a:latin typeface="+mn-lt"/>
        </a:defRPr>
      </a:lvl4pPr>
      <a:lvl5pPr marL="962025" indent="-207963" algn="l" rtl="0" fontAlgn="base">
        <a:spcBef>
          <a:spcPct val="2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12"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6226" name="Rectangle 2"/>
          <p:cNvSpPr>
            <a:spLocks noGrp="1" noChangeArrowheads="1"/>
          </p:cNvSpPr>
          <p:nvPr>
            <p:ph type="ctrTitle"/>
          </p:nvPr>
        </p:nvSpPr>
        <p:spPr/>
        <p:txBody>
          <a:bodyPr/>
          <a:lstStyle/>
          <a:p>
            <a:r>
              <a:rPr lang="ja-JP" altLang="en-US" dirty="0" smtClean="0"/>
              <a:t>パスシーケンスに</a:t>
            </a:r>
            <a:r>
              <a:rPr lang="ja-JP" altLang="en-US" dirty="0" smtClean="0"/>
              <a:t>基づく</a:t>
            </a:r>
            <a:r>
              <a:rPr lang="en-US" altLang="ja-JP" dirty="0" smtClean="0"/>
              <a:t>Drive-by-Download </a:t>
            </a:r>
            <a:r>
              <a:rPr lang="ja-JP" altLang="en-US" dirty="0" smtClean="0"/>
              <a:t>攻撃の分類</a:t>
            </a:r>
            <a:endParaRPr lang="de-DE" altLang="ja-JP" dirty="0">
              <a:ea typeface="ＭＳ Ｐゴシック" pitchFamily="50" charset="-128"/>
            </a:endParaRPr>
          </a:p>
        </p:txBody>
      </p:sp>
      <p:sp>
        <p:nvSpPr>
          <p:cNvPr id="1076227" name="Rectangle 3"/>
          <p:cNvSpPr>
            <a:spLocks noGrp="1" noChangeArrowheads="1"/>
          </p:cNvSpPr>
          <p:nvPr>
            <p:ph type="subTitle" idx="1"/>
          </p:nvPr>
        </p:nvSpPr>
        <p:spPr/>
        <p:txBody>
          <a:bodyPr/>
          <a:lstStyle/>
          <a:p>
            <a:r>
              <a:rPr kumimoji="1" lang="ja-JP" altLang="en-US" dirty="0" smtClean="0"/>
              <a:t>東海大学　</a:t>
            </a:r>
            <a:r>
              <a:rPr kumimoji="1" lang="ja-JP" altLang="en-US" u="sng" dirty="0" smtClean="0"/>
              <a:t>桑原和也</a:t>
            </a:r>
            <a:r>
              <a:rPr kumimoji="1" lang="ja-JP" altLang="en-US" dirty="0" smtClean="0"/>
              <a:t>　菊池浩明</a:t>
            </a:r>
            <a:endParaRPr kumimoji="1" lang="en-US" altLang="ja-JP" dirty="0" smtClean="0"/>
          </a:p>
          <a:p>
            <a:r>
              <a:rPr kumimoji="1" lang="ja-JP" altLang="en-US" dirty="0" smtClean="0"/>
              <a:t>中央大学　安藤</a:t>
            </a:r>
            <a:r>
              <a:rPr lang="ja-JP" altLang="en-US" dirty="0" smtClean="0"/>
              <a:t>槙</a:t>
            </a:r>
            <a:r>
              <a:rPr kumimoji="1" lang="ja-JP" altLang="en-US" dirty="0" smtClean="0"/>
              <a:t>悟　趙</a:t>
            </a:r>
            <a:r>
              <a:rPr lang="ja-JP" altLang="en-US" dirty="0" smtClean="0"/>
              <a:t>晋輝</a:t>
            </a:r>
            <a:endParaRPr lang="en-US" altLang="ja-JP" dirty="0" smtClean="0"/>
          </a:p>
          <a:p>
            <a:r>
              <a:rPr kumimoji="1" lang="ja-JP" altLang="en-US" dirty="0" smtClean="0"/>
              <a:t>日立製作所　藤原将志　寺田真敏</a:t>
            </a:r>
            <a:endParaRPr kumimoji="1" lang="ja-JP" alt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a:t>
            </a:r>
            <a:r>
              <a:rPr kumimoji="1" lang="ja-JP" altLang="en-US" dirty="0" smtClean="0"/>
              <a:t>方法</a:t>
            </a:r>
            <a:endParaRPr kumimoji="1" lang="ja-JP" altLang="en-US" dirty="0"/>
          </a:p>
        </p:txBody>
      </p:sp>
      <p:sp>
        <p:nvSpPr>
          <p:cNvPr id="3" name="コンテンツ プレースホルダ 2"/>
          <p:cNvSpPr>
            <a:spLocks noGrp="1"/>
          </p:cNvSpPr>
          <p:nvPr>
            <p:ph idx="1"/>
          </p:nvPr>
        </p:nvSpPr>
        <p:spPr>
          <a:xfrm>
            <a:off x="650884" y="1504965"/>
            <a:ext cx="8397875" cy="1595424"/>
          </a:xfrm>
        </p:spPr>
        <p:txBody>
          <a:bodyPr/>
          <a:lstStyle/>
          <a:p>
            <a:pPr marL="609600" indent="-609600">
              <a:buFontTx/>
              <a:buNone/>
            </a:pPr>
            <a:r>
              <a:rPr lang="en-US" altLang="ja-JP" dirty="0" smtClean="0"/>
              <a:t>A. </a:t>
            </a:r>
            <a:r>
              <a:rPr lang="ja-JP" altLang="en-US" dirty="0" smtClean="0"/>
              <a:t>攻撃パターン特徴量</a:t>
            </a:r>
          </a:p>
          <a:p>
            <a:pPr marL="990600" lvl="1" indent="-533400"/>
            <a:r>
              <a:rPr lang="ja-JP" altLang="en-US" dirty="0" smtClean="0"/>
              <a:t>攻撃</a:t>
            </a:r>
            <a:r>
              <a:rPr lang="ja-JP" altLang="en-US" dirty="0" smtClean="0"/>
              <a:t>に用いられる通信のパスの一部，発信元</a:t>
            </a:r>
            <a:r>
              <a:rPr lang="en-US" altLang="ja-JP" dirty="0" smtClean="0"/>
              <a:t>IP </a:t>
            </a:r>
            <a:r>
              <a:rPr lang="ja-JP" altLang="en-US" dirty="0" smtClean="0"/>
              <a:t>などの特徴．</a:t>
            </a:r>
          </a:p>
          <a:p>
            <a:pPr marL="609600" indent="-609600">
              <a:buFontTx/>
              <a:buNone/>
            </a:pPr>
            <a:r>
              <a:rPr lang="en-US" altLang="ja-JP" dirty="0" smtClean="0"/>
              <a:t>B. </a:t>
            </a:r>
            <a:r>
              <a:rPr lang="ja-JP" altLang="en-US" dirty="0" smtClean="0"/>
              <a:t>フルパスインデックス</a:t>
            </a:r>
            <a:endParaRPr lang="ja-JP" altLang="en-US" dirty="0" smtClean="0"/>
          </a:p>
          <a:p>
            <a:pPr marL="990600" lvl="1" indent="-533400"/>
            <a:r>
              <a:rPr lang="ja-JP" altLang="en-US" dirty="0" smtClean="0"/>
              <a:t>攻撃に用いられる</a:t>
            </a:r>
            <a:r>
              <a:rPr lang="en-US" altLang="ja-JP" dirty="0" smtClean="0"/>
              <a:t>URL </a:t>
            </a:r>
            <a:r>
              <a:rPr lang="ja-JP" altLang="en-US" dirty="0" smtClean="0"/>
              <a:t>のパス列．</a:t>
            </a:r>
          </a:p>
          <a:p>
            <a:pPr marL="609600" indent="-609600">
              <a:buFontTx/>
              <a:buNone/>
            </a:pPr>
            <a:endParaRPr lang="en-US" altLang="ja-JP" dirty="0" smtClean="0"/>
          </a:p>
        </p:txBody>
      </p:sp>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10</a:t>
            </a:fld>
            <a:endParaRPr lang="de-DE" altLang="ja-JP" sz="1400" b="1" dirty="0"/>
          </a:p>
        </p:txBody>
      </p:sp>
      <p:sp>
        <p:nvSpPr>
          <p:cNvPr id="11" name="正方形/長方形 10"/>
          <p:cNvSpPr/>
          <p:nvPr/>
        </p:nvSpPr>
        <p:spPr bwMode="auto">
          <a:xfrm>
            <a:off x="608656" y="1461756"/>
            <a:ext cx="8304415" cy="1637607"/>
          </a:xfrm>
          <a:prstGeom prst="rect">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
        <p:nvSpPr>
          <p:cNvPr id="12" name="正方形/長方形 11"/>
          <p:cNvSpPr/>
          <p:nvPr/>
        </p:nvSpPr>
        <p:spPr>
          <a:xfrm>
            <a:off x="5348943" y="3110046"/>
            <a:ext cx="3570208" cy="461665"/>
          </a:xfrm>
          <a:prstGeom prst="rect">
            <a:avLst/>
          </a:prstGeom>
        </p:spPr>
        <p:txBody>
          <a:bodyPr wrap="none">
            <a:spAutoFit/>
          </a:bodyPr>
          <a:lstStyle/>
          <a:p>
            <a:pPr lvl="0"/>
            <a:r>
              <a:rPr kumimoji="1" lang="ja-JP" altLang="en-US" sz="2400" dirty="0" smtClean="0">
                <a:solidFill>
                  <a:srgbClr val="0070C0"/>
                </a:solidFill>
              </a:rPr>
              <a:t>パスを用いた攻撃の分類</a:t>
            </a:r>
            <a:endParaRPr kumimoji="1" lang="ja-JP" altLang="en-US" sz="2400" dirty="0">
              <a:solidFill>
                <a:srgbClr val="0070C0"/>
              </a:solidFill>
            </a:endParaRPr>
          </a:p>
        </p:txBody>
      </p:sp>
      <p:sp>
        <p:nvSpPr>
          <p:cNvPr id="14" name="正方形/長方形 13"/>
          <p:cNvSpPr/>
          <p:nvPr/>
        </p:nvSpPr>
        <p:spPr bwMode="auto">
          <a:xfrm>
            <a:off x="597134" y="4372776"/>
            <a:ext cx="8304415" cy="73700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
        <p:nvSpPr>
          <p:cNvPr id="15" name="正方形/長方形 14"/>
          <p:cNvSpPr/>
          <p:nvPr/>
        </p:nvSpPr>
        <p:spPr>
          <a:xfrm>
            <a:off x="5439207" y="5226914"/>
            <a:ext cx="3570208" cy="461665"/>
          </a:xfrm>
          <a:prstGeom prst="rect">
            <a:avLst/>
          </a:prstGeom>
        </p:spPr>
        <p:txBody>
          <a:bodyPr wrap="none">
            <a:spAutoFit/>
          </a:bodyPr>
          <a:lstStyle/>
          <a:p>
            <a:pPr lvl="0"/>
            <a:r>
              <a:rPr kumimoji="1" lang="ja-JP" altLang="en-US" sz="2400" dirty="0" smtClean="0">
                <a:solidFill>
                  <a:srgbClr val="FF0000"/>
                </a:solidFill>
              </a:rPr>
              <a:t>脆弱性による攻撃の分類</a:t>
            </a:r>
            <a:endParaRPr kumimoji="1" lang="ja-JP" altLang="en-US" sz="2400" dirty="0">
              <a:solidFill>
                <a:srgbClr val="FF0000"/>
              </a:solidFill>
            </a:endParaRPr>
          </a:p>
        </p:txBody>
      </p:sp>
      <p:sp>
        <p:nvSpPr>
          <p:cNvPr id="16" name="Rectangle 4"/>
          <p:cNvSpPr>
            <a:spLocks noChangeArrowheads="1"/>
          </p:cNvSpPr>
          <p:nvPr/>
        </p:nvSpPr>
        <p:spPr bwMode="gray">
          <a:xfrm>
            <a:off x="362876" y="3768624"/>
            <a:ext cx="8418513" cy="447588"/>
          </a:xfrm>
          <a:prstGeom prst="rect">
            <a:avLst/>
          </a:prstGeom>
          <a:solidFill>
            <a:schemeClr val="bg1"/>
          </a:solidFill>
          <a:ln w="9525">
            <a:noFill/>
            <a:miter lim="800000"/>
            <a:headEnd/>
            <a:tailEnd/>
          </a:ln>
          <a:effectLst/>
        </p:spPr>
        <p:txBody>
          <a:bodyPr lIns="180000" tIns="0" rIns="0" bIns="0" anchor="ctr"/>
          <a:lstStyle/>
          <a:p>
            <a:pPr defTabSz="801688"/>
            <a:r>
              <a:rPr kumimoji="1" lang="en-US" altLang="ja-JP" sz="2400" dirty="0" smtClean="0"/>
              <a:t>2. </a:t>
            </a:r>
            <a:r>
              <a:rPr kumimoji="1" lang="ja-JP" altLang="en-US" sz="2400" dirty="0" smtClean="0"/>
              <a:t>パス以外の分類方法との比較</a:t>
            </a:r>
            <a:endParaRPr lang="de-DE" altLang="ja-JP" sz="2400" b="1" dirty="0">
              <a:ea typeface="ＭＳ Ｐゴシック" pitchFamily="50" charset="-128"/>
            </a:endParaRPr>
          </a:p>
        </p:txBody>
      </p:sp>
      <p:sp>
        <p:nvSpPr>
          <p:cNvPr id="18" name="Rectangle 4"/>
          <p:cNvSpPr>
            <a:spLocks noChangeArrowheads="1"/>
          </p:cNvSpPr>
          <p:nvPr/>
        </p:nvSpPr>
        <p:spPr bwMode="gray">
          <a:xfrm>
            <a:off x="362876" y="882448"/>
            <a:ext cx="8418513" cy="447588"/>
          </a:xfrm>
          <a:prstGeom prst="rect">
            <a:avLst/>
          </a:prstGeom>
          <a:solidFill>
            <a:schemeClr val="bg1"/>
          </a:solidFill>
          <a:ln w="9525">
            <a:noFill/>
            <a:miter lim="800000"/>
            <a:headEnd/>
            <a:tailEnd/>
          </a:ln>
          <a:effectLst/>
        </p:spPr>
        <p:txBody>
          <a:bodyPr lIns="180000" tIns="0" rIns="0" bIns="0" anchor="ctr"/>
          <a:lstStyle/>
          <a:p>
            <a:pPr defTabSz="801688"/>
            <a:r>
              <a:rPr kumimoji="1" lang="en-US" altLang="ja-JP" sz="2400" dirty="0" smtClean="0"/>
              <a:t>1. </a:t>
            </a:r>
            <a:r>
              <a:rPr kumimoji="1" lang="ja-JP" altLang="en-US" sz="2400" dirty="0" smtClean="0"/>
              <a:t>パスによる</a:t>
            </a:r>
            <a:r>
              <a:rPr kumimoji="1" lang="ja-JP" altLang="en-US" sz="2400" dirty="0" smtClean="0"/>
              <a:t>攻撃の種類を分類</a:t>
            </a:r>
            <a:endParaRPr lang="de-DE" altLang="ja-JP" sz="2400" b="1" dirty="0">
              <a:ea typeface="ＭＳ Ｐゴシック" pitchFamily="50" charset="-128"/>
            </a:endParaRPr>
          </a:p>
        </p:txBody>
      </p:sp>
      <p:sp>
        <p:nvSpPr>
          <p:cNvPr id="19" name="コンテンツ プレースホルダ 2"/>
          <p:cNvSpPr txBox="1">
            <a:spLocks/>
          </p:cNvSpPr>
          <p:nvPr/>
        </p:nvSpPr>
        <p:spPr bwMode="auto">
          <a:xfrm>
            <a:off x="660404" y="4357797"/>
            <a:ext cx="8397875" cy="159542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marL="609600" indent="-609600">
              <a:buFontTx/>
              <a:buNone/>
            </a:pPr>
            <a:r>
              <a:rPr lang="en-US" altLang="ja-JP" sz="2400" dirty="0" smtClean="0"/>
              <a:t>C. </a:t>
            </a:r>
            <a:r>
              <a:rPr lang="ja-JP" altLang="en-US" sz="2400" dirty="0" smtClean="0"/>
              <a:t>脆弱性特徴量</a:t>
            </a:r>
          </a:p>
          <a:p>
            <a:pPr marL="990600" lvl="1" indent="-533400"/>
            <a:r>
              <a:rPr lang="ja-JP" altLang="en-US" sz="2400" dirty="0" smtClean="0"/>
              <a:t>攻撃に用いられる脆弱性の</a:t>
            </a:r>
            <a:r>
              <a:rPr lang="ja-JP" altLang="en-US" sz="2400" dirty="0" smtClean="0"/>
              <a:t>種類</a:t>
            </a:r>
            <a:endParaRPr lang="ja-JP" altLang="en-US" sz="2400" dirty="0" smtClean="0"/>
          </a:p>
          <a:p>
            <a:endParaRPr kumimoji="1" lang="ja-JP" altLang="en-US" sz="2400" dirty="0" smtClean="0"/>
          </a:p>
          <a:p>
            <a:pPr lvl="0"/>
            <a:endParaRPr kumimoji="1" lang="ja-JP" altLang="en-US" sz="2400"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パスを用いた攻撃の</a:t>
            </a:r>
            <a:r>
              <a:rPr kumimoji="1" lang="ja-JP" altLang="en-US" dirty="0" smtClean="0"/>
              <a:t>分類手法</a:t>
            </a:r>
            <a:endParaRPr kumimoji="1" lang="ja-JP" altLang="en-US" dirty="0"/>
          </a:p>
        </p:txBody>
      </p:sp>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11</a:t>
            </a:fld>
            <a:endParaRPr lang="de-DE" altLang="ja-JP" sz="1400" b="1" dirty="0"/>
          </a:p>
        </p:txBody>
      </p:sp>
      <p:sp>
        <p:nvSpPr>
          <p:cNvPr id="6" name="コンテンツ プレースホルダ 2"/>
          <p:cNvSpPr txBox="1">
            <a:spLocks/>
          </p:cNvSpPr>
          <p:nvPr/>
        </p:nvSpPr>
        <p:spPr bwMode="auto">
          <a:xfrm>
            <a:off x="410754" y="1449180"/>
            <a:ext cx="8397875" cy="200891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D3M2010</a:t>
            </a: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攻撃通信データに含まれる</a:t>
            </a: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URL</a:t>
            </a: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のパス</a:t>
            </a:r>
            <a:endParaRPr kumimoji="1" lang="en-US" altLang="ja-JP" sz="2400" b="0" i="0" u="none" strike="noStrike" kern="0" cap="none" spc="0" normalizeH="0" baseline="0" noProof="0" dirty="0" smtClean="0">
              <a:ln>
                <a:noFill/>
              </a:ln>
              <a:solidFill>
                <a:schemeClr val="tx1"/>
              </a:solidFill>
              <a:effectLst/>
              <a:uLnTx/>
              <a:uFillTx/>
              <a:latin typeface="+mn-lt"/>
              <a:ea typeface="+mn-ea"/>
              <a:cs typeface="+mn-cs"/>
            </a:endParaRPr>
          </a:p>
          <a:p>
            <a:pPr marL="190500" indent="-190500" eaLnBrk="1" hangingPunct="1">
              <a:spcBef>
                <a:spcPct val="20000"/>
              </a:spcBef>
              <a:buClr>
                <a:schemeClr val="accent1"/>
              </a:buClr>
              <a:buFont typeface="Wingdings" pitchFamily="2" charset="2"/>
              <a:buChar char="§"/>
              <a:defRPr/>
            </a:pPr>
            <a:r>
              <a:rPr kumimoji="1" lang="en-US" altLang="ja-JP" sz="2400" kern="0" dirty="0" smtClean="0"/>
              <a:t>URL</a:t>
            </a:r>
            <a:r>
              <a:rPr kumimoji="1" lang="ja-JP" altLang="en-US" sz="2400" kern="0" dirty="0" smtClean="0"/>
              <a:t>のパスを全ての階層の文字列に</a:t>
            </a:r>
            <a:r>
              <a:rPr kumimoji="1" lang="en-US" altLang="ja-JP" sz="2400" kern="0" dirty="0" smtClean="0"/>
              <a:t>ID</a:t>
            </a:r>
            <a:r>
              <a:rPr kumimoji="1" lang="ja-JP" altLang="en-US" sz="2400" kern="0" dirty="0" smtClean="0"/>
              <a:t>を付加した</a:t>
            </a:r>
            <a:r>
              <a:rPr kumimoji="1" lang="ja-JP" altLang="en-US" sz="2400" kern="0" dirty="0" smtClean="0"/>
              <a:t>もの</a:t>
            </a:r>
            <a:endParaRPr kumimoji="1" lang="en-US" altLang="ja-JP" sz="2400" b="0" i="0" u="none" strike="noStrike" kern="0" cap="none" spc="0" normalizeH="0" baseline="0" noProof="0" dirty="0" smtClean="0">
              <a:ln>
                <a:noFill/>
              </a:ln>
              <a:solidFill>
                <a:schemeClr val="tx1"/>
              </a:solidFill>
              <a:effectLst/>
              <a:uLnTx/>
              <a:uFillTx/>
              <a:latin typeface="+mn-lt"/>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複数の</a:t>
            </a: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IP</a:t>
            </a: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において観測されたもの</a:t>
            </a:r>
            <a:endParaRPr kumimoji="1" lang="en-US" altLang="ja-JP" sz="2400" b="0" i="0" u="none" strike="noStrike" kern="0" cap="none" spc="0" normalizeH="0" baseline="0" noProof="0" dirty="0" smtClean="0">
              <a:ln>
                <a:noFill/>
              </a:ln>
              <a:solidFill>
                <a:schemeClr val="tx1"/>
              </a:solidFill>
              <a:effectLst/>
              <a:uLnTx/>
              <a:uFillTx/>
              <a:latin typeface="+mn-lt"/>
              <a:ea typeface="+mn-ea"/>
              <a:cs typeface="+mn-cs"/>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複数のスロットにおいて観測された</a:t>
            </a: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もの</a:t>
            </a:r>
            <a:endParaRPr kumimoji="1" lang="en-US" altLang="ja-JP"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4"/>
          <p:cNvSpPr>
            <a:spLocks noChangeArrowheads="1"/>
          </p:cNvSpPr>
          <p:nvPr/>
        </p:nvSpPr>
        <p:spPr bwMode="gray">
          <a:xfrm>
            <a:off x="365642" y="885214"/>
            <a:ext cx="8418513" cy="447588"/>
          </a:xfrm>
          <a:prstGeom prst="rect">
            <a:avLst/>
          </a:prstGeom>
          <a:solidFill>
            <a:schemeClr val="bg1"/>
          </a:solidFill>
          <a:ln w="9525">
            <a:noFill/>
            <a:miter lim="800000"/>
            <a:headEnd/>
            <a:tailEnd/>
          </a:ln>
          <a:effectLst/>
        </p:spPr>
        <p:txBody>
          <a:bodyPr lIns="180000" tIns="0" rIns="0" bIns="0" anchor="ctr"/>
          <a:lstStyle/>
          <a:p>
            <a:pPr defTabSz="801688"/>
            <a:r>
              <a:rPr lang="en-US" altLang="ja-JP" sz="2400" dirty="0" smtClean="0"/>
              <a:t>A. </a:t>
            </a:r>
            <a:r>
              <a:rPr lang="ja-JP" altLang="en-US" sz="2400" dirty="0" smtClean="0"/>
              <a:t>攻撃パターン特徴量の定義</a:t>
            </a:r>
            <a:endParaRPr lang="de-DE" altLang="ja-JP" sz="2400" b="1" dirty="0">
              <a:ea typeface="ＭＳ Ｐゴシック" pitchFamily="50" charset="-128"/>
            </a:endParaRPr>
          </a:p>
        </p:txBody>
      </p:sp>
      <p:sp>
        <p:nvSpPr>
          <p:cNvPr id="17" name="コンテンツ プレースホルダ 2"/>
          <p:cNvSpPr txBox="1">
            <a:spLocks/>
          </p:cNvSpPr>
          <p:nvPr/>
        </p:nvSpPr>
        <p:spPr bwMode="auto">
          <a:xfrm>
            <a:off x="405214" y="3538469"/>
            <a:ext cx="8397875" cy="867288"/>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r>
              <a:rPr lang="ja-JP" altLang="en-US" sz="2400" dirty="0" smtClean="0"/>
              <a:t>例</a:t>
            </a:r>
            <a:endParaRPr lang="en-US" altLang="ja-JP" sz="2400" dirty="0" smtClean="0"/>
          </a:p>
          <a:p>
            <a:r>
              <a:rPr lang="en-US" altLang="ja-JP" sz="2400" dirty="0" smtClean="0"/>
              <a:t>http://www.ajax.com /</a:t>
            </a:r>
            <a:r>
              <a:rPr lang="en-US" altLang="ja-JP" sz="2400" dirty="0" err="1" smtClean="0"/>
              <a:t>ajax</a:t>
            </a:r>
            <a:r>
              <a:rPr lang="en-US" altLang="ja-JP" sz="2400" dirty="0" smtClean="0"/>
              <a:t>/</a:t>
            </a:r>
            <a:r>
              <a:rPr lang="en-US" altLang="ja-JP" sz="2400" dirty="0" err="1" smtClean="0"/>
              <a:t>libs</a:t>
            </a:r>
            <a:r>
              <a:rPr lang="en-US" altLang="ja-JP" sz="2400" dirty="0" smtClean="0"/>
              <a:t>/</a:t>
            </a:r>
            <a:r>
              <a:rPr lang="en-US" altLang="ja-JP" sz="2400" dirty="0" err="1" smtClean="0"/>
              <a:t>jquery</a:t>
            </a:r>
            <a:r>
              <a:rPr lang="en-US" altLang="ja-JP" sz="2400" dirty="0" smtClean="0"/>
              <a:t>/1.4.1/</a:t>
            </a:r>
            <a:r>
              <a:rPr lang="en-US" altLang="ja-JP" sz="2400" dirty="0" err="1" smtClean="0"/>
              <a:t>jquery.min.js</a:t>
            </a:r>
            <a:r>
              <a:rPr lang="en-US" altLang="ja-JP" sz="2400" dirty="0" smtClean="0"/>
              <a:t> </a:t>
            </a:r>
            <a:endParaRPr kumimoji="1" lang="ja-JP" altLang="en-US" sz="2400" dirty="0"/>
          </a:p>
        </p:txBody>
      </p:sp>
      <p:graphicFrame>
        <p:nvGraphicFramePr>
          <p:cNvPr id="18" name="表 17"/>
          <p:cNvGraphicFramePr>
            <a:graphicFrameLocks noGrp="1"/>
          </p:cNvGraphicFramePr>
          <p:nvPr/>
        </p:nvGraphicFramePr>
        <p:xfrm>
          <a:off x="548634" y="4456090"/>
          <a:ext cx="7248704" cy="792480"/>
        </p:xfrm>
        <a:graphic>
          <a:graphicData uri="http://schemas.openxmlformats.org/drawingml/2006/table">
            <a:tbl>
              <a:tblPr firstRow="1" bandRow="1">
                <a:tableStyleId>{5C22544A-7EE6-4342-B048-85BDC9FD1C3A}</a:tableStyleId>
              </a:tblPr>
              <a:tblGrid>
                <a:gridCol w="601557"/>
                <a:gridCol w="1011118"/>
                <a:gridCol w="881149"/>
                <a:gridCol w="1463040"/>
                <a:gridCol w="1213658"/>
                <a:gridCol w="2078182"/>
              </a:tblGrid>
              <a:tr h="370840">
                <a:tc>
                  <a:txBody>
                    <a:bodyPr/>
                    <a:lstStyle/>
                    <a:p>
                      <a:endParaRPr kumimoji="1" lang="ja-JP" altLang="en-US" sz="2000" dirty="0">
                        <a:latin typeface="+mn-lt"/>
                      </a:endParaRPr>
                    </a:p>
                  </a:txBody>
                  <a:tcPr/>
                </a:tc>
                <a:tc>
                  <a:txBody>
                    <a:bodyPr/>
                    <a:lstStyle/>
                    <a:p>
                      <a:r>
                        <a:rPr lang="en-US" altLang="ja-JP" sz="2000" smtClean="0">
                          <a:latin typeface="+mn-lt"/>
                        </a:rPr>
                        <a:t>/ajax</a:t>
                      </a:r>
                      <a:endParaRPr kumimoji="1" lang="ja-JP" altLang="en-US" sz="2000" dirty="0">
                        <a:latin typeface="+mn-lt"/>
                      </a:endParaRPr>
                    </a:p>
                  </a:txBody>
                  <a:tcPr/>
                </a:tc>
                <a:tc>
                  <a:txBody>
                    <a:bodyPr/>
                    <a:lstStyle/>
                    <a:p>
                      <a:r>
                        <a:rPr lang="en-US" altLang="ja-JP" sz="2000" dirty="0" smtClean="0">
                          <a:latin typeface="+mn-lt"/>
                        </a:rPr>
                        <a:t>/</a:t>
                      </a:r>
                      <a:r>
                        <a:rPr lang="en-US" altLang="ja-JP" sz="2000" dirty="0" err="1" smtClean="0">
                          <a:latin typeface="+mn-lt"/>
                        </a:rPr>
                        <a:t>libs</a:t>
                      </a:r>
                      <a:endParaRPr kumimoji="1" lang="ja-JP" altLang="en-US" sz="2000" dirty="0">
                        <a:latin typeface="+mn-lt"/>
                      </a:endParaRPr>
                    </a:p>
                  </a:txBody>
                  <a:tcPr/>
                </a:tc>
                <a:tc>
                  <a:txBody>
                    <a:bodyPr/>
                    <a:lstStyle/>
                    <a:p>
                      <a:r>
                        <a:rPr lang="en-US" altLang="ja-JP" sz="2000" dirty="0" smtClean="0">
                          <a:latin typeface="+mn-lt"/>
                        </a:rPr>
                        <a:t>/</a:t>
                      </a:r>
                      <a:r>
                        <a:rPr lang="en-US" altLang="ja-JP" sz="2000" dirty="0" err="1" smtClean="0">
                          <a:latin typeface="+mn-lt"/>
                        </a:rPr>
                        <a:t>jquery</a:t>
                      </a:r>
                      <a:endParaRPr kumimoji="1" lang="ja-JP" altLang="en-US" sz="2000" dirty="0">
                        <a:latin typeface="+mn-lt"/>
                      </a:endParaRPr>
                    </a:p>
                  </a:txBody>
                  <a:tcPr/>
                </a:tc>
                <a:tc>
                  <a:txBody>
                    <a:bodyPr/>
                    <a:lstStyle/>
                    <a:p>
                      <a:r>
                        <a:rPr lang="en-US" altLang="ja-JP" sz="2000" dirty="0" smtClean="0">
                          <a:latin typeface="+mn-lt"/>
                        </a:rPr>
                        <a:t>/1.4.1</a:t>
                      </a:r>
                      <a:endParaRPr kumimoji="1" lang="ja-JP" altLang="en-US" sz="2000" dirty="0">
                        <a:latin typeface="+mn-lt"/>
                      </a:endParaRPr>
                    </a:p>
                  </a:txBody>
                  <a:tcPr/>
                </a:tc>
                <a:tc>
                  <a:txBody>
                    <a:bodyPr/>
                    <a:lstStyle/>
                    <a:p>
                      <a:r>
                        <a:rPr lang="en-US" altLang="ja-JP" sz="2000" dirty="0" smtClean="0">
                          <a:latin typeface="+mn-lt"/>
                        </a:rPr>
                        <a:t>/</a:t>
                      </a:r>
                      <a:r>
                        <a:rPr lang="en-US" altLang="ja-JP" sz="2000" dirty="0" err="1" smtClean="0">
                          <a:latin typeface="+mn-lt"/>
                        </a:rPr>
                        <a:t>jquery.min.js</a:t>
                      </a:r>
                      <a:endParaRPr kumimoji="1" lang="ja-JP" altLang="en-US" sz="2000" dirty="0">
                        <a:latin typeface="+mn-lt"/>
                      </a:endParaRPr>
                    </a:p>
                  </a:txBody>
                  <a:tcPr/>
                </a:tc>
              </a:tr>
              <a:tr h="370840">
                <a:tc>
                  <a:txBody>
                    <a:bodyPr/>
                    <a:lstStyle/>
                    <a:p>
                      <a:r>
                        <a:rPr kumimoji="1" lang="en-US" altLang="ja-JP" sz="2000" dirty="0" smtClean="0">
                          <a:latin typeface="+mn-lt"/>
                        </a:rPr>
                        <a:t>ID</a:t>
                      </a:r>
                      <a:endParaRPr kumimoji="1" lang="ja-JP" altLang="en-US" sz="2000" dirty="0">
                        <a:latin typeface="+mn-lt"/>
                      </a:endParaRPr>
                    </a:p>
                  </a:txBody>
                  <a:tcPr/>
                </a:tc>
                <a:tc>
                  <a:txBody>
                    <a:bodyPr/>
                    <a:lstStyle/>
                    <a:p>
                      <a:pPr algn="r" fontAlgn="ctr"/>
                      <a:r>
                        <a:rPr lang="en-US" altLang="ja-JP" sz="2000" b="0" i="0" u="none" strike="noStrike" dirty="0">
                          <a:latin typeface="+mn-lt"/>
                        </a:rPr>
                        <a:t>103</a:t>
                      </a:r>
                    </a:p>
                  </a:txBody>
                  <a:tcPr marL="9525" marR="9525" marT="9525" marB="0" anchor="ctr"/>
                </a:tc>
                <a:tc>
                  <a:txBody>
                    <a:bodyPr/>
                    <a:lstStyle/>
                    <a:p>
                      <a:pPr algn="r" fontAlgn="ctr"/>
                      <a:r>
                        <a:rPr lang="en-US" altLang="ja-JP" sz="2000" b="0" i="0" u="none" strike="noStrike" dirty="0">
                          <a:latin typeface="+mn-lt"/>
                        </a:rPr>
                        <a:t>248</a:t>
                      </a:r>
                    </a:p>
                  </a:txBody>
                  <a:tcPr marL="9525" marR="9525" marT="9525" marB="0" anchor="ctr"/>
                </a:tc>
                <a:tc>
                  <a:txBody>
                    <a:bodyPr/>
                    <a:lstStyle/>
                    <a:p>
                      <a:pPr algn="r" fontAlgn="ctr"/>
                      <a:r>
                        <a:rPr lang="en-US" altLang="ja-JP" sz="2000" b="0" i="0" u="none" strike="noStrike">
                          <a:latin typeface="+mn-lt"/>
                        </a:rPr>
                        <a:t>169</a:t>
                      </a:r>
                    </a:p>
                  </a:txBody>
                  <a:tcPr marL="9525" marR="9525" marT="9525" marB="0" anchor="ctr"/>
                </a:tc>
                <a:tc>
                  <a:txBody>
                    <a:bodyPr/>
                    <a:lstStyle/>
                    <a:p>
                      <a:pPr algn="r" fontAlgn="ctr"/>
                      <a:r>
                        <a:rPr lang="en-US" altLang="ja-JP" sz="2000" b="0" i="0" u="none" strike="noStrike">
                          <a:latin typeface="+mn-lt"/>
                        </a:rPr>
                        <a:t>172</a:t>
                      </a:r>
                    </a:p>
                  </a:txBody>
                  <a:tcPr marL="9525" marR="9525" marT="9525" marB="0" anchor="ctr"/>
                </a:tc>
                <a:tc>
                  <a:txBody>
                    <a:bodyPr/>
                    <a:lstStyle/>
                    <a:p>
                      <a:pPr algn="r" fontAlgn="ctr"/>
                      <a:r>
                        <a:rPr lang="en-US" altLang="ja-JP" sz="2000" b="0" i="0" u="none" strike="noStrike" dirty="0">
                          <a:latin typeface="+mn-lt"/>
                        </a:rPr>
                        <a:t>206</a:t>
                      </a:r>
                    </a:p>
                  </a:txBody>
                  <a:tcPr marL="9525" marR="9525" marT="9525" marB="0" anchor="ctr"/>
                </a:tc>
              </a:tr>
            </a:tbl>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パスを用いた攻撃</a:t>
            </a:r>
            <a:r>
              <a:rPr kumimoji="1" lang="ja-JP" altLang="en-US" smtClean="0"/>
              <a:t>の</a:t>
            </a:r>
            <a:r>
              <a:rPr kumimoji="1" lang="ja-JP" altLang="en-US" smtClean="0"/>
              <a:t>分類手法</a:t>
            </a:r>
            <a:endParaRPr kumimoji="1" lang="ja-JP" altLang="en-US" dirty="0"/>
          </a:p>
        </p:txBody>
      </p:sp>
      <p:sp>
        <p:nvSpPr>
          <p:cNvPr id="3" name="コンテンツ プレースホルダ 2"/>
          <p:cNvSpPr>
            <a:spLocks noGrp="1"/>
          </p:cNvSpPr>
          <p:nvPr>
            <p:ph idx="1"/>
          </p:nvPr>
        </p:nvSpPr>
        <p:spPr>
          <a:xfrm>
            <a:off x="407988" y="1446415"/>
            <a:ext cx="8397875" cy="1421476"/>
          </a:xfrm>
        </p:spPr>
        <p:txBody>
          <a:bodyPr/>
          <a:lstStyle/>
          <a:p>
            <a:r>
              <a:rPr kumimoji="1" lang="en-US" altLang="ja-JP" dirty="0" smtClean="0"/>
              <a:t>D3M2010</a:t>
            </a:r>
            <a:r>
              <a:rPr kumimoji="1" lang="ja-JP" altLang="en-US" dirty="0" smtClean="0"/>
              <a:t>攻撃通信データに含まれる</a:t>
            </a:r>
            <a:r>
              <a:rPr kumimoji="1" lang="en-US" altLang="ja-JP" dirty="0" smtClean="0"/>
              <a:t>URL</a:t>
            </a:r>
            <a:r>
              <a:rPr kumimoji="1" lang="ja-JP" altLang="en-US" dirty="0" smtClean="0"/>
              <a:t>のパス</a:t>
            </a:r>
            <a:endParaRPr kumimoji="1" lang="en-US" altLang="ja-JP" dirty="0" smtClean="0"/>
          </a:p>
          <a:p>
            <a:r>
              <a:rPr kumimoji="1" lang="ja-JP" altLang="en-US" dirty="0" smtClean="0"/>
              <a:t>複数の</a:t>
            </a:r>
            <a:r>
              <a:rPr kumimoji="1" lang="en-US" altLang="ja-JP" dirty="0" smtClean="0"/>
              <a:t>IP</a:t>
            </a:r>
            <a:r>
              <a:rPr kumimoji="1" lang="ja-JP" altLang="en-US" dirty="0" smtClean="0"/>
              <a:t>において観測されたもの</a:t>
            </a:r>
            <a:endParaRPr kumimoji="1" lang="en-US" altLang="ja-JP" dirty="0" smtClean="0"/>
          </a:p>
          <a:p>
            <a:r>
              <a:rPr kumimoji="1" lang="ja-JP" altLang="en-US" dirty="0" smtClean="0"/>
              <a:t>複数のスロットにおいて観測されたもの</a:t>
            </a:r>
            <a:endParaRPr kumimoji="1" lang="en-US" altLang="ja-JP" dirty="0" smtClean="0"/>
          </a:p>
          <a:p>
            <a:endParaRPr kumimoji="1" lang="ja-JP" altLang="en-US" dirty="0"/>
          </a:p>
        </p:txBody>
      </p:sp>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12</a:t>
            </a:fld>
            <a:endParaRPr lang="de-DE" altLang="ja-JP" sz="1400" b="1" dirty="0"/>
          </a:p>
        </p:txBody>
      </p:sp>
      <p:sp>
        <p:nvSpPr>
          <p:cNvPr id="5" name="Rectangle 4"/>
          <p:cNvSpPr>
            <a:spLocks noChangeArrowheads="1"/>
          </p:cNvSpPr>
          <p:nvPr/>
        </p:nvSpPr>
        <p:spPr bwMode="gray">
          <a:xfrm>
            <a:off x="362876" y="882448"/>
            <a:ext cx="8418513" cy="447588"/>
          </a:xfrm>
          <a:prstGeom prst="rect">
            <a:avLst/>
          </a:prstGeom>
          <a:solidFill>
            <a:schemeClr val="bg1"/>
          </a:solidFill>
          <a:ln w="9525">
            <a:noFill/>
            <a:miter lim="800000"/>
            <a:headEnd/>
            <a:tailEnd/>
          </a:ln>
          <a:effectLst/>
        </p:spPr>
        <p:txBody>
          <a:bodyPr lIns="180000" tIns="0" rIns="0" bIns="0" anchor="ctr"/>
          <a:lstStyle/>
          <a:p>
            <a:pPr defTabSz="801688"/>
            <a:r>
              <a:rPr lang="en-US" altLang="ja-JP" sz="2400" dirty="0" smtClean="0"/>
              <a:t>B. </a:t>
            </a:r>
            <a:r>
              <a:rPr lang="ja-JP" altLang="en-US" sz="2400" dirty="0" smtClean="0"/>
              <a:t>フルパスインデックス</a:t>
            </a:r>
            <a:r>
              <a:rPr lang="ja-JP" altLang="en-US" sz="2400" dirty="0" smtClean="0"/>
              <a:t>の定義</a:t>
            </a:r>
            <a:endParaRPr lang="de-DE" altLang="ja-JP" sz="2400" b="1" dirty="0">
              <a:ea typeface="ＭＳ Ｐゴシック" pitchFamily="50" charset="-128"/>
            </a:endParaRPr>
          </a:p>
        </p:txBody>
      </p:sp>
      <p:graphicFrame>
        <p:nvGraphicFramePr>
          <p:cNvPr id="8" name="表 7"/>
          <p:cNvGraphicFramePr>
            <a:graphicFrameLocks noGrp="1"/>
          </p:cNvGraphicFramePr>
          <p:nvPr/>
        </p:nvGraphicFramePr>
        <p:xfrm>
          <a:off x="676110" y="3026309"/>
          <a:ext cx="6780407" cy="3337560"/>
        </p:xfrm>
        <a:graphic>
          <a:graphicData uri="http://schemas.openxmlformats.org/drawingml/2006/table">
            <a:tbl>
              <a:tblPr firstRow="1" bandRow="1">
                <a:tableStyleId>{5C22544A-7EE6-4342-B048-85BDC9FD1C3A}</a:tableStyleId>
              </a:tblPr>
              <a:tblGrid>
                <a:gridCol w="678873"/>
                <a:gridCol w="6101534"/>
              </a:tblGrid>
              <a:tr h="370840">
                <a:tc>
                  <a:txBody>
                    <a:bodyPr/>
                    <a:lstStyle/>
                    <a:p>
                      <a:r>
                        <a:rPr kumimoji="1" lang="en-US" altLang="ja-JP" dirty="0" smtClean="0"/>
                        <a:t>ID</a:t>
                      </a:r>
                      <a:endParaRPr kumimoji="1" lang="ja-JP" altLang="en-US" dirty="0"/>
                    </a:p>
                  </a:txBody>
                  <a:tcPr/>
                </a:tc>
                <a:tc>
                  <a:txBody>
                    <a:bodyPr/>
                    <a:lstStyle/>
                    <a:p>
                      <a:r>
                        <a:rPr kumimoji="1" lang="en-US" altLang="ja-JP" dirty="0" smtClean="0"/>
                        <a:t>path</a:t>
                      </a:r>
                      <a:endParaRPr kumimoji="1" lang="ja-JP" altLang="en-US" dirty="0"/>
                    </a:p>
                  </a:txBody>
                  <a:tcPr/>
                </a:tc>
              </a:tr>
              <a:tr h="370840">
                <a:tc>
                  <a:txBody>
                    <a:bodyPr/>
                    <a:lstStyle/>
                    <a:p>
                      <a:pPr algn="r"/>
                      <a:r>
                        <a:rPr kumimoji="1" lang="en-US" altLang="ja-JP" sz="1800" dirty="0" smtClean="0">
                          <a:latin typeface="+mn-lt"/>
                        </a:rPr>
                        <a:t>1</a:t>
                      </a:r>
                      <a:endParaRPr kumimoji="1" lang="ja-JP" altLang="en-US" sz="1800" dirty="0">
                        <a:latin typeface="+mn-lt"/>
                      </a:endParaRPr>
                    </a:p>
                  </a:txBody>
                  <a:tcPr/>
                </a:tc>
                <a:tc>
                  <a:txBody>
                    <a:bodyPr/>
                    <a:lstStyle/>
                    <a:p>
                      <a:pPr algn="l" fontAlgn="ctr"/>
                      <a:r>
                        <a:rPr lang="en-US" sz="1800" b="0" i="0" u="none" strike="noStrike" dirty="0" smtClean="0">
                          <a:solidFill>
                            <a:srgbClr val="000000"/>
                          </a:solidFill>
                          <a:latin typeface="+mn-lt"/>
                        </a:rPr>
                        <a:t>/</a:t>
                      </a:r>
                      <a:r>
                        <a:rPr lang="en-US" sz="1800" b="0" i="0" u="none" strike="noStrike" dirty="0" err="1" smtClean="0">
                          <a:solidFill>
                            <a:srgbClr val="000000"/>
                          </a:solidFill>
                          <a:latin typeface="+mn-lt"/>
                        </a:rPr>
                        <a:t>ajax</a:t>
                      </a:r>
                      <a:r>
                        <a:rPr lang="en-US" sz="1800" b="0" i="0" u="none" strike="noStrike" dirty="0" smtClean="0">
                          <a:solidFill>
                            <a:srgbClr val="000000"/>
                          </a:solidFill>
                          <a:latin typeface="+mn-lt"/>
                        </a:rPr>
                        <a:t>/</a:t>
                      </a:r>
                      <a:r>
                        <a:rPr lang="en-US" sz="1800" b="0" i="0" u="none" strike="noStrike" dirty="0" err="1" smtClean="0">
                          <a:solidFill>
                            <a:srgbClr val="000000"/>
                          </a:solidFill>
                          <a:latin typeface="+mn-lt"/>
                        </a:rPr>
                        <a:t>libs</a:t>
                      </a:r>
                      <a:r>
                        <a:rPr lang="en-US" sz="1800" b="0" i="0" u="none" strike="noStrike" dirty="0" smtClean="0">
                          <a:solidFill>
                            <a:srgbClr val="000000"/>
                          </a:solidFill>
                          <a:latin typeface="+mn-lt"/>
                        </a:rPr>
                        <a:t>/</a:t>
                      </a:r>
                      <a:r>
                        <a:rPr lang="en-US" sz="1800" b="0" i="0" u="none" strike="noStrike" dirty="0" err="1" smtClean="0">
                          <a:solidFill>
                            <a:srgbClr val="000000"/>
                          </a:solidFill>
                          <a:latin typeface="+mn-lt"/>
                        </a:rPr>
                        <a:t>jquery</a:t>
                      </a:r>
                      <a:r>
                        <a:rPr lang="en-US" sz="1800" b="0" i="0" u="none" strike="noStrike" dirty="0" smtClean="0">
                          <a:solidFill>
                            <a:srgbClr val="000000"/>
                          </a:solidFill>
                          <a:latin typeface="+mn-lt"/>
                        </a:rPr>
                        <a:t>/1.4.1/</a:t>
                      </a:r>
                      <a:r>
                        <a:rPr lang="en-US" sz="1800" b="0" i="0" u="none" strike="noStrike" dirty="0" err="1" smtClean="0">
                          <a:solidFill>
                            <a:srgbClr val="000000"/>
                          </a:solidFill>
                          <a:latin typeface="+mn-lt"/>
                        </a:rPr>
                        <a:t>jquery.min.js</a:t>
                      </a:r>
                      <a:endParaRPr lang="en-US" sz="1800" b="0" i="0" u="none" strike="noStrike" dirty="0">
                        <a:solidFill>
                          <a:srgbClr val="000000"/>
                        </a:solidFill>
                        <a:latin typeface="+mn-lt"/>
                      </a:endParaRPr>
                    </a:p>
                  </a:txBody>
                  <a:tcPr marL="9525" marR="9525" marT="9525" marB="0" anchor="ctr"/>
                </a:tc>
              </a:tr>
              <a:tr h="370840">
                <a:tc>
                  <a:txBody>
                    <a:bodyPr/>
                    <a:lstStyle/>
                    <a:p>
                      <a:pPr algn="r"/>
                      <a:r>
                        <a:rPr kumimoji="1" lang="en-US" altLang="ja-JP" sz="1800" dirty="0" smtClean="0">
                          <a:latin typeface="+mn-lt"/>
                        </a:rPr>
                        <a:t>2</a:t>
                      </a:r>
                      <a:endParaRPr kumimoji="1" lang="ja-JP" altLang="en-US" sz="1800" dirty="0">
                        <a:latin typeface="+mn-lt"/>
                      </a:endParaRPr>
                    </a:p>
                  </a:txBody>
                  <a:tcPr/>
                </a:tc>
                <a:tc>
                  <a:txBody>
                    <a:bodyPr/>
                    <a:lstStyle/>
                    <a:p>
                      <a:pPr algn="l" fontAlgn="ctr"/>
                      <a:r>
                        <a:rPr lang="en-US" sz="1800" b="0" i="0" u="none" strike="noStrike" dirty="0">
                          <a:solidFill>
                            <a:srgbClr val="000000"/>
                          </a:solidFill>
                          <a:latin typeface="+mn-lt"/>
                        </a:rPr>
                        <a:t>/</a:t>
                      </a:r>
                      <a:r>
                        <a:rPr lang="en-US" sz="1800" b="0" i="0" u="none" strike="noStrike" dirty="0" err="1" smtClean="0">
                          <a:solidFill>
                            <a:srgbClr val="000000"/>
                          </a:solidFill>
                          <a:latin typeface="+mn-lt"/>
                        </a:rPr>
                        <a:t>BaaaaBaa.class</a:t>
                      </a:r>
                      <a:endParaRPr lang="en-US" sz="1800" b="0" i="0" u="none" strike="noStrike" dirty="0">
                        <a:solidFill>
                          <a:srgbClr val="000000"/>
                        </a:solidFill>
                        <a:latin typeface="+mn-lt"/>
                      </a:endParaRPr>
                    </a:p>
                  </a:txBody>
                  <a:tcPr marL="9525" marR="9525" marT="9525" marB="0" anchor="ctr"/>
                </a:tc>
              </a:tr>
              <a:tr h="370840">
                <a:tc>
                  <a:txBody>
                    <a:bodyPr/>
                    <a:lstStyle/>
                    <a:p>
                      <a:pPr algn="r"/>
                      <a:r>
                        <a:rPr kumimoji="1" lang="en-US" altLang="ja-JP" sz="1800" dirty="0" smtClean="0">
                          <a:latin typeface="+mn-lt"/>
                        </a:rPr>
                        <a:t>3</a:t>
                      </a:r>
                      <a:endParaRPr kumimoji="1" lang="ja-JP" altLang="en-US" sz="1800" dirty="0">
                        <a:latin typeface="+mn-lt"/>
                      </a:endParaRPr>
                    </a:p>
                  </a:txBody>
                  <a:tcPr/>
                </a:tc>
                <a:tc>
                  <a:txBody>
                    <a:bodyPr/>
                    <a:lstStyle/>
                    <a:p>
                      <a:pPr algn="l" fontAlgn="ctr"/>
                      <a:r>
                        <a:rPr lang="en-US" sz="1800" b="0" i="0" u="none" strike="noStrike" dirty="0">
                          <a:solidFill>
                            <a:srgbClr val="000000"/>
                          </a:solidFill>
                          <a:latin typeface="+mn-lt"/>
                        </a:rPr>
                        <a:t>/</a:t>
                      </a:r>
                      <a:r>
                        <a:rPr lang="en-US" sz="1800" b="0" i="0" u="none" strike="noStrike" dirty="0" smtClean="0">
                          <a:solidFill>
                            <a:srgbClr val="000000"/>
                          </a:solidFill>
                          <a:latin typeface="+mn-lt"/>
                        </a:rPr>
                        <a:t>cache/CSS.css</a:t>
                      </a:r>
                      <a:endParaRPr lang="en-US" sz="1800" b="0" i="0" u="none" strike="noStrike" dirty="0">
                        <a:solidFill>
                          <a:srgbClr val="000000"/>
                        </a:solidFill>
                        <a:latin typeface="+mn-lt"/>
                      </a:endParaRPr>
                    </a:p>
                  </a:txBody>
                  <a:tcPr marL="9525" marR="9525" marT="9525" marB="0" anchor="ctr"/>
                </a:tc>
              </a:tr>
              <a:tr h="370840">
                <a:tc>
                  <a:txBody>
                    <a:bodyPr/>
                    <a:lstStyle/>
                    <a:p>
                      <a:pPr algn="r"/>
                      <a:r>
                        <a:rPr kumimoji="1" lang="en-US" altLang="ja-JP" sz="1800" dirty="0" smtClean="0">
                          <a:latin typeface="+mn-lt"/>
                        </a:rPr>
                        <a:t>4</a:t>
                      </a:r>
                      <a:endParaRPr kumimoji="1" lang="ja-JP" altLang="en-US" sz="1800" dirty="0">
                        <a:latin typeface="+mn-lt"/>
                      </a:endParaRPr>
                    </a:p>
                  </a:txBody>
                  <a:tcPr/>
                </a:tc>
                <a:tc>
                  <a:txBody>
                    <a:bodyPr/>
                    <a:lstStyle/>
                    <a:p>
                      <a:pPr algn="l" fontAlgn="ctr"/>
                      <a:r>
                        <a:rPr lang="en-US" sz="1800" b="0" i="0" u="none" strike="noStrike">
                          <a:solidFill>
                            <a:srgbClr val="000000"/>
                          </a:solidFill>
                          <a:latin typeface="+mn-lt"/>
                        </a:rPr>
                        <a:t>/</a:t>
                      </a:r>
                      <a:r>
                        <a:rPr lang="en-US" sz="1800" b="0" i="0" u="none" strike="noStrike" smtClean="0">
                          <a:solidFill>
                            <a:srgbClr val="000000"/>
                          </a:solidFill>
                          <a:latin typeface="+mn-lt"/>
                        </a:rPr>
                        <a:t>cache/PDF.php?st=Internet%20Explorer%206.0</a:t>
                      </a:r>
                      <a:endParaRPr lang="en-US" sz="1800" b="0" i="0" u="none" strike="noStrike" dirty="0">
                        <a:solidFill>
                          <a:srgbClr val="000000"/>
                        </a:solidFill>
                        <a:latin typeface="+mn-lt"/>
                      </a:endParaRPr>
                    </a:p>
                  </a:txBody>
                  <a:tcPr marL="9525" marR="9525" marT="9525" marB="0" anchor="ctr"/>
                </a:tc>
              </a:tr>
              <a:tr h="370840">
                <a:tc>
                  <a:txBody>
                    <a:bodyPr/>
                    <a:lstStyle/>
                    <a:p>
                      <a:pPr algn="r"/>
                      <a:r>
                        <a:rPr kumimoji="1" lang="en-US" altLang="ja-JP" sz="1800" dirty="0" smtClean="0">
                          <a:latin typeface="+mn-lt"/>
                        </a:rPr>
                        <a:t>5</a:t>
                      </a:r>
                      <a:endParaRPr kumimoji="1" lang="ja-JP" altLang="en-US" sz="1800" dirty="0">
                        <a:latin typeface="+mn-lt"/>
                      </a:endParaRPr>
                    </a:p>
                  </a:txBody>
                  <a:tcPr/>
                </a:tc>
                <a:tc>
                  <a:txBody>
                    <a:bodyPr/>
                    <a:lstStyle/>
                    <a:p>
                      <a:pPr algn="l" fontAlgn="ctr"/>
                      <a:r>
                        <a:rPr lang="en-US" sz="1800" b="0" i="0" u="none" strike="noStrike" dirty="0">
                          <a:solidFill>
                            <a:srgbClr val="000000"/>
                          </a:solidFill>
                          <a:latin typeface="+mn-lt"/>
                        </a:rPr>
                        <a:t>/</a:t>
                      </a:r>
                      <a:r>
                        <a:rPr lang="en-US" sz="1800" b="0" i="0" u="none" strike="noStrike" dirty="0" err="1">
                          <a:solidFill>
                            <a:srgbClr val="000000"/>
                          </a:solidFill>
                          <a:latin typeface="+mn-lt"/>
                        </a:rPr>
                        <a:t>compressiontest</a:t>
                      </a:r>
                      <a:r>
                        <a:rPr lang="en-US" sz="1800" b="0" i="0" u="none" strike="noStrike" dirty="0">
                          <a:solidFill>
                            <a:srgbClr val="000000"/>
                          </a:solidFill>
                          <a:latin typeface="+mn-lt"/>
                        </a:rPr>
                        <a:t>/gzip.html</a:t>
                      </a:r>
                    </a:p>
                  </a:txBody>
                  <a:tcPr marL="9525" marR="9525" marT="9525" marB="0" anchor="ctr"/>
                </a:tc>
              </a:tr>
              <a:tr h="370840">
                <a:tc>
                  <a:txBody>
                    <a:bodyPr/>
                    <a:lstStyle/>
                    <a:p>
                      <a:pPr algn="r"/>
                      <a:r>
                        <a:rPr kumimoji="1" lang="en-US" altLang="ja-JP" sz="1800" dirty="0" smtClean="0">
                          <a:latin typeface="+mn-lt"/>
                        </a:rPr>
                        <a:t>6</a:t>
                      </a:r>
                      <a:endParaRPr kumimoji="1" lang="ja-JP" altLang="en-US" sz="1800" dirty="0">
                        <a:latin typeface="+mn-lt"/>
                      </a:endParaRPr>
                    </a:p>
                  </a:txBody>
                  <a:tcPr/>
                </a:tc>
                <a:tc>
                  <a:txBody>
                    <a:bodyPr/>
                    <a:lstStyle/>
                    <a:p>
                      <a:pPr algn="l" fontAlgn="ctr"/>
                      <a:r>
                        <a:rPr lang="en-US" sz="1800" b="0" i="0" u="none" strike="noStrike" dirty="0">
                          <a:solidFill>
                            <a:srgbClr val="000000"/>
                          </a:solidFill>
                          <a:latin typeface="+mn-lt"/>
                        </a:rPr>
                        <a:t>/cry217/down.php</a:t>
                      </a:r>
                    </a:p>
                  </a:txBody>
                  <a:tcPr marL="9525" marR="9525" marT="9525" marB="0" anchor="ctr"/>
                </a:tc>
              </a:tr>
              <a:tr h="370840">
                <a:tc>
                  <a:txBody>
                    <a:bodyPr/>
                    <a:lstStyle/>
                    <a:p>
                      <a:pPr algn="r"/>
                      <a:r>
                        <a:rPr kumimoji="1" lang="en-US" altLang="ja-JP" sz="1800" smtClean="0">
                          <a:latin typeface="+mn-lt"/>
                        </a:rPr>
                        <a:t>7</a:t>
                      </a:r>
                      <a:endParaRPr kumimoji="1" lang="ja-JP" altLang="en-US" sz="1800" dirty="0">
                        <a:latin typeface="+mn-lt"/>
                      </a:endParaRPr>
                    </a:p>
                  </a:txBody>
                  <a:tcPr/>
                </a:tc>
                <a:tc>
                  <a:txBody>
                    <a:bodyPr/>
                    <a:lstStyle/>
                    <a:p>
                      <a:pPr algn="l" fontAlgn="ctr"/>
                      <a:r>
                        <a:rPr lang="en-US" sz="1800" b="0" i="0" u="none" strike="noStrike" dirty="0">
                          <a:solidFill>
                            <a:srgbClr val="000000"/>
                          </a:solidFill>
                          <a:latin typeface="+mn-lt"/>
                        </a:rPr>
                        <a:t>/cry217/xd.php</a:t>
                      </a:r>
                    </a:p>
                  </a:txBody>
                  <a:tcPr marL="9525" marR="9525" marT="9525" marB="0" anchor="ctr"/>
                </a:tc>
              </a:tr>
              <a:tr h="370840">
                <a:tc>
                  <a:txBody>
                    <a:bodyPr/>
                    <a:lstStyle/>
                    <a:p>
                      <a:pPr algn="r"/>
                      <a:endParaRPr kumimoji="1" lang="ja-JP" altLang="en-US" sz="1800" dirty="0">
                        <a:latin typeface="+mn-lt"/>
                      </a:endParaRP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ja-JP" sz="1800" b="0" i="0" u="none" strike="noStrike" kern="1200" dirty="0" smtClean="0">
                        <a:solidFill>
                          <a:schemeClr val="tx1"/>
                        </a:solidFill>
                        <a:latin typeface="+mn-lt"/>
                        <a:ea typeface="+mn-ea"/>
                        <a:cs typeface="+mn-cs"/>
                      </a:endParaRPr>
                    </a:p>
                  </a:txBody>
                  <a:tcPr marL="9525" marR="9525" marT="9525" marB="0" anchor="ctr"/>
                </a:tc>
              </a:tr>
            </a:tbl>
          </a:graphicData>
        </a:graphic>
      </p:graphicFrame>
      <p:sp>
        <p:nvSpPr>
          <p:cNvPr id="9" name="正方形/長方形 8"/>
          <p:cNvSpPr/>
          <p:nvPr/>
        </p:nvSpPr>
        <p:spPr>
          <a:xfrm>
            <a:off x="1025954" y="5985175"/>
            <a:ext cx="307777" cy="432263"/>
          </a:xfrm>
          <a:prstGeom prst="rect">
            <a:avLst/>
          </a:prstGeom>
        </p:spPr>
        <p:txBody>
          <a:bodyPr vert="eaVert" wrap="square">
            <a:spAutoFit/>
          </a:bodyPr>
          <a:lstStyle/>
          <a:p>
            <a:r>
              <a:rPr kumimoji="1" lang="ja-JP" altLang="en-US" sz="800" dirty="0" smtClean="0"/>
              <a:t>・・・</a:t>
            </a:r>
            <a:endParaRPr kumimoji="1" lang="en-US" altLang="ja-JP" sz="800" dirty="0" smtClean="0"/>
          </a:p>
        </p:txBody>
      </p:sp>
      <p:sp>
        <p:nvSpPr>
          <p:cNvPr id="11" name="正方形/長方形 10"/>
          <p:cNvSpPr/>
          <p:nvPr/>
        </p:nvSpPr>
        <p:spPr>
          <a:xfrm>
            <a:off x="3763673" y="5979632"/>
            <a:ext cx="307777" cy="432263"/>
          </a:xfrm>
          <a:prstGeom prst="rect">
            <a:avLst/>
          </a:prstGeom>
        </p:spPr>
        <p:txBody>
          <a:bodyPr vert="eaVert" wrap="square">
            <a:spAutoFit/>
          </a:bodyPr>
          <a:lstStyle/>
          <a:p>
            <a:r>
              <a:rPr kumimoji="1" lang="ja-JP" altLang="en-US" sz="800" dirty="0" smtClean="0"/>
              <a:t>・・・</a:t>
            </a:r>
            <a:endParaRPr kumimoji="1" lang="en-US" altLang="ja-JP" sz="800" dirty="0" smtClean="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kumimoji="1" lang="en-US" altLang="ja-JP" dirty="0" smtClean="0"/>
              <a:t>C. </a:t>
            </a:r>
            <a:r>
              <a:rPr kumimoji="1" lang="ja-JP" altLang="en-US" dirty="0" smtClean="0"/>
              <a:t>脆弱性による攻撃の分類</a:t>
            </a:r>
            <a:endParaRPr kumimoji="1" lang="ja-JP" altLang="en-US" dirty="0"/>
          </a:p>
        </p:txBody>
      </p:sp>
      <p:graphicFrame>
        <p:nvGraphicFramePr>
          <p:cNvPr id="5" name="コンテンツ プレースホルダ 4"/>
          <p:cNvGraphicFramePr>
            <a:graphicFrameLocks noGrp="1"/>
          </p:cNvGraphicFramePr>
          <p:nvPr>
            <p:ph idx="1"/>
          </p:nvPr>
        </p:nvGraphicFramePr>
        <p:xfrm>
          <a:off x="423931" y="872469"/>
          <a:ext cx="4205222" cy="5608320"/>
        </p:xfrm>
        <a:graphic>
          <a:graphicData uri="http://schemas.openxmlformats.org/drawingml/2006/table">
            <a:tbl>
              <a:tblPr firstRow="1" lastRow="1" bandRow="1">
                <a:tableStyleId>{5C22544A-7EE6-4342-B048-85BDC9FD1C3A}</a:tableStyleId>
              </a:tblPr>
              <a:tblGrid>
                <a:gridCol w="704782"/>
                <a:gridCol w="2628901"/>
                <a:gridCol w="871539"/>
              </a:tblGrid>
              <a:tr h="493646">
                <a:tc>
                  <a:txBody>
                    <a:bodyPr/>
                    <a:lstStyle/>
                    <a:p>
                      <a:r>
                        <a:rPr kumimoji="1" lang="en-US" altLang="ja-JP" sz="1600" dirty="0" smtClean="0"/>
                        <a:t>No.</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脆弱性</a:t>
                      </a:r>
                    </a:p>
                  </a:txBody>
                  <a:tcPr/>
                </a:tc>
                <a:tc>
                  <a:txBody>
                    <a:bodyPr/>
                    <a:lstStyle/>
                    <a:p>
                      <a:r>
                        <a:rPr kumimoji="1" lang="ja-JP" altLang="en-US" sz="1600" dirty="0" smtClean="0"/>
                        <a:t>出現回数</a:t>
                      </a:r>
                      <a:endParaRPr kumimoji="1" lang="ja-JP" altLang="en-US" sz="1600" dirty="0"/>
                    </a:p>
                  </a:txBody>
                  <a:tcPr/>
                </a:tc>
              </a:tr>
              <a:tr h="285795">
                <a:tc>
                  <a:txBody>
                    <a:bodyPr/>
                    <a:lstStyle/>
                    <a:p>
                      <a:r>
                        <a:rPr kumimoji="1" lang="en-US" altLang="ja-JP" sz="1600" i="0" dirty="0" smtClean="0"/>
                        <a:t>C1</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CVE-2005-2127</a:t>
                      </a:r>
                      <a:endParaRPr kumimoji="1" lang="ja-JP" altLang="en-US" sz="1600" dirty="0"/>
                    </a:p>
                  </a:txBody>
                  <a:tcPr/>
                </a:tc>
                <a:tc>
                  <a:txBody>
                    <a:bodyPr/>
                    <a:lstStyle/>
                    <a:p>
                      <a:r>
                        <a:rPr kumimoji="1" lang="en-US" altLang="ja-JP" sz="1600" dirty="0" smtClean="0"/>
                        <a:t>15</a:t>
                      </a:r>
                      <a:endParaRPr kumimoji="1" lang="ja-JP" altLang="en-US" sz="1600" dirty="0"/>
                    </a:p>
                  </a:txBody>
                  <a:tcPr/>
                </a:tc>
              </a:tr>
              <a:tr h="285795">
                <a:tc>
                  <a:txBody>
                    <a:bodyPr/>
                    <a:lstStyle/>
                    <a:p>
                      <a:r>
                        <a:rPr kumimoji="1" lang="en-US" altLang="ja-JP" sz="1600" i="0" dirty="0" smtClean="0"/>
                        <a:t>C2</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CVE-2006-0003</a:t>
                      </a:r>
                      <a:endParaRPr kumimoji="1" lang="ja-JP" altLang="en-US" sz="1600" dirty="0"/>
                    </a:p>
                  </a:txBody>
                  <a:tcPr/>
                </a:tc>
                <a:tc>
                  <a:txBody>
                    <a:bodyPr/>
                    <a:lstStyle/>
                    <a:p>
                      <a:r>
                        <a:rPr kumimoji="1" lang="en-US" altLang="ja-JP" sz="1600" dirty="0" smtClean="0"/>
                        <a:t>35</a:t>
                      </a:r>
                      <a:endParaRPr kumimoji="1" lang="ja-JP" altLang="en-US" sz="1600" dirty="0"/>
                    </a:p>
                  </a:txBody>
                  <a:tcPr/>
                </a:tc>
              </a:tr>
              <a:tr h="285795">
                <a:tc>
                  <a:txBody>
                    <a:bodyPr/>
                    <a:lstStyle/>
                    <a:p>
                      <a:r>
                        <a:rPr kumimoji="1" lang="en-US" altLang="ja-JP" sz="1600" i="0" dirty="0" smtClean="0"/>
                        <a:t>C3</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CVE-2006-3730</a:t>
                      </a:r>
                      <a:endParaRPr kumimoji="1" lang="ja-JP" altLang="en-US" sz="1600" dirty="0"/>
                    </a:p>
                  </a:txBody>
                  <a:tcPr/>
                </a:tc>
                <a:tc>
                  <a:txBody>
                    <a:bodyPr/>
                    <a:lstStyle/>
                    <a:p>
                      <a:r>
                        <a:rPr kumimoji="1" lang="en-US" altLang="ja-JP" sz="1600" dirty="0" smtClean="0"/>
                        <a:t>10</a:t>
                      </a:r>
                      <a:endParaRPr kumimoji="1" lang="ja-JP" altLang="en-US" sz="1600" dirty="0"/>
                    </a:p>
                  </a:txBody>
                  <a:tcPr/>
                </a:tc>
              </a:tr>
              <a:tr h="285795">
                <a:tc>
                  <a:txBody>
                    <a:bodyPr/>
                    <a:lstStyle/>
                    <a:p>
                      <a:r>
                        <a:rPr kumimoji="1" lang="en-US" altLang="ja-JP" sz="1600" i="0" dirty="0" smtClean="0"/>
                        <a:t>C4</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CVE-2006-5820</a:t>
                      </a:r>
                      <a:endParaRPr kumimoji="1" lang="ja-JP" altLang="en-US" sz="1600" dirty="0"/>
                    </a:p>
                  </a:txBody>
                  <a:tcPr/>
                </a:tc>
                <a:tc>
                  <a:txBody>
                    <a:bodyPr/>
                    <a:lstStyle/>
                    <a:p>
                      <a:r>
                        <a:rPr kumimoji="1" lang="en-US" altLang="ja-JP" sz="1600" dirty="0" smtClean="0"/>
                        <a:t>1</a:t>
                      </a:r>
                      <a:endParaRPr kumimoji="1" lang="ja-JP" altLang="en-US" sz="1600" dirty="0"/>
                    </a:p>
                  </a:txBody>
                  <a:tcPr/>
                </a:tc>
              </a:tr>
              <a:tr h="285795">
                <a:tc>
                  <a:txBody>
                    <a:bodyPr/>
                    <a:lstStyle/>
                    <a:p>
                      <a:r>
                        <a:rPr kumimoji="1" lang="en-US" altLang="ja-JP" sz="1600" i="0" dirty="0" smtClean="0"/>
                        <a:t>C5</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CVE-2007-0024</a:t>
                      </a:r>
                      <a:endParaRPr kumimoji="1" lang="ja-JP" altLang="en-US" sz="1600" dirty="0"/>
                    </a:p>
                  </a:txBody>
                  <a:tcPr/>
                </a:tc>
                <a:tc>
                  <a:txBody>
                    <a:bodyPr/>
                    <a:lstStyle/>
                    <a:p>
                      <a:r>
                        <a:rPr kumimoji="1" lang="en-US" altLang="ja-JP" sz="1600" dirty="0" smtClean="0"/>
                        <a:t>15</a:t>
                      </a:r>
                      <a:endParaRPr kumimoji="1" lang="ja-JP" altLang="en-US" sz="1600" dirty="0"/>
                    </a:p>
                  </a:txBody>
                  <a:tcPr/>
                </a:tc>
              </a:tr>
              <a:tr h="285795">
                <a:tc>
                  <a:txBody>
                    <a:bodyPr/>
                    <a:lstStyle/>
                    <a:p>
                      <a:r>
                        <a:rPr kumimoji="1" lang="en-US" altLang="ja-JP" sz="1600" i="0" dirty="0" smtClean="0"/>
                        <a:t>C6</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CVE-2007-5659</a:t>
                      </a:r>
                      <a:endParaRPr kumimoji="1" lang="ja-JP" altLang="en-US" sz="1600" dirty="0"/>
                    </a:p>
                  </a:txBody>
                  <a:tcPr/>
                </a:tc>
                <a:tc>
                  <a:txBody>
                    <a:bodyPr/>
                    <a:lstStyle/>
                    <a:p>
                      <a:r>
                        <a:rPr kumimoji="1" lang="en-US" altLang="ja-JP" sz="1600" dirty="0" smtClean="0"/>
                        <a:t>159</a:t>
                      </a:r>
                      <a:endParaRPr kumimoji="1" lang="ja-JP" altLang="en-US" sz="1600" dirty="0"/>
                    </a:p>
                  </a:txBody>
                  <a:tcPr/>
                </a:tc>
              </a:tr>
              <a:tr h="285795">
                <a:tc>
                  <a:txBody>
                    <a:bodyPr/>
                    <a:lstStyle/>
                    <a:p>
                      <a:r>
                        <a:rPr kumimoji="1" lang="en-US" altLang="ja-JP" sz="1600" i="0" dirty="0" smtClean="0"/>
                        <a:t>C7</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CVE-2008-0015</a:t>
                      </a:r>
                      <a:endParaRPr kumimoji="1" lang="ja-JP" altLang="en-US" sz="1600" dirty="0"/>
                    </a:p>
                  </a:txBody>
                  <a:tcPr/>
                </a:tc>
                <a:tc>
                  <a:txBody>
                    <a:bodyPr/>
                    <a:lstStyle/>
                    <a:p>
                      <a:r>
                        <a:rPr kumimoji="1" lang="en-US" altLang="ja-JP" sz="1600" dirty="0" smtClean="0"/>
                        <a:t>2</a:t>
                      </a:r>
                      <a:endParaRPr kumimoji="1" lang="ja-JP" altLang="en-US" sz="1600" dirty="0"/>
                    </a:p>
                  </a:txBody>
                  <a:tcPr/>
                </a:tc>
              </a:tr>
              <a:tr h="285795">
                <a:tc>
                  <a:txBody>
                    <a:bodyPr/>
                    <a:lstStyle/>
                    <a:p>
                      <a:r>
                        <a:rPr kumimoji="1" lang="en-US" altLang="ja-JP" sz="1600" i="0" dirty="0" smtClean="0"/>
                        <a:t>C8</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CVE-2008-2463</a:t>
                      </a:r>
                      <a:endParaRPr kumimoji="1" lang="ja-JP" altLang="en-US" sz="1600" dirty="0"/>
                    </a:p>
                  </a:txBody>
                  <a:tcPr/>
                </a:tc>
                <a:tc>
                  <a:txBody>
                    <a:bodyPr/>
                    <a:lstStyle/>
                    <a:p>
                      <a:r>
                        <a:rPr kumimoji="1" lang="en-US" altLang="ja-JP" sz="1600" dirty="0" smtClean="0"/>
                        <a:t>28</a:t>
                      </a:r>
                      <a:endParaRPr kumimoji="1" lang="ja-JP" altLang="en-US" sz="1600" dirty="0"/>
                    </a:p>
                  </a:txBody>
                  <a:tcPr/>
                </a:tc>
              </a:tr>
              <a:tr h="285795">
                <a:tc>
                  <a:txBody>
                    <a:bodyPr/>
                    <a:lstStyle/>
                    <a:p>
                      <a:r>
                        <a:rPr kumimoji="1" lang="en-US" altLang="ja-JP" sz="1600" i="0" dirty="0" smtClean="0"/>
                        <a:t>C9</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CVE-2008-2992</a:t>
                      </a:r>
                      <a:endParaRPr kumimoji="1" lang="ja-JP" altLang="en-US" sz="1600" dirty="0"/>
                    </a:p>
                  </a:txBody>
                  <a:tcPr/>
                </a:tc>
                <a:tc>
                  <a:txBody>
                    <a:bodyPr/>
                    <a:lstStyle/>
                    <a:p>
                      <a:r>
                        <a:rPr kumimoji="1" lang="en-US" altLang="ja-JP" sz="1600" dirty="0" smtClean="0"/>
                        <a:t>94</a:t>
                      </a:r>
                      <a:endParaRPr kumimoji="1" lang="ja-JP" altLang="en-US" sz="1600" dirty="0"/>
                    </a:p>
                  </a:txBody>
                  <a:tcPr/>
                </a:tc>
              </a:tr>
              <a:tr h="285795">
                <a:tc>
                  <a:txBody>
                    <a:bodyPr/>
                    <a:lstStyle/>
                    <a:p>
                      <a:r>
                        <a:rPr kumimoji="1" lang="en-US" altLang="ja-JP" sz="1600" i="0" dirty="0" smtClean="0"/>
                        <a:t>C10</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CVE-2009-0927</a:t>
                      </a:r>
                      <a:endParaRPr kumimoji="1" lang="ja-JP" altLang="en-US" sz="1600" dirty="0"/>
                    </a:p>
                  </a:txBody>
                  <a:tcPr/>
                </a:tc>
                <a:tc>
                  <a:txBody>
                    <a:bodyPr/>
                    <a:lstStyle/>
                    <a:p>
                      <a:r>
                        <a:rPr kumimoji="1" lang="en-US" altLang="ja-JP" sz="1600" dirty="0" smtClean="0"/>
                        <a:t>107</a:t>
                      </a:r>
                      <a:endParaRPr kumimoji="1" lang="ja-JP" altLang="en-US" sz="1600" dirty="0"/>
                    </a:p>
                  </a:txBody>
                  <a:tcPr/>
                </a:tc>
              </a:tr>
              <a:tr h="285795">
                <a:tc>
                  <a:txBody>
                    <a:bodyPr/>
                    <a:lstStyle/>
                    <a:p>
                      <a:r>
                        <a:rPr kumimoji="1" lang="en-US" altLang="ja-JP" sz="1600" i="0" dirty="0" smtClean="0"/>
                        <a:t>C11</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CVE-2009-1136</a:t>
                      </a:r>
                      <a:endParaRPr kumimoji="1" lang="ja-JP" altLang="en-US" sz="1600" dirty="0"/>
                    </a:p>
                  </a:txBody>
                  <a:tcPr/>
                </a:tc>
                <a:tc>
                  <a:txBody>
                    <a:bodyPr/>
                    <a:lstStyle/>
                    <a:p>
                      <a:r>
                        <a:rPr kumimoji="1" lang="en-US" altLang="ja-JP" sz="1600" dirty="0" smtClean="0"/>
                        <a:t>34</a:t>
                      </a:r>
                      <a:endParaRPr kumimoji="1" lang="ja-JP" altLang="en-US" sz="1600" dirty="0"/>
                    </a:p>
                  </a:txBody>
                  <a:tcPr/>
                </a:tc>
              </a:tr>
              <a:tr h="285795">
                <a:tc>
                  <a:txBody>
                    <a:bodyPr/>
                    <a:lstStyle/>
                    <a:p>
                      <a:r>
                        <a:rPr kumimoji="1" lang="en-US" altLang="ja-JP" sz="1600" i="0" dirty="0" smtClean="0"/>
                        <a:t>C12</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CVE-2009-1492</a:t>
                      </a:r>
                      <a:endParaRPr kumimoji="1" lang="ja-JP" altLang="en-US" sz="1600" dirty="0"/>
                    </a:p>
                  </a:txBody>
                  <a:tcPr/>
                </a:tc>
                <a:tc>
                  <a:txBody>
                    <a:bodyPr/>
                    <a:lstStyle/>
                    <a:p>
                      <a:r>
                        <a:rPr kumimoji="1" lang="en-US" altLang="ja-JP" sz="1600" dirty="0" smtClean="0"/>
                        <a:t>36</a:t>
                      </a:r>
                      <a:endParaRPr kumimoji="1" lang="ja-JP" altLang="en-US" sz="1600" dirty="0"/>
                    </a:p>
                  </a:txBody>
                  <a:tcPr/>
                </a:tc>
              </a:tr>
              <a:tr h="285795">
                <a:tc>
                  <a:txBody>
                    <a:bodyPr/>
                    <a:lstStyle/>
                    <a:p>
                      <a:r>
                        <a:rPr kumimoji="1" lang="en-US" altLang="ja-JP" sz="1600" i="0" dirty="0" smtClean="0"/>
                        <a:t>C13</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CVE-2009-4324</a:t>
                      </a:r>
                      <a:endParaRPr kumimoji="1" lang="ja-JP" altLang="en-US" sz="1600" dirty="0"/>
                    </a:p>
                  </a:txBody>
                  <a:tcPr/>
                </a:tc>
                <a:tc>
                  <a:txBody>
                    <a:bodyPr/>
                    <a:lstStyle/>
                    <a:p>
                      <a:r>
                        <a:rPr kumimoji="1" lang="en-US" altLang="ja-JP" sz="1600" dirty="0" smtClean="0"/>
                        <a:t>23</a:t>
                      </a:r>
                      <a:endParaRPr kumimoji="1" lang="ja-JP" altLang="en-US" sz="1600" dirty="0"/>
                    </a:p>
                  </a:txBody>
                  <a:tcPr/>
                </a:tc>
              </a:tr>
              <a:tr h="285795">
                <a:tc>
                  <a:txBody>
                    <a:bodyPr/>
                    <a:lstStyle/>
                    <a:p>
                      <a:r>
                        <a:rPr kumimoji="1" lang="en-US" altLang="ja-JP" sz="1600" i="0" dirty="0" smtClean="0"/>
                        <a:t>C14</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CVE-2010-0249</a:t>
                      </a:r>
                      <a:endParaRPr kumimoji="1" lang="ja-JP" altLang="en-US" sz="1600" dirty="0"/>
                    </a:p>
                  </a:txBody>
                  <a:tcPr/>
                </a:tc>
                <a:tc>
                  <a:txBody>
                    <a:bodyPr/>
                    <a:lstStyle/>
                    <a:p>
                      <a:r>
                        <a:rPr kumimoji="1" lang="en-US" altLang="ja-JP" sz="1600" dirty="0" smtClean="0"/>
                        <a:t>36</a:t>
                      </a:r>
                      <a:endParaRPr kumimoji="1" lang="ja-JP" altLang="en-US" sz="1600" dirty="0"/>
                    </a:p>
                  </a:txBody>
                  <a:tcPr/>
                </a:tc>
              </a:tr>
              <a:tr h="285795">
                <a:tc>
                  <a:txBody>
                    <a:bodyPr/>
                    <a:lstStyle/>
                    <a:p>
                      <a:r>
                        <a:rPr kumimoji="1" lang="ja-JP" altLang="en-US" sz="1600" dirty="0" smtClean="0"/>
                        <a:t>計</a:t>
                      </a:r>
                      <a:endParaRPr kumimoji="1" lang="ja-JP" altLang="en-US" sz="1600" dirty="0"/>
                    </a:p>
                  </a:txBody>
                  <a:tcPr>
                    <a:solidFill>
                      <a:schemeClr val="accent2"/>
                    </a:solidFill>
                  </a:tcPr>
                </a:tc>
                <a:tc>
                  <a:txBody>
                    <a:bodyPr/>
                    <a:lstStyle/>
                    <a:p>
                      <a:endParaRPr kumimoji="1" lang="ja-JP" altLang="en-US" sz="1600" dirty="0"/>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595</a:t>
                      </a:r>
                      <a:endParaRPr kumimoji="1" lang="ja-JP" altLang="en-US" sz="1600" dirty="0" smtClean="0"/>
                    </a:p>
                  </a:txBody>
                  <a:tcPr>
                    <a:solidFill>
                      <a:schemeClr val="accent2"/>
                    </a:solidFill>
                  </a:tcPr>
                </a:tc>
              </a:tr>
            </a:tbl>
          </a:graphicData>
        </a:graphic>
      </p:graphicFrame>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13</a:t>
            </a:fld>
            <a:endParaRPr lang="de-DE" altLang="ja-JP" sz="1400" b="1" dirty="0"/>
          </a:p>
        </p:txBody>
      </p:sp>
      <p:sp>
        <p:nvSpPr>
          <p:cNvPr id="7" name="コンテンツ プレースホルダ 2"/>
          <p:cNvSpPr txBox="1">
            <a:spLocks/>
          </p:cNvSpPr>
          <p:nvPr/>
        </p:nvSpPr>
        <p:spPr bwMode="auto">
          <a:xfrm>
            <a:off x="4972050" y="1090613"/>
            <a:ext cx="3833813" cy="47990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1" lang="en-US" altLang="ja-JP" sz="2400" kern="0" dirty="0" smtClean="0">
              <a:latin typeface="+mn-lt"/>
            </a:endParaRPr>
          </a:p>
        </p:txBody>
      </p:sp>
      <p:sp>
        <p:nvSpPr>
          <p:cNvPr id="9" name="コンテンツ プレースホルダ 2"/>
          <p:cNvSpPr txBox="1">
            <a:spLocks/>
          </p:cNvSpPr>
          <p:nvPr/>
        </p:nvSpPr>
        <p:spPr bwMode="auto">
          <a:xfrm>
            <a:off x="4886325" y="1090613"/>
            <a:ext cx="3919538" cy="47990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0" lang="en-US" altLang="ja-JP" sz="2400" b="0" i="0" u="none" strike="noStrike" kern="0" cap="none" spc="0" normalizeH="0" baseline="0" noProof="0" dirty="0" err="1" smtClean="0">
                <a:ln>
                  <a:noFill/>
                </a:ln>
                <a:solidFill>
                  <a:schemeClr val="tx1"/>
                </a:solidFill>
                <a:effectLst/>
                <a:uLnTx/>
                <a:uFillTx/>
                <a:latin typeface="+mn-lt"/>
                <a:ea typeface="+mn-ea"/>
                <a:cs typeface="+mn-cs"/>
              </a:rPr>
              <a:t>jsunpack</a:t>
            </a:r>
            <a:r>
              <a:rPr kumimoji="0" lang="en-US" altLang="ja-JP" sz="2400" b="0" i="0" u="none" strike="noStrike" kern="0" cap="none" spc="0" normalizeH="0" baseline="0" noProof="0" dirty="0" smtClean="0">
                <a:ln>
                  <a:noFill/>
                </a:ln>
                <a:solidFill>
                  <a:schemeClr val="tx1"/>
                </a:solidFill>
                <a:effectLst/>
                <a:uLnTx/>
                <a:uFillTx/>
                <a:latin typeface="+mn-lt"/>
                <a:ea typeface="+mn-ea"/>
                <a:cs typeface="+mn-cs"/>
              </a:rPr>
              <a:t>-n</a:t>
            </a:r>
          </a:p>
          <a:p>
            <a:pPr marL="381000" marR="0" lvl="1" indent="-188913"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altLang="ja-JP" sz="1800" b="0" i="0" u="none" strike="noStrike" kern="0" cap="none" spc="0" normalizeH="0" baseline="0" noProof="0" dirty="0" smtClean="0">
                <a:ln>
                  <a:noFill/>
                </a:ln>
                <a:solidFill>
                  <a:schemeClr val="tx1"/>
                </a:solidFill>
                <a:effectLst/>
                <a:uLnTx/>
                <a:uFillTx/>
                <a:latin typeface="+mn-lt"/>
              </a:rPr>
              <a:t>Blake </a:t>
            </a:r>
            <a:r>
              <a:rPr kumimoji="0" lang="en-US" altLang="ja-JP" sz="1800" b="0" i="0" u="none" strike="noStrike" kern="0" cap="none" spc="0" normalizeH="0" baseline="0" noProof="0" dirty="0" err="1" smtClean="0">
                <a:ln>
                  <a:noFill/>
                </a:ln>
                <a:solidFill>
                  <a:schemeClr val="tx1"/>
                </a:solidFill>
                <a:effectLst/>
                <a:uLnTx/>
                <a:uFillTx/>
                <a:latin typeface="+mn-lt"/>
              </a:rPr>
              <a:t>Hartstein</a:t>
            </a:r>
            <a:r>
              <a:rPr kumimoji="0" lang="en-US" altLang="ja-JP" sz="1800" b="0" i="0" u="none" strike="noStrike" kern="0" cap="none" spc="0" normalizeH="0" baseline="0" noProof="0" dirty="0" smtClean="0">
                <a:ln>
                  <a:noFill/>
                </a:ln>
                <a:solidFill>
                  <a:schemeClr val="tx1"/>
                </a:solidFill>
                <a:effectLst/>
                <a:uLnTx/>
                <a:uFillTx/>
                <a:latin typeface="+mn-lt"/>
              </a:rPr>
              <a:t> </a:t>
            </a:r>
            <a:r>
              <a:rPr kumimoji="0" lang="ja-JP" altLang="en-US" sz="1800" b="0" i="0" u="none" strike="noStrike" kern="0" cap="none" spc="0" normalizeH="0" baseline="0" noProof="0" dirty="0" smtClean="0">
                <a:ln>
                  <a:noFill/>
                </a:ln>
                <a:solidFill>
                  <a:schemeClr val="tx1"/>
                </a:solidFill>
                <a:effectLst/>
                <a:uLnTx/>
                <a:uFillTx/>
                <a:latin typeface="+mn-lt"/>
              </a:rPr>
              <a:t>によって開発されたマルウェアアンパックツール</a:t>
            </a:r>
            <a:endParaRPr kumimoji="0" lang="en-US" altLang="ja-JP" sz="1800" b="0" i="0" u="none" strike="noStrike" kern="0" cap="none" spc="0" normalizeH="0" baseline="0" noProof="0" dirty="0" smtClean="0">
              <a:ln>
                <a:noFill/>
              </a:ln>
              <a:solidFill>
                <a:schemeClr val="tx1"/>
              </a:solidFill>
              <a:effectLst/>
              <a:uLnTx/>
              <a:uFillTx/>
              <a:latin typeface="+mn-lt"/>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脆弱性の種類</a:t>
            </a:r>
            <a:endParaRPr kumimoji="1" lang="en-US" altLang="ja-JP" sz="2400" b="0" i="0" u="none" strike="noStrike" kern="0" cap="none" spc="0" normalizeH="0" baseline="0" noProof="0" dirty="0" smtClean="0">
              <a:ln>
                <a:noFill/>
              </a:ln>
              <a:solidFill>
                <a:schemeClr val="tx1"/>
              </a:solidFill>
              <a:effectLst/>
              <a:uLnTx/>
              <a:uFillTx/>
              <a:latin typeface="+mn-lt"/>
              <a:ea typeface="+mn-ea"/>
              <a:cs typeface="+mn-cs"/>
            </a:endParaRPr>
          </a:p>
          <a:p>
            <a:pPr marL="381000" marR="0" lvl="1" indent="-188913" algn="l" defTabSz="914400" rtl="0" eaLnBrk="1" fontAlgn="base" latinLnBrk="0" hangingPunct="1">
              <a:lnSpc>
                <a:spcPct val="100000"/>
              </a:lnSpc>
              <a:spcBef>
                <a:spcPct val="20000"/>
              </a:spcBef>
              <a:spcAft>
                <a:spcPct val="0"/>
              </a:spcAft>
              <a:buClr>
                <a:schemeClr val="accent1"/>
              </a:buClr>
              <a:buSzTx/>
              <a:buFontTx/>
              <a:buChar char="-"/>
              <a:tabLst/>
              <a:defRPr/>
            </a:pPr>
            <a:r>
              <a:rPr kumimoji="1" lang="en-US" altLang="ja-JP" sz="1800" b="0" i="0" u="none" strike="noStrike" kern="0" cap="none" spc="0" normalizeH="0" baseline="0" noProof="0" dirty="0" smtClean="0">
                <a:ln>
                  <a:noFill/>
                </a:ln>
                <a:solidFill>
                  <a:schemeClr val="tx1"/>
                </a:solidFill>
                <a:effectLst/>
                <a:uLnTx/>
                <a:uFillTx/>
                <a:latin typeface="+mn-lt"/>
              </a:rPr>
              <a:t>14</a:t>
            </a:r>
            <a:r>
              <a:rPr kumimoji="1" lang="ja-JP" altLang="en-US" sz="1800" b="0" i="0" u="none" strike="noStrike" kern="0" cap="none" spc="0" normalizeH="0" baseline="0" noProof="0" dirty="0" smtClean="0">
                <a:ln>
                  <a:noFill/>
                </a:ln>
                <a:solidFill>
                  <a:schemeClr val="tx1"/>
                </a:solidFill>
                <a:effectLst/>
                <a:uLnTx/>
                <a:uFillTx/>
                <a:latin typeface="+mn-lt"/>
              </a:rPr>
              <a:t>種類</a:t>
            </a:r>
            <a:r>
              <a:rPr kumimoji="1" lang="en-US" altLang="ja-JP" sz="1800" b="0" i="0" u="none" strike="noStrike" kern="0" cap="none" spc="0" normalizeH="0" baseline="0" noProof="0" dirty="0" smtClean="0">
                <a:ln>
                  <a:noFill/>
                </a:ln>
                <a:solidFill>
                  <a:schemeClr val="tx1"/>
                </a:solidFill>
                <a:effectLst/>
                <a:uLnTx/>
                <a:uFillTx/>
                <a:latin typeface="+mn-lt"/>
              </a:rPr>
              <a:t>/3</a:t>
            </a:r>
            <a:r>
              <a:rPr kumimoji="1" lang="ja-JP" altLang="en-US" sz="1800" b="0" i="0" u="none" strike="noStrike" kern="0" cap="none" spc="0" normalizeH="0" baseline="0" noProof="0" dirty="0" smtClean="0">
                <a:ln>
                  <a:noFill/>
                </a:ln>
                <a:solidFill>
                  <a:schemeClr val="tx1"/>
                </a:solidFill>
                <a:effectLst/>
                <a:uLnTx/>
                <a:uFillTx/>
                <a:latin typeface="+mn-lt"/>
              </a:rPr>
              <a:t>日間</a:t>
            </a:r>
            <a:endParaRPr kumimoji="0" lang="ja-JP" altLang="en-US" sz="1800" b="0" i="0" u="none" strike="noStrike" kern="0" cap="none" spc="0" normalizeH="0" baseline="0" noProof="0" dirty="0" smtClean="0">
              <a:ln>
                <a:noFill/>
              </a:ln>
              <a:solidFill>
                <a:schemeClr val="tx1"/>
              </a:solidFill>
              <a:effectLst/>
              <a:uLnTx/>
              <a:uFillTx/>
              <a:latin typeface="+mn-lt"/>
            </a:endParaRPr>
          </a:p>
          <a:p>
            <a:pPr marL="190500" marR="0" lvl="0" indent="-1905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1" lang="ja-JP" alt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3225" y="152698"/>
            <a:ext cx="7202920" cy="600075"/>
          </a:xfrm>
        </p:spPr>
        <p:txBody>
          <a:bodyPr/>
          <a:lstStyle/>
          <a:p>
            <a:r>
              <a:rPr kumimoji="1" lang="ja-JP" altLang="en-US" dirty="0" smtClean="0"/>
              <a:t>解析結果</a:t>
            </a:r>
            <a:endParaRPr kumimoji="1" lang="ja-JP" altLang="en-US" dirty="0"/>
          </a:p>
        </p:txBody>
      </p:sp>
      <p:graphicFrame>
        <p:nvGraphicFramePr>
          <p:cNvPr id="6" name="コンテンツ プレースホルダ 5"/>
          <p:cNvGraphicFramePr>
            <a:graphicFrameLocks noGrp="1"/>
          </p:cNvGraphicFramePr>
          <p:nvPr>
            <p:ph idx="1"/>
          </p:nvPr>
        </p:nvGraphicFramePr>
        <p:xfrm>
          <a:off x="623455" y="1413163"/>
          <a:ext cx="7945780" cy="4937760"/>
        </p:xfrm>
        <a:graphic>
          <a:graphicData uri="http://schemas.openxmlformats.org/drawingml/2006/table">
            <a:tbl>
              <a:tblPr firstRow="1" lastRow="1" bandRow="1">
                <a:tableStyleId>{5C22544A-7EE6-4342-B048-85BDC9FD1C3A}</a:tableStyleId>
              </a:tblPr>
              <a:tblGrid>
                <a:gridCol w="1517358"/>
                <a:gridCol w="5090446"/>
                <a:gridCol w="1337976"/>
              </a:tblGrid>
              <a:tr h="333487">
                <a:tc>
                  <a:txBody>
                    <a:bodyPr/>
                    <a:lstStyle/>
                    <a:p>
                      <a:r>
                        <a:rPr kumimoji="1" lang="ja-JP" altLang="en-US" sz="1600" dirty="0" smtClean="0"/>
                        <a:t>攻撃パターン</a:t>
                      </a:r>
                      <a:endParaRPr kumimoji="1" lang="ja-JP" altLang="en-US" sz="1600" dirty="0"/>
                    </a:p>
                  </a:txBody>
                  <a:tcPr/>
                </a:tc>
                <a:tc>
                  <a:txBody>
                    <a:bodyPr/>
                    <a:lstStyle/>
                    <a:p>
                      <a:r>
                        <a:rPr kumimoji="1" lang="ja-JP" altLang="en-US" sz="1600" b="1" kern="1200" baseline="0" dirty="0" smtClean="0">
                          <a:solidFill>
                            <a:schemeClr val="lt1"/>
                          </a:solidFill>
                          <a:latin typeface="+mn-lt"/>
                          <a:ea typeface="+mn-ea"/>
                          <a:cs typeface="+mn-cs"/>
                        </a:rPr>
                        <a:t>攻撃に用いられるパス</a:t>
                      </a:r>
                      <a:r>
                        <a:rPr kumimoji="1" lang="en-US" altLang="ja-JP" sz="1600" b="1" kern="1200" baseline="0" dirty="0" smtClean="0">
                          <a:solidFill>
                            <a:schemeClr val="lt1"/>
                          </a:solidFill>
                          <a:latin typeface="+mn-lt"/>
                          <a:ea typeface="+mn-ea"/>
                          <a:cs typeface="+mn-cs"/>
                        </a:rPr>
                        <a:t>/</a:t>
                      </a:r>
                      <a:r>
                        <a:rPr kumimoji="1" lang="ja-JP" altLang="en-US" sz="1600" b="1" kern="1200" baseline="0" dirty="0" smtClean="0">
                          <a:solidFill>
                            <a:schemeClr val="lt1"/>
                          </a:solidFill>
                          <a:latin typeface="+mn-lt"/>
                          <a:ea typeface="+mn-ea"/>
                          <a:cs typeface="+mn-cs"/>
                        </a:rPr>
                        <a:t>発信元</a:t>
                      </a:r>
                      <a:r>
                        <a:rPr kumimoji="1" lang="en-US" altLang="ja-JP" sz="1600" b="1" kern="1200" baseline="0" dirty="0" smtClean="0">
                          <a:solidFill>
                            <a:schemeClr val="lt1"/>
                          </a:solidFill>
                          <a:latin typeface="+mn-lt"/>
                          <a:ea typeface="+mn-ea"/>
                          <a:cs typeface="+mn-cs"/>
                        </a:rPr>
                        <a:t>IP</a:t>
                      </a:r>
                      <a:endParaRPr kumimoji="1" lang="ja-JP" altLang="en-US" sz="1600" dirty="0"/>
                    </a:p>
                  </a:txBody>
                  <a:tcPr/>
                </a:tc>
                <a:tc>
                  <a:txBody>
                    <a:bodyPr/>
                    <a:lstStyle/>
                    <a:p>
                      <a:r>
                        <a:rPr kumimoji="1" lang="ja-JP" altLang="en-US" sz="1600" dirty="0" smtClean="0"/>
                        <a:t>スロット数</a:t>
                      </a:r>
                      <a:endParaRPr kumimoji="1" lang="ja-JP" altLang="en-US" sz="1600" dirty="0"/>
                    </a:p>
                  </a:txBody>
                  <a:tcPr/>
                </a:tc>
              </a:tr>
              <a:tr h="333487">
                <a:tc>
                  <a:txBody>
                    <a:bodyPr/>
                    <a:lstStyle/>
                    <a:p>
                      <a:r>
                        <a:rPr kumimoji="1" lang="en-US" altLang="ja-JP" sz="1600" i="0" kern="1200" baseline="0" dirty="0" smtClean="0">
                          <a:solidFill>
                            <a:schemeClr val="dk1"/>
                          </a:solidFill>
                          <a:latin typeface="+mn-lt"/>
                          <a:ea typeface="+mn-ea"/>
                          <a:cs typeface="+mn-cs"/>
                        </a:rPr>
                        <a:t>A1</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a:t>
                      </a:r>
                      <a:r>
                        <a:rPr kumimoji="1" lang="en-US" altLang="ja-JP" sz="1600" kern="1200" baseline="0" dirty="0" err="1" smtClean="0">
                          <a:solidFill>
                            <a:schemeClr val="dk1"/>
                          </a:solidFill>
                          <a:latin typeface="+mn-lt"/>
                          <a:ea typeface="+mn-ea"/>
                          <a:cs typeface="+mn-cs"/>
                        </a:rPr>
                        <a:t>index.php?spl</a:t>
                      </a:r>
                      <a:r>
                        <a:rPr kumimoji="1" lang="en-US" altLang="ja-JP" sz="1600" kern="1200" baseline="0" dirty="0" smtClean="0">
                          <a:solidFill>
                            <a:schemeClr val="dk1"/>
                          </a:solidFill>
                          <a:latin typeface="+mn-lt"/>
                          <a:ea typeface="+mn-ea"/>
                          <a:cs typeface="+mn-cs"/>
                        </a:rPr>
                        <a:t>=2</a:t>
                      </a:r>
                      <a:endParaRPr kumimoji="1" lang="ja-JP" altLang="en-US" sz="1600" dirty="0"/>
                    </a:p>
                  </a:txBody>
                  <a:tcPr/>
                </a:tc>
                <a:tc>
                  <a:txBody>
                    <a:bodyPr/>
                    <a:lstStyle/>
                    <a:p>
                      <a:pPr algn="r"/>
                      <a:r>
                        <a:rPr kumimoji="1" lang="en-US" altLang="ja-JP" sz="1600" dirty="0" smtClean="0"/>
                        <a:t>27</a:t>
                      </a:r>
                      <a:endParaRPr kumimoji="1" lang="ja-JP" altLang="en-US" sz="1600" dirty="0"/>
                    </a:p>
                  </a:txBody>
                  <a:tcPr/>
                </a:tc>
              </a:tr>
              <a:tr h="543205">
                <a:tc>
                  <a:txBody>
                    <a:bodyPr/>
                    <a:lstStyle/>
                    <a:p>
                      <a:r>
                        <a:rPr kumimoji="1" lang="en-US" altLang="ja-JP" sz="1600" i="0" smtClean="0"/>
                        <a:t>A2</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/cache/</a:t>
                      </a:r>
                      <a:r>
                        <a:rPr kumimoji="1" lang="en-US" altLang="ja-JP" sz="1600" kern="1200" baseline="0" dirty="0" err="1" smtClean="0">
                          <a:solidFill>
                            <a:schemeClr val="dk1"/>
                          </a:solidFill>
                          <a:latin typeface="+mn-lt"/>
                          <a:ea typeface="+mn-ea"/>
                          <a:cs typeface="+mn-cs"/>
                        </a:rPr>
                        <a:t>PDF.php?st</a:t>
                      </a:r>
                      <a:r>
                        <a:rPr kumimoji="1" lang="en-US" altLang="ja-JP" sz="1600" kern="1200" baseline="0" dirty="0" smtClean="0">
                          <a:solidFill>
                            <a:schemeClr val="dk1"/>
                          </a:solidFill>
                          <a:latin typeface="+mn-lt"/>
                          <a:ea typeface="+mn-ea"/>
                          <a:cs typeface="+mn-cs"/>
                        </a:rPr>
                        <a:t>=Internet\%20Explorer\%206.0</a:t>
                      </a:r>
                      <a:endParaRPr kumimoji="1" lang="ja-JP" altLang="en-US" sz="1600" dirty="0"/>
                    </a:p>
                  </a:txBody>
                  <a:tcPr/>
                </a:tc>
                <a:tc>
                  <a:txBody>
                    <a:bodyPr/>
                    <a:lstStyle/>
                    <a:p>
                      <a:pPr algn="r"/>
                      <a:r>
                        <a:rPr kumimoji="1" lang="en-US" altLang="ja-JP" sz="1600" dirty="0" smtClean="0"/>
                        <a:t>34</a:t>
                      </a:r>
                      <a:endParaRPr kumimoji="1" lang="ja-JP" altLang="en-US" sz="1600" dirty="0"/>
                    </a:p>
                  </a:txBody>
                  <a:tcPr/>
                </a:tc>
              </a:tr>
              <a:tr h="333487">
                <a:tc>
                  <a:txBody>
                    <a:bodyPr/>
                    <a:lstStyle/>
                    <a:p>
                      <a:r>
                        <a:rPr kumimoji="1" lang="en-US" altLang="ja-JP" sz="1600" i="0" smtClean="0"/>
                        <a:t>A3</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/pdf.php[</a:t>
                      </a:r>
                      <a:r>
                        <a:rPr kumimoji="1" lang="en-US" altLang="ja-JP" sz="1600" kern="1200" baseline="0" dirty="0" err="1" smtClean="0">
                          <a:solidFill>
                            <a:schemeClr val="dk1"/>
                          </a:solidFill>
                          <a:latin typeface="+mn-lt"/>
                          <a:ea typeface="+mn-ea"/>
                          <a:cs typeface="+mn-cs"/>
                        </a:rPr>
                        <a:t>pdf</a:t>
                      </a:r>
                      <a:r>
                        <a:rPr kumimoji="1" lang="en-US" altLang="ja-JP" sz="1600" kern="1200" baseline="0" dirty="0" smtClean="0">
                          <a:solidFill>
                            <a:schemeClr val="dk1"/>
                          </a:solidFill>
                          <a:latin typeface="+mn-lt"/>
                          <a:ea typeface="+mn-ea"/>
                          <a:cs typeface="+mn-cs"/>
                        </a:rPr>
                        <a:t>]</a:t>
                      </a:r>
                      <a:endParaRPr kumimoji="1" lang="ja-JP" altLang="en-US" sz="1600" dirty="0"/>
                    </a:p>
                  </a:txBody>
                  <a:tcPr/>
                </a:tc>
                <a:tc>
                  <a:txBody>
                    <a:bodyPr/>
                    <a:lstStyle/>
                    <a:p>
                      <a:pPr algn="r"/>
                      <a:r>
                        <a:rPr kumimoji="1" lang="en-US" altLang="ja-JP" sz="1600" dirty="0" smtClean="0"/>
                        <a:t>55</a:t>
                      </a:r>
                      <a:endParaRPr kumimoji="1" lang="ja-JP" altLang="en-US" sz="1600" dirty="0"/>
                    </a:p>
                  </a:txBody>
                  <a:tcPr/>
                </a:tc>
              </a:tr>
              <a:tr h="333487">
                <a:tc>
                  <a:txBody>
                    <a:bodyPr/>
                    <a:lstStyle/>
                    <a:p>
                      <a:r>
                        <a:rPr kumimoji="1" lang="en-US" altLang="ja-JP" sz="1600" i="0" smtClean="0"/>
                        <a:t>A4</a:t>
                      </a:r>
                      <a:endParaRPr kumimoji="1" lang="ja-JP" altLang="en-US" sz="1600" i="0" dirty="0"/>
                    </a:p>
                  </a:txBody>
                  <a:tcPr/>
                </a:tc>
                <a:tc>
                  <a:txBody>
                    <a:bodyPr/>
                    <a:lstStyle/>
                    <a:p>
                      <a:r>
                        <a:rPr kumimoji="1" lang="en-US" altLang="ja-JP" sz="1600" kern="1200" baseline="0" smtClean="0">
                          <a:solidFill>
                            <a:schemeClr val="dk1"/>
                          </a:solidFill>
                          <a:latin typeface="+mn-lt"/>
                          <a:ea typeface="+mn-ea"/>
                          <a:cs typeface="+mn-cs"/>
                        </a:rPr>
                        <a:t>/load.php?a=a\&amp;</a:t>
                      </a:r>
                      <a:r>
                        <a:rPr kumimoji="1" lang="en-US" altLang="ja-JP" sz="1600" kern="1200" baseline="0" dirty="0" smtClean="0">
                          <a:solidFill>
                            <a:schemeClr val="dk1"/>
                          </a:solidFill>
                          <a:latin typeface="+mn-lt"/>
                          <a:ea typeface="+mn-ea"/>
                          <a:cs typeface="+mn-cs"/>
                        </a:rPr>
                        <a:t>e=6</a:t>
                      </a:r>
                      <a:endParaRPr kumimoji="1" lang="ja-JP" altLang="en-US" sz="1600" dirty="0"/>
                    </a:p>
                  </a:txBody>
                  <a:tcPr/>
                </a:tc>
                <a:tc>
                  <a:txBody>
                    <a:bodyPr/>
                    <a:lstStyle/>
                    <a:p>
                      <a:pPr algn="r"/>
                      <a:r>
                        <a:rPr kumimoji="1" lang="en-US" altLang="ja-JP" sz="1600" dirty="0" smtClean="0"/>
                        <a:t>15</a:t>
                      </a:r>
                      <a:endParaRPr kumimoji="1" lang="ja-JP" altLang="en-US" sz="1600" dirty="0"/>
                    </a:p>
                  </a:txBody>
                  <a:tcPr/>
                </a:tc>
              </a:tr>
              <a:tr h="333487">
                <a:tc>
                  <a:txBody>
                    <a:bodyPr/>
                    <a:lstStyle/>
                    <a:p>
                      <a:r>
                        <a:rPr kumimoji="1" lang="en-US" altLang="ja-JP" sz="1600" i="0" smtClean="0"/>
                        <a:t>A5</a:t>
                      </a:r>
                      <a:endParaRPr kumimoji="1" lang="ja-JP" altLang="en-US" sz="1600" i="0" dirty="0"/>
                    </a:p>
                  </a:txBody>
                  <a:tcPr/>
                </a:tc>
                <a:tc>
                  <a:txBody>
                    <a:bodyPr/>
                    <a:lstStyle/>
                    <a:p>
                      <a:r>
                        <a:rPr kumimoji="1" lang="en-US" altLang="ja-JP" sz="1600" kern="1200" baseline="0" smtClean="0">
                          <a:solidFill>
                            <a:schemeClr val="dk1"/>
                          </a:solidFill>
                          <a:latin typeface="+mn-lt"/>
                          <a:ea typeface="+mn-ea"/>
                          <a:cs typeface="+mn-cs"/>
                        </a:rPr>
                        <a:t>/load.php?spl=mdac</a:t>
                      </a:r>
                      <a:endParaRPr kumimoji="1" lang="ja-JP" altLang="en-US" sz="1600" dirty="0"/>
                    </a:p>
                  </a:txBody>
                  <a:tcPr/>
                </a:tc>
                <a:tc>
                  <a:txBody>
                    <a:bodyPr/>
                    <a:lstStyle/>
                    <a:p>
                      <a:pPr algn="r"/>
                      <a:r>
                        <a:rPr kumimoji="1" lang="en-US" altLang="ja-JP" sz="1600" dirty="0" smtClean="0"/>
                        <a:t>8</a:t>
                      </a:r>
                      <a:endParaRPr kumimoji="1" lang="ja-JP" altLang="en-US" sz="1600" dirty="0"/>
                    </a:p>
                  </a:txBody>
                  <a:tcPr/>
                </a:tc>
              </a:tr>
              <a:tr h="333487">
                <a:tc>
                  <a:txBody>
                    <a:bodyPr/>
                    <a:lstStyle/>
                    <a:p>
                      <a:r>
                        <a:rPr kumimoji="1" lang="en-US" altLang="ja-JP" sz="1600" i="0" smtClean="0"/>
                        <a:t>A6</a:t>
                      </a:r>
                      <a:endParaRPr kumimoji="1" lang="ja-JP" altLang="en-US" sz="1600" i="0" dirty="0"/>
                    </a:p>
                  </a:txBody>
                  <a:tcPr/>
                </a:tc>
                <a:tc>
                  <a:txBody>
                    <a:bodyPr/>
                    <a:lstStyle/>
                    <a:p>
                      <a:r>
                        <a:rPr kumimoji="1" lang="en-US" altLang="ja-JP" sz="1600" kern="1200" baseline="0" smtClean="0">
                          <a:solidFill>
                            <a:schemeClr val="dk1"/>
                          </a:solidFill>
                          <a:latin typeface="+mn-lt"/>
                          <a:ea typeface="+mn-ea"/>
                          <a:cs typeface="+mn-cs"/>
                        </a:rPr>
                        <a:t>/load.php?id=0</a:t>
                      </a:r>
                      <a:endParaRPr kumimoji="1" lang="ja-JP" altLang="en-US" sz="1600" dirty="0"/>
                    </a:p>
                  </a:txBody>
                  <a:tcPr/>
                </a:tc>
                <a:tc>
                  <a:txBody>
                    <a:bodyPr/>
                    <a:lstStyle/>
                    <a:p>
                      <a:pPr algn="r"/>
                      <a:r>
                        <a:rPr kumimoji="1" lang="en-US" altLang="ja-JP" sz="1600" dirty="0" smtClean="0"/>
                        <a:t>7</a:t>
                      </a:r>
                      <a:endParaRPr kumimoji="1" lang="ja-JP" altLang="en-US" sz="1600" dirty="0"/>
                    </a:p>
                  </a:txBody>
                  <a:tcPr/>
                </a:tc>
              </a:tr>
              <a:tr h="333487">
                <a:tc>
                  <a:txBody>
                    <a:bodyPr/>
                    <a:lstStyle/>
                    <a:p>
                      <a:r>
                        <a:rPr kumimoji="1" lang="en-US" altLang="ja-JP" sz="1600" i="0" smtClean="0"/>
                        <a:t>A7</a:t>
                      </a:r>
                      <a:endParaRPr kumimoji="1" lang="ja-JP" altLang="en-US" sz="1600" i="0" dirty="0"/>
                    </a:p>
                  </a:txBody>
                  <a:tcPr/>
                </a:tc>
                <a:tc>
                  <a:txBody>
                    <a:bodyPr/>
                    <a:lstStyle/>
                    <a:p>
                      <a:r>
                        <a:rPr kumimoji="1" lang="en-US" altLang="ja-JP" sz="1600" kern="1200" baseline="0" smtClean="0">
                          <a:solidFill>
                            <a:schemeClr val="dk1"/>
                          </a:solidFill>
                          <a:latin typeface="+mn-lt"/>
                          <a:ea typeface="+mn-ea"/>
                          <a:cs typeface="+mn-cs"/>
                        </a:rPr>
                        <a:t>/load.php</a:t>
                      </a:r>
                      <a:endParaRPr kumimoji="1" lang="ja-JP" altLang="en-US" sz="1600" dirty="0"/>
                    </a:p>
                  </a:txBody>
                  <a:tcPr/>
                </a:tc>
                <a:tc>
                  <a:txBody>
                    <a:bodyPr/>
                    <a:lstStyle/>
                    <a:p>
                      <a:pPr algn="r"/>
                      <a:r>
                        <a:rPr kumimoji="1" lang="en-US" altLang="ja-JP" sz="1600" dirty="0" smtClean="0"/>
                        <a:t>24</a:t>
                      </a:r>
                      <a:endParaRPr kumimoji="1" lang="ja-JP" altLang="en-US" sz="1600" dirty="0"/>
                    </a:p>
                  </a:txBody>
                  <a:tcPr/>
                </a:tc>
              </a:tr>
              <a:tr h="333487">
                <a:tc>
                  <a:txBody>
                    <a:bodyPr/>
                    <a:lstStyle/>
                    <a:p>
                      <a:r>
                        <a:rPr kumimoji="1" lang="en-US" altLang="ja-JP" sz="1600" i="0" smtClean="0"/>
                        <a:t>A8</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85.17.90.206</a:t>
                      </a:r>
                      <a:endParaRPr kumimoji="1" lang="ja-JP" altLang="en-US" sz="1600" dirty="0"/>
                    </a:p>
                  </a:txBody>
                  <a:tcPr/>
                </a:tc>
                <a:tc>
                  <a:txBody>
                    <a:bodyPr/>
                    <a:lstStyle/>
                    <a:p>
                      <a:pPr algn="r"/>
                      <a:r>
                        <a:rPr kumimoji="1" lang="en-US" altLang="ja-JP" sz="1600" dirty="0" smtClean="0"/>
                        <a:t>17</a:t>
                      </a:r>
                      <a:endParaRPr kumimoji="1" lang="ja-JP" altLang="en-US" sz="1600" dirty="0"/>
                    </a:p>
                  </a:txBody>
                  <a:tcPr/>
                </a:tc>
              </a:tr>
              <a:tr h="333487">
                <a:tc>
                  <a:txBody>
                    <a:bodyPr/>
                    <a:lstStyle/>
                    <a:p>
                      <a:r>
                        <a:rPr kumimoji="1" lang="en-US" altLang="ja-JP" sz="1600" i="0" smtClean="0"/>
                        <a:t>A9</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91.213.174.22</a:t>
                      </a:r>
                      <a:endParaRPr kumimoji="1" lang="ja-JP" altLang="en-US" sz="1600" dirty="0"/>
                    </a:p>
                  </a:txBody>
                  <a:tcPr/>
                </a:tc>
                <a:tc>
                  <a:txBody>
                    <a:bodyPr/>
                    <a:lstStyle/>
                    <a:p>
                      <a:pPr algn="r"/>
                      <a:r>
                        <a:rPr kumimoji="1" lang="en-US" altLang="ja-JP" sz="1600" dirty="0" smtClean="0"/>
                        <a:t>8</a:t>
                      </a:r>
                      <a:endParaRPr kumimoji="1" lang="ja-JP" altLang="en-US" sz="1600" dirty="0"/>
                    </a:p>
                  </a:txBody>
                  <a:tcPr/>
                </a:tc>
              </a:tr>
              <a:tr h="333487">
                <a:tc>
                  <a:txBody>
                    <a:bodyPr/>
                    <a:lstStyle/>
                    <a:p>
                      <a:r>
                        <a:rPr kumimoji="1" lang="en-US" altLang="ja-JP" sz="1600" i="0" smtClean="0"/>
                        <a:t>A10</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213.163.89.54</a:t>
                      </a:r>
                      <a:endParaRPr kumimoji="1" lang="ja-JP" altLang="en-US" sz="1600" dirty="0"/>
                    </a:p>
                  </a:txBody>
                  <a:tcPr/>
                </a:tc>
                <a:tc>
                  <a:txBody>
                    <a:bodyPr/>
                    <a:lstStyle/>
                    <a:p>
                      <a:pPr algn="r"/>
                      <a:r>
                        <a:rPr kumimoji="1" lang="en-US" altLang="ja-JP" sz="1600" dirty="0" smtClean="0"/>
                        <a:t>21</a:t>
                      </a:r>
                      <a:endParaRPr kumimoji="1" lang="ja-JP" altLang="en-US" sz="1600" dirty="0"/>
                    </a:p>
                  </a:txBody>
                  <a:tcPr/>
                </a:tc>
              </a:tr>
              <a:tr h="333487">
                <a:tc>
                  <a:txBody>
                    <a:bodyPr/>
                    <a:lstStyle/>
                    <a:p>
                      <a:r>
                        <a:rPr kumimoji="1" lang="en-US" altLang="ja-JP" sz="1600" i="0" smtClean="0"/>
                        <a:t>A11</a:t>
                      </a:r>
                      <a:endParaRPr kumimoji="1" lang="ja-JP" altLang="en-US" sz="1600" i="0" dirty="0"/>
                    </a:p>
                  </a:txBody>
                  <a:tcPr/>
                </a:tc>
                <a:tc>
                  <a:txBody>
                    <a:bodyPr/>
                    <a:lstStyle/>
                    <a:p>
                      <a:r>
                        <a:rPr kumimoji="1" lang="en-US" altLang="ja-JP" sz="1600" kern="1200" baseline="0" smtClean="0">
                          <a:solidFill>
                            <a:schemeClr val="dk1"/>
                          </a:solidFill>
                          <a:latin typeface="+mn-lt"/>
                          <a:ea typeface="+mn-ea"/>
                          <a:cs typeface="+mn-cs"/>
                        </a:rPr>
                        <a:t>/newload.php?ids=MDAC</a:t>
                      </a:r>
                      <a:endParaRPr kumimoji="1" lang="ja-JP" altLang="en-US" sz="1600" dirty="0"/>
                    </a:p>
                  </a:txBody>
                  <a:tcPr/>
                </a:tc>
                <a:tc>
                  <a:txBody>
                    <a:bodyPr/>
                    <a:lstStyle/>
                    <a:p>
                      <a:pPr algn="r"/>
                      <a:r>
                        <a:rPr kumimoji="1" lang="en-US" altLang="ja-JP" sz="1600" dirty="0" smtClean="0"/>
                        <a:t>7</a:t>
                      </a:r>
                      <a:endParaRPr kumimoji="1" lang="ja-JP" altLang="en-US" sz="1600" dirty="0"/>
                    </a:p>
                  </a:txBody>
                  <a:tcPr/>
                </a:tc>
              </a:tr>
              <a:tr h="333487">
                <a:tc>
                  <a:txBody>
                    <a:bodyPr/>
                    <a:lstStyle/>
                    <a:p>
                      <a:r>
                        <a:rPr kumimoji="1" lang="en-US" altLang="ja-JP" sz="1600" i="0" smtClean="0"/>
                        <a:t>A12</a:t>
                      </a:r>
                      <a:endParaRPr kumimoji="1" lang="ja-JP" altLang="en-US" sz="1600" i="0" dirty="0"/>
                    </a:p>
                  </a:txBody>
                  <a:tcPr/>
                </a:tc>
                <a:tc>
                  <a:txBody>
                    <a:bodyPr/>
                    <a:lstStyle/>
                    <a:p>
                      <a:r>
                        <a:rPr kumimoji="1" lang="en-US" altLang="ja-JP" sz="1600" kern="1200" baseline="0" dirty="0" smtClean="0">
                          <a:solidFill>
                            <a:schemeClr val="dk1"/>
                          </a:solidFill>
                          <a:latin typeface="+mn-lt"/>
                          <a:ea typeface="+mn-ea"/>
                          <a:cs typeface="+mn-cs"/>
                        </a:rPr>
                        <a:t>115.100.250.73</a:t>
                      </a:r>
                      <a:endParaRPr kumimoji="1" lang="ja-JP" altLang="en-US" sz="1600" dirty="0"/>
                    </a:p>
                  </a:txBody>
                  <a:tcPr/>
                </a:tc>
                <a:tc>
                  <a:txBody>
                    <a:bodyPr/>
                    <a:lstStyle/>
                    <a:p>
                      <a:pPr algn="r"/>
                      <a:r>
                        <a:rPr kumimoji="1" lang="en-US" altLang="ja-JP" sz="1600" dirty="0" smtClean="0"/>
                        <a:t>8</a:t>
                      </a:r>
                      <a:endParaRPr kumimoji="1" lang="ja-JP" altLang="en-US" sz="1600" dirty="0"/>
                    </a:p>
                  </a:txBody>
                  <a:tcPr/>
                </a:tc>
              </a:tr>
              <a:tr h="333487">
                <a:tc>
                  <a:txBody>
                    <a:bodyPr/>
                    <a:lstStyle/>
                    <a:p>
                      <a:r>
                        <a:rPr kumimoji="1" lang="ja-JP" altLang="en-US" sz="1600" dirty="0" smtClean="0">
                          <a:solidFill>
                            <a:schemeClr val="bg1"/>
                          </a:solidFill>
                        </a:rPr>
                        <a:t>計</a:t>
                      </a:r>
                      <a:endParaRPr kumimoji="1" lang="ja-JP" altLang="en-US" sz="1600" dirty="0">
                        <a:solidFill>
                          <a:schemeClr val="bg1"/>
                        </a:solidFill>
                      </a:endParaRPr>
                    </a:p>
                  </a:txBody>
                  <a:tcPr>
                    <a:solidFill>
                      <a:schemeClr val="accent2"/>
                    </a:solidFill>
                  </a:tcPr>
                </a:tc>
                <a:tc>
                  <a:txBody>
                    <a:bodyPr/>
                    <a:lstStyle/>
                    <a:p>
                      <a:endParaRPr kumimoji="1" lang="ja-JP" altLang="en-US" sz="1600" dirty="0">
                        <a:solidFill>
                          <a:schemeClr val="bg1"/>
                        </a:solidFill>
                      </a:endParaRPr>
                    </a:p>
                  </a:txBody>
                  <a:tcPr>
                    <a:solidFill>
                      <a:schemeClr val="accent2"/>
                    </a:solidFill>
                  </a:tcPr>
                </a:tc>
                <a:tc>
                  <a:txBody>
                    <a:bodyPr/>
                    <a:lstStyle/>
                    <a:p>
                      <a:pPr algn="r"/>
                      <a:r>
                        <a:rPr kumimoji="1" lang="en-US" altLang="ja-JP" sz="1600" dirty="0" smtClean="0">
                          <a:solidFill>
                            <a:schemeClr val="bg1"/>
                          </a:solidFill>
                        </a:rPr>
                        <a:t>231</a:t>
                      </a:r>
                      <a:endParaRPr kumimoji="1" lang="ja-JP" altLang="en-US" sz="1600" dirty="0">
                        <a:solidFill>
                          <a:schemeClr val="bg1"/>
                        </a:solidFill>
                      </a:endParaRPr>
                    </a:p>
                  </a:txBody>
                  <a:tcPr>
                    <a:solidFill>
                      <a:schemeClr val="accent2"/>
                    </a:solidFill>
                  </a:tcPr>
                </a:tc>
              </a:tr>
            </a:tbl>
          </a:graphicData>
        </a:graphic>
      </p:graphicFrame>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14</a:t>
            </a:fld>
            <a:endParaRPr lang="de-DE" altLang="ja-JP" sz="1400" b="1" dirty="0"/>
          </a:p>
        </p:txBody>
      </p:sp>
      <p:sp>
        <p:nvSpPr>
          <p:cNvPr id="5" name="正方形/長方形 4"/>
          <p:cNvSpPr/>
          <p:nvPr/>
        </p:nvSpPr>
        <p:spPr bwMode="auto">
          <a:xfrm>
            <a:off x="598516" y="2643447"/>
            <a:ext cx="8071659" cy="36576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
        <p:nvSpPr>
          <p:cNvPr id="7" name="Rectangle 4"/>
          <p:cNvSpPr>
            <a:spLocks noChangeArrowheads="1"/>
          </p:cNvSpPr>
          <p:nvPr/>
        </p:nvSpPr>
        <p:spPr bwMode="gray">
          <a:xfrm>
            <a:off x="362876" y="882448"/>
            <a:ext cx="8418513" cy="447588"/>
          </a:xfrm>
          <a:prstGeom prst="rect">
            <a:avLst/>
          </a:prstGeom>
          <a:solidFill>
            <a:schemeClr val="bg1"/>
          </a:solidFill>
          <a:ln w="9525">
            <a:noFill/>
            <a:miter lim="800000"/>
            <a:headEnd/>
            <a:tailEnd/>
          </a:ln>
          <a:effectLst/>
        </p:spPr>
        <p:txBody>
          <a:bodyPr lIns="180000" tIns="0" rIns="0" bIns="0" anchor="ctr"/>
          <a:lstStyle/>
          <a:p>
            <a:pPr defTabSz="801688"/>
            <a:r>
              <a:rPr lang="en-US" altLang="ja-JP" sz="2400" dirty="0" smtClean="0"/>
              <a:t>A. </a:t>
            </a:r>
            <a:r>
              <a:rPr lang="ja-JP" altLang="en-US" sz="2400" dirty="0" smtClean="0"/>
              <a:t>攻撃パターン特徴量の攻撃パターン</a:t>
            </a:r>
            <a:endParaRPr lang="de-DE" altLang="ja-JP" sz="2400" b="1" dirty="0">
              <a:ea typeface="ＭＳ Ｐゴシック" pitchFamily="50"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パスを用いた攻撃の</a:t>
            </a:r>
            <a:r>
              <a:rPr kumimoji="1" lang="ja-JP" altLang="en-US" dirty="0" smtClean="0"/>
              <a:t>分類手法</a:t>
            </a:r>
            <a:endParaRPr kumimoji="1" lang="ja-JP" altLang="en-US" dirty="0"/>
          </a:p>
        </p:txBody>
      </p:sp>
      <p:graphicFrame>
        <p:nvGraphicFramePr>
          <p:cNvPr id="5" name="コンテンツ プレースホルダ 4"/>
          <p:cNvGraphicFramePr>
            <a:graphicFrameLocks noGrp="1"/>
          </p:cNvGraphicFramePr>
          <p:nvPr>
            <p:ph idx="1"/>
          </p:nvPr>
        </p:nvGraphicFramePr>
        <p:xfrm>
          <a:off x="407989" y="1090613"/>
          <a:ext cx="7821611" cy="5269865"/>
        </p:xfrm>
        <a:graphic>
          <a:graphicData uri="http://schemas.openxmlformats.org/drawingml/2006/table">
            <a:tbl>
              <a:tblPr firstRow="1" bandRow="1">
                <a:tableStyleId>{5C22544A-7EE6-4342-B048-85BDC9FD1C3A}</a:tableStyleId>
              </a:tblPr>
              <a:tblGrid>
                <a:gridCol w="1703444"/>
                <a:gridCol w="4788131"/>
                <a:gridCol w="1330036"/>
              </a:tblGrid>
              <a:tr h="37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2000" dirty="0" smtClean="0">
                          <a:latin typeface="+mn-lt"/>
                        </a:rPr>
                        <a:t>攻撃パターン</a:t>
                      </a:r>
                    </a:p>
                  </a:txBody>
                  <a:tcPr marL="9525" marR="9525" marT="9525" marB="0" anchor="ctr"/>
                </a:tc>
                <a:tc>
                  <a:txBody>
                    <a:bodyPr/>
                    <a:lstStyle/>
                    <a:p>
                      <a:pPr algn="l" fontAlgn="ctr"/>
                      <a:r>
                        <a:rPr lang="ja-JP" altLang="en-US" sz="2000" b="0" i="0" u="none" strike="noStrike" dirty="0" smtClean="0">
                          <a:latin typeface="+mn-lt"/>
                        </a:rPr>
                        <a:t>シーケンス</a:t>
                      </a:r>
                      <a:endParaRPr lang="en-US" sz="2000" b="0" i="0" u="none" strike="noStrike" dirty="0">
                        <a:latin typeface="+mn-lt"/>
                      </a:endParaRPr>
                    </a:p>
                  </a:txBody>
                  <a:tcPr marL="9525" marR="9525" marT="9525" marB="0" anchor="ctr"/>
                </a:tc>
                <a:tc>
                  <a:txBody>
                    <a:bodyPr/>
                    <a:lstStyle/>
                    <a:p>
                      <a:pPr algn="r" fontAlgn="ctr"/>
                      <a:r>
                        <a:rPr lang="ja-JP" altLang="en-US" sz="2000" b="0" i="0" u="none" strike="noStrike" dirty="0" smtClean="0">
                          <a:latin typeface="+mn-lt"/>
                        </a:rPr>
                        <a:t>スロット数</a:t>
                      </a:r>
                      <a:endParaRPr lang="en-US" altLang="ja-JP" sz="2000" b="0" i="0" u="none" strike="noStrike" dirty="0">
                        <a:latin typeface="+mn-lt"/>
                      </a:endParaRPr>
                    </a:p>
                  </a:txBody>
                  <a:tcPr marL="9525" marR="9525" marT="9525" marB="0" anchor="ctr"/>
                </a:tc>
              </a:tr>
              <a:tr h="370840">
                <a:tc>
                  <a:txBody>
                    <a:bodyPr/>
                    <a:lstStyle/>
                    <a:p>
                      <a:pPr algn="l" fontAlgn="ctr"/>
                      <a:r>
                        <a:rPr lang="en-US" altLang="ja-JP" sz="2000" b="0" i="0" u="none" strike="noStrike" smtClean="0">
                          <a:latin typeface="+mn-lt"/>
                        </a:rPr>
                        <a:t>A3-1</a:t>
                      </a:r>
                      <a:endParaRPr lang="en-US" altLang="ja-JP" sz="2000" b="0" i="0" u="none" strike="noStrike" dirty="0">
                        <a:latin typeface="+mn-lt"/>
                      </a:endParaRPr>
                    </a:p>
                  </a:txBody>
                  <a:tcPr marL="9525" marR="9525" marT="9525" marB="0" anchor="ctr"/>
                </a:tc>
                <a:tc>
                  <a:txBody>
                    <a:bodyPr/>
                    <a:lstStyle/>
                    <a:p>
                      <a:pPr algn="l" fontAlgn="ctr"/>
                      <a:r>
                        <a:rPr lang="en-US" sz="1050" b="0" i="0" u="none" strike="noStrike" dirty="0">
                          <a:latin typeface="+mn-lt"/>
                        </a:rPr>
                        <a:t>①/pdf.php[</a:t>
                      </a:r>
                      <a:r>
                        <a:rPr lang="en-US" sz="1050" b="0" i="0" u="none" strike="noStrike" dirty="0" err="1">
                          <a:latin typeface="+mn-lt"/>
                        </a:rPr>
                        <a:t>pdf</a:t>
                      </a:r>
                      <a:r>
                        <a:rPr lang="en-US" sz="1050" b="0" i="0" u="none" strike="noStrike" dirty="0">
                          <a:latin typeface="+mn-lt"/>
                        </a:rPr>
                        <a:t>]</a:t>
                      </a:r>
                      <a:r>
                        <a:rPr lang="ja-JP" altLang="en-US" sz="1050" b="0" i="0" u="none" strike="noStrike" dirty="0">
                          <a:latin typeface="+mn-lt"/>
                        </a:rPr>
                        <a:t>にアクセス</a:t>
                      </a:r>
                      <a:br>
                        <a:rPr lang="ja-JP" altLang="en-US" sz="1050" b="0" i="0" u="none" strike="noStrike" dirty="0">
                          <a:latin typeface="+mn-lt"/>
                        </a:rPr>
                      </a:br>
                      <a:r>
                        <a:rPr lang="en-US" altLang="ja-JP" sz="1050" b="0" i="0" u="none" strike="noStrike" dirty="0">
                          <a:latin typeface="+mn-lt"/>
                        </a:rPr>
                        <a:t>(</a:t>
                      </a:r>
                      <a:r>
                        <a:rPr lang="ja-JP" altLang="en-US" sz="1050" b="0" i="0" u="none" strike="noStrike" dirty="0">
                          <a:latin typeface="+mn-lt"/>
                        </a:rPr>
                        <a:t>巡回</a:t>
                      </a:r>
                      <a:r>
                        <a:rPr lang="en-US" sz="1050" b="0" i="0" u="none" strike="noStrike" dirty="0">
                          <a:latin typeface="+mn-lt"/>
                        </a:rPr>
                        <a:t>URL</a:t>
                      </a:r>
                      <a:r>
                        <a:rPr lang="ja-JP" altLang="en-US" sz="1050" b="0" i="0" u="none" strike="noStrike" dirty="0">
                          <a:latin typeface="+mn-lt"/>
                        </a:rPr>
                        <a:t>リストの</a:t>
                      </a:r>
                      <a:r>
                        <a:rPr lang="en-US" sz="1050" b="0" i="0" u="none" strike="noStrike" dirty="0">
                          <a:latin typeface="+mn-lt"/>
                        </a:rPr>
                        <a:t>URL</a:t>
                      </a:r>
                      <a:r>
                        <a:rPr lang="ja-JP" altLang="en-US" sz="1050" b="0" i="0" u="none" strike="noStrike" dirty="0">
                          <a:latin typeface="+mn-lt"/>
                        </a:rPr>
                        <a:t>が</a:t>
                      </a:r>
                      <a:r>
                        <a:rPr lang="en-US" sz="1050" b="0" i="0" u="none" strike="noStrike" dirty="0">
                          <a:latin typeface="+mn-lt"/>
                        </a:rPr>
                        <a:t>http://~~/pdf.php)</a:t>
                      </a:r>
                    </a:p>
                  </a:txBody>
                  <a:tcPr marL="9525" marR="9525" marT="9525" marB="0" anchor="ctr"/>
                </a:tc>
                <a:tc>
                  <a:txBody>
                    <a:bodyPr/>
                    <a:lstStyle/>
                    <a:p>
                      <a:pPr algn="r" fontAlgn="ctr"/>
                      <a:r>
                        <a:rPr lang="en-US" altLang="ja-JP" sz="2000" b="0" i="0" u="none" strike="noStrike" dirty="0">
                          <a:latin typeface="+mn-lt"/>
                        </a:rPr>
                        <a:t>7</a:t>
                      </a:r>
                    </a:p>
                  </a:txBody>
                  <a:tcPr marL="9525" marR="9525" marT="9525" marB="0" anchor="ctr"/>
                </a:tc>
              </a:tr>
              <a:tr h="370840">
                <a:tc>
                  <a:txBody>
                    <a:bodyPr/>
                    <a:lstStyle/>
                    <a:p>
                      <a:pPr algn="l" fontAlgn="ctr"/>
                      <a:r>
                        <a:rPr lang="en-US" altLang="ja-JP" sz="2000" b="0" i="0" u="none" strike="noStrike" dirty="0" smtClean="0">
                          <a:latin typeface="+mn-lt"/>
                        </a:rPr>
                        <a:t>A3-2</a:t>
                      </a:r>
                      <a:endParaRPr lang="en-US" altLang="ja-JP" sz="2000" b="0" i="0" u="none" strike="noStrike" dirty="0">
                        <a:latin typeface="+mn-lt"/>
                      </a:endParaRPr>
                    </a:p>
                  </a:txBody>
                  <a:tcPr marL="9525" marR="9525" marT="9525" marB="0" anchor="ctr"/>
                </a:tc>
                <a:tc>
                  <a:txBody>
                    <a:bodyPr/>
                    <a:lstStyle/>
                    <a:p>
                      <a:pPr algn="l" fontAlgn="ctr"/>
                      <a:r>
                        <a:rPr lang="ja-JP" altLang="en-US" sz="1050" b="0" i="0" u="none" strike="noStrike" dirty="0">
                          <a:latin typeface="+mn-lt"/>
                        </a:rPr>
                        <a:t>①</a:t>
                      </a:r>
                      <a:r>
                        <a:rPr lang="en-US" altLang="ja-JP" sz="1050" b="0" i="0" u="none" strike="noStrike" dirty="0">
                          <a:latin typeface="+mn-lt"/>
                        </a:rPr>
                        <a:t>/</a:t>
                      </a:r>
                      <a:r>
                        <a:rPr lang="en-US" altLang="ja-JP" sz="1050" b="0" i="0" u="none" strike="noStrike" dirty="0" err="1" smtClean="0">
                          <a:latin typeface="+mn-lt"/>
                        </a:rPr>
                        <a:t>load.php?spl</a:t>
                      </a:r>
                      <a:r>
                        <a:rPr lang="en-US" altLang="ja-JP" sz="1050" b="0" i="0" u="none" strike="noStrike" dirty="0" smtClean="0">
                          <a:latin typeface="+mn-lt"/>
                        </a:rPr>
                        <a:t>=</a:t>
                      </a:r>
                      <a:r>
                        <a:rPr lang="en-US" altLang="ja-JP" sz="1050" b="0" i="0" u="none" strike="noStrike" dirty="0" err="1" smtClean="0">
                          <a:latin typeface="+mn-lt"/>
                        </a:rPr>
                        <a:t>mdac</a:t>
                      </a:r>
                      <a:r>
                        <a:rPr lang="en-US" altLang="ja-JP" sz="1050" b="0" i="0" u="none" strike="noStrike" dirty="0" smtClean="0">
                          <a:latin typeface="+mn-lt"/>
                        </a:rPr>
                        <a:t> </a:t>
                      </a:r>
                      <a:r>
                        <a:rPr lang="en-US" altLang="ja-JP" sz="1050" b="0" i="0" u="none" strike="noStrike" dirty="0">
                          <a:latin typeface="+mn-lt"/>
                        </a:rPr>
                        <a:t>[</a:t>
                      </a:r>
                      <a:r>
                        <a:rPr lang="en-US" altLang="ja-JP" sz="1050" b="0" i="0" u="none" strike="noStrike" dirty="0" smtClean="0">
                          <a:latin typeface="+mn-lt"/>
                        </a:rPr>
                        <a:t>octet-stream</a:t>
                      </a:r>
                      <a:r>
                        <a:rPr lang="en-US" altLang="ja-JP" sz="1050" b="0" i="0" u="none" strike="noStrike" dirty="0">
                          <a:latin typeface="+mn-lt"/>
                        </a:rPr>
                        <a:t>]</a:t>
                      </a:r>
                      <a:r>
                        <a:rPr lang="ja-JP" altLang="en-US" sz="1050" b="0" i="0" u="none" strike="noStrike" dirty="0">
                          <a:latin typeface="+mn-lt"/>
                        </a:rPr>
                        <a:t>にアクセス</a:t>
                      </a:r>
                      <a:br>
                        <a:rPr lang="ja-JP" altLang="en-US" sz="1050" b="0" i="0" u="none" strike="noStrike" dirty="0">
                          <a:latin typeface="+mn-lt"/>
                        </a:rPr>
                      </a:br>
                      <a:r>
                        <a:rPr lang="ja-JP" altLang="en-US" sz="1050" b="0" i="0" u="none" strike="noStrike" dirty="0">
                          <a:latin typeface="+mn-lt"/>
                        </a:rPr>
                        <a:t>②</a:t>
                      </a:r>
                      <a:r>
                        <a:rPr lang="en-US" altLang="ja-JP" sz="1050" b="0" i="0" u="none" strike="noStrike" dirty="0">
                          <a:latin typeface="+mn-lt"/>
                        </a:rPr>
                        <a:t>?</a:t>
                      </a:r>
                      <a:r>
                        <a:rPr lang="en-US" altLang="ja-JP" sz="1050" b="0" i="0" u="none" strike="noStrike" dirty="0" err="1">
                          <a:latin typeface="+mn-lt"/>
                        </a:rPr>
                        <a:t>spl</a:t>
                      </a:r>
                      <a:r>
                        <a:rPr lang="en-US" altLang="ja-JP" sz="1050" b="0" i="0" u="none" strike="noStrike" dirty="0">
                          <a:latin typeface="+mn-lt"/>
                        </a:rPr>
                        <a:t>=2&amp;br=</a:t>
                      </a:r>
                      <a:r>
                        <a:rPr lang="en-US" altLang="ja-JP" sz="1050" b="0" i="0" u="none" strike="noStrike" dirty="0" err="1">
                          <a:latin typeface="+mn-lt"/>
                        </a:rPr>
                        <a:t>MSIE&amp;vers</a:t>
                      </a:r>
                      <a:r>
                        <a:rPr lang="en-US" altLang="ja-JP" sz="1050" b="0" i="0" u="none" strike="noStrike" dirty="0">
                          <a:latin typeface="+mn-lt"/>
                        </a:rPr>
                        <a:t>=6.0&amp;s=[html]</a:t>
                      </a:r>
                      <a:r>
                        <a:rPr lang="ja-JP" altLang="en-US" sz="1050" b="0" i="0" u="none" strike="noStrike" dirty="0">
                          <a:latin typeface="+mn-lt"/>
                        </a:rPr>
                        <a:t>をパスに含む</a:t>
                      </a:r>
                      <a:r>
                        <a:rPr lang="en-US" altLang="ja-JP" sz="1050" b="0" i="0" u="none" strike="noStrike" dirty="0">
                          <a:latin typeface="+mn-lt"/>
                        </a:rPr>
                        <a:t>URL</a:t>
                      </a:r>
                      <a:r>
                        <a:rPr lang="ja-JP" altLang="en-US" sz="1050" b="0" i="0" u="none" strike="noStrike" dirty="0">
                          <a:latin typeface="+mn-lt"/>
                        </a:rPr>
                        <a:t>にアクセス</a:t>
                      </a:r>
                      <a:br>
                        <a:rPr lang="ja-JP" altLang="en-US" sz="1050" b="0" i="0" u="none" strike="noStrike" dirty="0">
                          <a:latin typeface="+mn-lt"/>
                        </a:rPr>
                      </a:br>
                      <a:r>
                        <a:rPr lang="ja-JP" altLang="en-US" sz="1050" b="0" i="0" u="none" strike="noStrike" dirty="0">
                          <a:latin typeface="+mn-lt"/>
                        </a:rPr>
                        <a:t>③</a:t>
                      </a:r>
                      <a:r>
                        <a:rPr lang="en-US" altLang="ja-JP" sz="1050" b="0" i="0" u="none" strike="noStrike" dirty="0">
                          <a:latin typeface="+mn-lt"/>
                        </a:rPr>
                        <a:t>?</a:t>
                      </a:r>
                      <a:r>
                        <a:rPr lang="en-US" altLang="ja-JP" sz="1050" b="0" i="0" u="none" strike="noStrike" dirty="0" err="1">
                          <a:latin typeface="+mn-lt"/>
                        </a:rPr>
                        <a:t>spl</a:t>
                      </a:r>
                      <a:r>
                        <a:rPr lang="en-US" altLang="ja-JP" sz="1050" b="0" i="0" u="none" strike="noStrike" dirty="0">
                          <a:latin typeface="+mn-lt"/>
                        </a:rPr>
                        <a:t>=3&amp;br=</a:t>
                      </a:r>
                      <a:r>
                        <a:rPr lang="en-US" altLang="ja-JP" sz="1050" b="0" i="0" u="none" strike="noStrike" dirty="0" err="1">
                          <a:latin typeface="+mn-lt"/>
                        </a:rPr>
                        <a:t>MSIE&amp;vers</a:t>
                      </a:r>
                      <a:r>
                        <a:rPr lang="en-US" altLang="ja-JP" sz="1050" b="0" i="0" u="none" strike="noStrike" dirty="0">
                          <a:latin typeface="+mn-lt"/>
                        </a:rPr>
                        <a:t>=6.0&amp;s=[html]</a:t>
                      </a:r>
                      <a:r>
                        <a:rPr lang="ja-JP" altLang="en-US" sz="1050" b="0" i="0" u="none" strike="noStrike" dirty="0">
                          <a:latin typeface="+mn-lt"/>
                        </a:rPr>
                        <a:t>をパスに含む</a:t>
                      </a:r>
                      <a:r>
                        <a:rPr lang="en-US" altLang="ja-JP" sz="1050" b="0" i="0" u="none" strike="noStrike" dirty="0">
                          <a:latin typeface="+mn-lt"/>
                        </a:rPr>
                        <a:t>URL</a:t>
                      </a:r>
                      <a:r>
                        <a:rPr lang="ja-JP" altLang="en-US" sz="1050" b="0" i="0" u="none" strike="noStrike" dirty="0">
                          <a:latin typeface="+mn-lt"/>
                        </a:rPr>
                        <a:t>にアクセス</a:t>
                      </a:r>
                      <a:br>
                        <a:rPr lang="ja-JP" altLang="en-US" sz="1050" b="0" i="0" u="none" strike="noStrike" dirty="0">
                          <a:latin typeface="+mn-lt"/>
                        </a:rPr>
                      </a:br>
                      <a:r>
                        <a:rPr lang="ja-JP" altLang="en-US" sz="1050" b="0" i="0" u="none" strike="noStrike" dirty="0">
                          <a:latin typeface="+mn-lt"/>
                        </a:rPr>
                        <a:t>④</a:t>
                      </a:r>
                      <a:r>
                        <a:rPr lang="en-US" altLang="ja-JP" sz="1050" b="0" i="0" u="none" strike="noStrike" dirty="0">
                          <a:latin typeface="+mn-lt"/>
                        </a:rPr>
                        <a:t>/pdf.php[</a:t>
                      </a:r>
                      <a:r>
                        <a:rPr lang="en-US" altLang="ja-JP" sz="1050" b="0" i="0" u="none" strike="noStrike" dirty="0" err="1">
                          <a:latin typeface="+mn-lt"/>
                        </a:rPr>
                        <a:t>pdf</a:t>
                      </a:r>
                      <a:r>
                        <a:rPr lang="en-US" altLang="ja-JP" sz="1050" b="0" i="0" u="none" strike="noStrike" dirty="0">
                          <a:latin typeface="+mn-lt"/>
                        </a:rPr>
                        <a:t>]</a:t>
                      </a:r>
                      <a:r>
                        <a:rPr lang="ja-JP" altLang="en-US" sz="1050" b="0" i="0" u="none" strike="noStrike" dirty="0">
                          <a:latin typeface="+mn-lt"/>
                        </a:rPr>
                        <a:t>にアクセス</a:t>
                      </a:r>
                      <a:r>
                        <a:rPr lang="en-US" altLang="ja-JP" sz="1050" b="0" i="0" u="none" strike="noStrike" dirty="0">
                          <a:latin typeface="+mn-lt"/>
                        </a:rPr>
                        <a:t>(③</a:t>
                      </a:r>
                      <a:r>
                        <a:rPr lang="ja-JP" altLang="en-US" sz="1050" b="0" i="0" u="none" strike="noStrike" dirty="0" err="1">
                          <a:latin typeface="+mn-lt"/>
                        </a:rPr>
                        <a:t>、</a:t>
                      </a:r>
                      <a:r>
                        <a:rPr lang="ja-JP" altLang="en-US" sz="1050" b="0" i="0" u="none" strike="noStrike" dirty="0">
                          <a:latin typeface="+mn-lt"/>
                        </a:rPr>
                        <a:t>④は順序が逆になることも</a:t>
                      </a:r>
                      <a:r>
                        <a:rPr lang="en-US" altLang="ja-JP" sz="1050" b="0" i="0" u="none" strike="noStrike" dirty="0">
                          <a:latin typeface="+mn-lt"/>
                        </a:rPr>
                        <a:t>)</a:t>
                      </a:r>
                    </a:p>
                  </a:txBody>
                  <a:tcPr marL="9525" marR="9525" marT="9525" marB="0" anchor="ctr"/>
                </a:tc>
                <a:tc>
                  <a:txBody>
                    <a:bodyPr/>
                    <a:lstStyle/>
                    <a:p>
                      <a:pPr algn="r" fontAlgn="ctr"/>
                      <a:r>
                        <a:rPr lang="en-US" altLang="ja-JP" sz="2000" b="0" i="0" u="none" strike="noStrike" dirty="0">
                          <a:latin typeface="+mn-lt"/>
                        </a:rPr>
                        <a:t>15</a:t>
                      </a:r>
                    </a:p>
                  </a:txBody>
                  <a:tcPr marL="9525" marR="9525" marT="9525" marB="0" anchor="ctr"/>
                </a:tc>
              </a:tr>
              <a:tr h="370840">
                <a:tc>
                  <a:txBody>
                    <a:bodyPr/>
                    <a:lstStyle/>
                    <a:p>
                      <a:pPr algn="l" fontAlgn="ctr"/>
                      <a:r>
                        <a:rPr lang="en-US" altLang="ja-JP" sz="2000" b="0" i="0" u="none" strike="noStrike" dirty="0" smtClean="0">
                          <a:latin typeface="+mn-lt"/>
                        </a:rPr>
                        <a:t>A3-3</a:t>
                      </a:r>
                      <a:endParaRPr lang="en-US" altLang="ja-JP" sz="2000" b="0" i="0" u="none" strike="noStrike" dirty="0">
                        <a:latin typeface="+mn-lt"/>
                      </a:endParaRPr>
                    </a:p>
                  </a:txBody>
                  <a:tcPr marL="9525" marR="9525" marT="9525" marB="0" anchor="ctr"/>
                </a:tc>
                <a:tc>
                  <a:txBody>
                    <a:bodyPr/>
                    <a:lstStyle/>
                    <a:p>
                      <a:pPr algn="l" fontAlgn="ctr"/>
                      <a:r>
                        <a:rPr lang="ja-JP" altLang="en-US" sz="1050" b="0" i="0" u="none" strike="noStrike" dirty="0">
                          <a:latin typeface="+mn-lt"/>
                        </a:rPr>
                        <a:t>①</a:t>
                      </a:r>
                      <a:r>
                        <a:rPr lang="en-US" altLang="ja-JP" sz="1050" b="0" i="0" u="none" strike="noStrike" dirty="0">
                          <a:latin typeface="+mn-lt"/>
                        </a:rPr>
                        <a:t>/ </a:t>
                      </a:r>
                      <a:r>
                        <a:rPr lang="ja-JP" altLang="en-US" sz="1050" b="0" i="0" u="none" strike="noStrike" dirty="0">
                          <a:latin typeface="+mn-lt"/>
                        </a:rPr>
                        <a:t>にアクセス</a:t>
                      </a:r>
                      <a:br>
                        <a:rPr lang="ja-JP" altLang="en-US" sz="1050" b="0" i="0" u="none" strike="noStrike" dirty="0">
                          <a:latin typeface="+mn-lt"/>
                        </a:rPr>
                      </a:br>
                      <a:r>
                        <a:rPr lang="ja-JP" altLang="en-US" sz="1050" b="0" i="0" u="none" strike="noStrike" dirty="0">
                          <a:latin typeface="+mn-lt"/>
                        </a:rPr>
                        <a:t>②</a:t>
                      </a:r>
                      <a:r>
                        <a:rPr lang="en-US" altLang="ja-JP" sz="1050" b="0" i="0" u="none" strike="noStrike">
                          <a:latin typeface="+mn-lt"/>
                        </a:rPr>
                        <a:t>/</a:t>
                      </a:r>
                      <a:r>
                        <a:rPr lang="en-US" altLang="ja-JP" sz="1050" b="0" i="0" u="none" strike="noStrike" smtClean="0">
                          <a:latin typeface="+mn-lt"/>
                        </a:rPr>
                        <a:t>feedback.php?page=1 </a:t>
                      </a:r>
                      <a:r>
                        <a:rPr lang="ja-JP" altLang="en-US" sz="1050" b="0" i="0" u="none" strike="noStrike" dirty="0">
                          <a:latin typeface="+mn-lt"/>
                        </a:rPr>
                        <a:t>にアクセス</a:t>
                      </a:r>
                      <a:br>
                        <a:rPr lang="ja-JP" altLang="en-US" sz="1050" b="0" i="0" u="none" strike="noStrike" dirty="0">
                          <a:latin typeface="+mn-lt"/>
                        </a:rPr>
                      </a:br>
                      <a:r>
                        <a:rPr lang="ja-JP" altLang="en-US" sz="1050" b="0" i="0" u="none" strike="noStrike" dirty="0">
                          <a:latin typeface="+mn-lt"/>
                        </a:rPr>
                        <a:t>③</a:t>
                      </a:r>
                      <a:r>
                        <a:rPr lang="en-US" altLang="ja-JP" sz="1050" b="0" i="0" u="none" strike="noStrike">
                          <a:latin typeface="+mn-lt"/>
                        </a:rPr>
                        <a:t>(/</a:t>
                      </a:r>
                      <a:r>
                        <a:rPr lang="en-US" altLang="ja-JP" sz="1050" b="0" i="0" u="none" strike="noStrike" smtClean="0">
                          <a:latin typeface="+mn-lt"/>
                        </a:rPr>
                        <a:t>files/sdfg.jar </a:t>
                      </a:r>
                      <a:r>
                        <a:rPr lang="ja-JP" altLang="en-US" sz="1050" b="0" i="0" u="none" strike="noStrike" dirty="0">
                          <a:latin typeface="+mn-lt"/>
                        </a:rPr>
                        <a:t>にアクセス</a:t>
                      </a:r>
                      <a:r>
                        <a:rPr lang="en-US" altLang="ja-JP" sz="1050" b="0" i="0" u="none" strike="noStrike" dirty="0">
                          <a:latin typeface="+mn-lt"/>
                        </a:rPr>
                        <a:t>)</a:t>
                      </a:r>
                      <a:br>
                        <a:rPr lang="en-US" altLang="ja-JP" sz="1050" b="0" i="0" u="none" strike="noStrike" dirty="0">
                          <a:latin typeface="+mn-lt"/>
                        </a:rPr>
                      </a:br>
                      <a:r>
                        <a:rPr lang="en-US" altLang="ja-JP" sz="1050" b="0" i="0" u="none" strike="noStrike" dirty="0">
                          <a:latin typeface="+mn-lt"/>
                        </a:rPr>
                        <a:t>④/pdf.php </a:t>
                      </a:r>
                      <a:r>
                        <a:rPr lang="ja-JP" altLang="en-US" sz="1050" b="0" i="0" u="none" strike="noStrike" dirty="0">
                          <a:latin typeface="+mn-lt"/>
                        </a:rPr>
                        <a:t>にアクセス</a:t>
                      </a:r>
                      <a:br>
                        <a:rPr lang="ja-JP" altLang="en-US" sz="1050" b="0" i="0" u="none" strike="noStrike" dirty="0">
                          <a:latin typeface="+mn-lt"/>
                        </a:rPr>
                      </a:br>
                      <a:r>
                        <a:rPr lang="ja-JP" altLang="en-US" sz="1050" b="0" i="0" u="none" strike="noStrike" dirty="0">
                          <a:latin typeface="+mn-lt"/>
                        </a:rPr>
                        <a:t>⑤</a:t>
                      </a:r>
                      <a:r>
                        <a:rPr lang="en-US" altLang="ja-JP" sz="1050" b="0" i="0" u="none" strike="noStrike" dirty="0">
                          <a:latin typeface="+mn-lt"/>
                        </a:rPr>
                        <a:t>/files/som.jpg </a:t>
                      </a:r>
                      <a:r>
                        <a:rPr lang="ja-JP" altLang="en-US" sz="1050" b="0" i="0" u="none" strike="noStrike" dirty="0">
                          <a:latin typeface="+mn-lt"/>
                        </a:rPr>
                        <a:t>にアクセス</a:t>
                      </a:r>
                      <a:br>
                        <a:rPr lang="ja-JP" altLang="en-US" sz="1050" b="0" i="0" u="none" strike="noStrike" dirty="0">
                          <a:latin typeface="+mn-lt"/>
                        </a:rPr>
                      </a:br>
                      <a:r>
                        <a:rPr lang="ja-JP" altLang="en-US" sz="1050" b="0" i="0" u="none" strike="noStrike" dirty="0">
                          <a:latin typeface="+mn-lt"/>
                        </a:rPr>
                        <a:t>⑥</a:t>
                      </a:r>
                      <a:r>
                        <a:rPr lang="en-US" altLang="ja-JP" sz="1050" b="0" i="0" u="none" strike="noStrike">
                          <a:latin typeface="+mn-lt"/>
                        </a:rPr>
                        <a:t>(/</a:t>
                      </a:r>
                      <a:r>
                        <a:rPr lang="en-US" altLang="ja-JP" sz="1050" b="0" i="0" u="none" strike="noStrike" smtClean="0">
                          <a:latin typeface="+mn-lt"/>
                        </a:rPr>
                        <a:t>feedback.php?page=10 </a:t>
                      </a:r>
                      <a:r>
                        <a:rPr lang="ja-JP" altLang="en-US" sz="1050" b="0" i="0" u="none" strike="noStrike" dirty="0">
                          <a:latin typeface="+mn-lt"/>
                        </a:rPr>
                        <a:t>にアクセス</a:t>
                      </a:r>
                      <a:r>
                        <a:rPr lang="en-US" altLang="ja-JP" sz="1050" b="0" i="0" u="none" strike="noStrike" dirty="0">
                          <a:latin typeface="+mn-lt"/>
                        </a:rPr>
                        <a:t>,2</a:t>
                      </a:r>
                      <a:r>
                        <a:rPr lang="ja-JP" altLang="en-US" sz="1050" b="0" i="0" u="none" strike="noStrike" dirty="0">
                          <a:latin typeface="+mn-lt"/>
                        </a:rPr>
                        <a:t>回アクセスすることも</a:t>
                      </a:r>
                      <a:r>
                        <a:rPr lang="en-US" altLang="ja-JP" sz="1050" b="0" i="0" u="none" strike="noStrike" dirty="0">
                          <a:latin typeface="+mn-lt"/>
                        </a:rPr>
                        <a:t>)</a:t>
                      </a:r>
                      <a:br>
                        <a:rPr lang="en-US" altLang="ja-JP" sz="1050" b="0" i="0" u="none" strike="noStrike" dirty="0">
                          <a:latin typeface="+mn-lt"/>
                        </a:rPr>
                      </a:br>
                      <a:r>
                        <a:rPr lang="en-US" altLang="ja-JP" sz="1050" b="0" i="0" u="none" strike="noStrike" dirty="0">
                          <a:latin typeface="+mn-lt"/>
                        </a:rPr>
                        <a:t>⑦</a:t>
                      </a:r>
                      <a:r>
                        <a:rPr lang="en-US" altLang="ja-JP" sz="1050" b="0" i="0" u="none" strike="noStrike">
                          <a:latin typeface="+mn-lt"/>
                        </a:rPr>
                        <a:t>/</a:t>
                      </a:r>
                      <a:r>
                        <a:rPr lang="en-US" altLang="ja-JP" sz="1050" b="0" i="0" u="none" strike="noStrike" smtClean="0">
                          <a:latin typeface="+mn-lt"/>
                        </a:rPr>
                        <a:t>feedback.php?page=5 </a:t>
                      </a:r>
                      <a:r>
                        <a:rPr lang="ja-JP" altLang="en-US" sz="1050" b="0" i="0" u="none" strike="noStrike" dirty="0">
                          <a:latin typeface="+mn-lt"/>
                        </a:rPr>
                        <a:t>にアクセス</a:t>
                      </a:r>
                      <a:r>
                        <a:rPr lang="en-US" altLang="ja-JP" sz="1050" b="0" i="0" u="none" strike="noStrike" dirty="0">
                          <a:latin typeface="+mn-lt"/>
                        </a:rPr>
                        <a:t>(DL</a:t>
                      </a:r>
                      <a:r>
                        <a:rPr lang="ja-JP" altLang="en-US" sz="1050" b="0" i="0" u="none" strike="noStrike" dirty="0">
                          <a:latin typeface="+mn-lt"/>
                        </a:rPr>
                        <a:t>ファイルは⑥と同じ</a:t>
                      </a:r>
                      <a:r>
                        <a:rPr lang="en-US" altLang="ja-JP" sz="1050" b="0" i="0" u="none" strike="noStrike" dirty="0">
                          <a:latin typeface="+mn-lt"/>
                        </a:rPr>
                        <a:t>)</a:t>
                      </a:r>
                    </a:p>
                  </a:txBody>
                  <a:tcPr marL="9525" marR="9525" marT="9525" marB="0" anchor="ctr"/>
                </a:tc>
                <a:tc>
                  <a:txBody>
                    <a:bodyPr/>
                    <a:lstStyle/>
                    <a:p>
                      <a:pPr algn="r" fontAlgn="ctr"/>
                      <a:r>
                        <a:rPr lang="en-US" altLang="ja-JP" sz="2000" b="0" i="0" u="none" strike="noStrike" dirty="0">
                          <a:latin typeface="+mn-lt"/>
                        </a:rPr>
                        <a:t>14</a:t>
                      </a:r>
                    </a:p>
                  </a:txBody>
                  <a:tcPr marL="9525" marR="9525" marT="9525" marB="0" anchor="ctr"/>
                </a:tc>
              </a:tr>
              <a:tr h="370840">
                <a:tc>
                  <a:txBody>
                    <a:bodyPr/>
                    <a:lstStyle/>
                    <a:p>
                      <a:pPr algn="l" fontAlgn="ctr"/>
                      <a:r>
                        <a:rPr lang="en-US" altLang="ja-JP" sz="2000" b="0" i="0" u="none" strike="noStrike" smtClean="0">
                          <a:latin typeface="+mn-lt"/>
                        </a:rPr>
                        <a:t>A3-4</a:t>
                      </a:r>
                      <a:endParaRPr lang="en-US" altLang="ja-JP" sz="2000" b="0" i="0" u="none" strike="noStrike" dirty="0">
                        <a:latin typeface="+mn-lt"/>
                      </a:endParaRPr>
                    </a:p>
                  </a:txBody>
                  <a:tcPr marL="9525" marR="9525" marT="9525" marB="0" anchor="ctr"/>
                </a:tc>
                <a:tc>
                  <a:txBody>
                    <a:bodyPr/>
                    <a:lstStyle/>
                    <a:p>
                      <a:pPr algn="l" fontAlgn="ctr"/>
                      <a:r>
                        <a:rPr lang="ja-JP" altLang="en-US" sz="1050" b="0" i="0" u="none" strike="noStrike" dirty="0">
                          <a:latin typeface="+mn-lt"/>
                        </a:rPr>
                        <a:t>①</a:t>
                      </a:r>
                      <a:r>
                        <a:rPr lang="en-US" altLang="ja-JP" sz="1050" b="0" i="0" u="none" strike="noStrike" dirty="0">
                          <a:latin typeface="+mn-lt"/>
                        </a:rPr>
                        <a:t>/show.php</a:t>
                      </a:r>
                      <a:r>
                        <a:rPr lang="ja-JP" altLang="en-US" sz="1050" b="0" i="0" u="none" strike="noStrike" dirty="0">
                          <a:latin typeface="+mn-lt"/>
                        </a:rPr>
                        <a:t>にアクセス</a:t>
                      </a:r>
                      <a:br>
                        <a:rPr lang="ja-JP" altLang="en-US" sz="1050" b="0" i="0" u="none" strike="noStrike" dirty="0">
                          <a:latin typeface="+mn-lt"/>
                        </a:rPr>
                      </a:br>
                      <a:r>
                        <a:rPr lang="ja-JP" altLang="en-US" sz="1050" b="0" i="0" u="none" strike="noStrike" dirty="0">
                          <a:latin typeface="+mn-lt"/>
                        </a:rPr>
                        <a:t>②</a:t>
                      </a:r>
                      <a:r>
                        <a:rPr lang="en-US" altLang="ja-JP" sz="1050" b="0" i="0" u="none" strike="noStrike">
                          <a:latin typeface="+mn-lt"/>
                        </a:rPr>
                        <a:t>(/</a:t>
                      </a:r>
                      <a:r>
                        <a:rPr lang="en-US" altLang="ja-JP" sz="1050" b="0" i="0" u="none" strike="noStrike" smtClean="0">
                          <a:latin typeface="+mn-lt"/>
                        </a:rPr>
                        <a:t>load.php?e=1</a:t>
                      </a:r>
                      <a:r>
                        <a:rPr lang="en-US" altLang="ja-JP" sz="1050" b="0" i="0" u="none" strike="noStrike" dirty="0">
                          <a:latin typeface="+mn-lt"/>
                        </a:rPr>
                        <a:t>)</a:t>
                      </a:r>
                      <a:r>
                        <a:rPr lang="ja-JP" altLang="en-US" sz="1050" b="0" i="0" u="none" strike="noStrike" dirty="0">
                          <a:latin typeface="+mn-lt"/>
                        </a:rPr>
                        <a:t>にアクセス</a:t>
                      </a:r>
                      <a:r>
                        <a:rPr lang="en-US" altLang="ja-JP" sz="1050" b="0" i="0" u="none" strike="noStrike" dirty="0">
                          <a:latin typeface="+mn-lt"/>
                        </a:rPr>
                        <a:t>(</a:t>
                      </a:r>
                      <a:r>
                        <a:rPr lang="ja-JP" altLang="en-US" sz="1050" b="0" i="0" u="none" strike="noStrike" dirty="0">
                          <a:latin typeface="+mn-lt"/>
                        </a:rPr>
                        <a:t>リダイレクト</a:t>
                      </a:r>
                      <a:r>
                        <a:rPr lang="en-US" altLang="ja-JP" sz="1050" b="0" i="0" u="none" strike="noStrike" dirty="0">
                          <a:latin typeface="+mn-lt"/>
                        </a:rPr>
                        <a:t>)</a:t>
                      </a:r>
                      <a:br>
                        <a:rPr lang="en-US" altLang="ja-JP" sz="1050" b="0" i="0" u="none" strike="noStrike" dirty="0">
                          <a:latin typeface="+mn-lt"/>
                        </a:rPr>
                      </a:br>
                      <a:r>
                        <a:rPr lang="en-US" altLang="ja-JP" sz="1050" b="0" i="0" u="none" strike="noStrike" dirty="0">
                          <a:latin typeface="+mn-lt"/>
                        </a:rPr>
                        <a:t>③/pdf.php</a:t>
                      </a:r>
                      <a:br>
                        <a:rPr lang="en-US" altLang="ja-JP" sz="1050" b="0" i="0" u="none" strike="noStrike" dirty="0">
                          <a:latin typeface="+mn-lt"/>
                        </a:rPr>
                      </a:br>
                      <a:r>
                        <a:rPr lang="en-US" altLang="ja-JP" sz="1050" b="0" i="0" u="none" strike="noStrike" dirty="0">
                          <a:latin typeface="+mn-lt"/>
                        </a:rPr>
                        <a:t>④/directshow.php</a:t>
                      </a:r>
                    </a:p>
                  </a:txBody>
                  <a:tcPr marL="9525" marR="9525" marT="9525" marB="0" anchor="ctr"/>
                </a:tc>
                <a:tc>
                  <a:txBody>
                    <a:bodyPr/>
                    <a:lstStyle/>
                    <a:p>
                      <a:pPr algn="r" fontAlgn="ctr"/>
                      <a:r>
                        <a:rPr lang="en-US" altLang="ja-JP" sz="2000" b="0" i="0" u="none" strike="noStrike" dirty="0">
                          <a:latin typeface="+mn-lt"/>
                        </a:rPr>
                        <a:t>13</a:t>
                      </a:r>
                    </a:p>
                  </a:txBody>
                  <a:tcPr marL="9525" marR="9525" marT="9525" marB="0" anchor="ctr"/>
                </a:tc>
              </a:tr>
              <a:tr h="370840">
                <a:tc>
                  <a:txBody>
                    <a:bodyPr/>
                    <a:lstStyle/>
                    <a:p>
                      <a:pPr algn="l" fontAlgn="ctr"/>
                      <a:r>
                        <a:rPr lang="en-US" altLang="ja-JP" sz="2000" b="0" i="0" u="none" strike="noStrike" smtClean="0">
                          <a:latin typeface="+mn-lt"/>
                        </a:rPr>
                        <a:t>A3-5</a:t>
                      </a:r>
                      <a:endParaRPr lang="en-US" altLang="ja-JP" sz="2000" b="0" i="0" u="none" strike="noStrike" dirty="0">
                        <a:latin typeface="+mn-lt"/>
                      </a:endParaRPr>
                    </a:p>
                  </a:txBody>
                  <a:tcPr marL="9525" marR="9525" marT="9525" marB="0" anchor="ctr"/>
                </a:tc>
                <a:tc>
                  <a:txBody>
                    <a:bodyPr/>
                    <a:lstStyle/>
                    <a:p>
                      <a:pPr algn="l" fontAlgn="ctr"/>
                      <a:r>
                        <a:rPr lang="en-US" sz="1050" b="0" i="0" u="none" strike="noStrike">
                          <a:latin typeface="+mn-lt"/>
                        </a:rPr>
                        <a:t>/</a:t>
                      </a:r>
                      <a:r>
                        <a:rPr lang="en-US" sz="1050" b="0" i="0" u="none" strike="noStrike" smtClean="0">
                          <a:latin typeface="+mn-lt"/>
                        </a:rPr>
                        <a:t>loading.php?spl=mdac</a:t>
                      </a:r>
                      <a:r>
                        <a:rPr lang="en-US" sz="1050" b="0" i="0" u="none" strike="noStrike" dirty="0">
                          <a:latin typeface="+mn-lt"/>
                        </a:rPr>
                        <a:t/>
                      </a:r>
                      <a:br>
                        <a:rPr lang="en-US" sz="1050" b="0" i="0" u="none" strike="noStrike" dirty="0">
                          <a:latin typeface="+mn-lt"/>
                        </a:rPr>
                      </a:br>
                      <a:r>
                        <a:rPr lang="en-US" sz="1050" b="0" i="0" u="none" strike="noStrike">
                          <a:latin typeface="+mn-lt"/>
                        </a:rPr>
                        <a:t>/</a:t>
                      </a:r>
                      <a:r>
                        <a:rPr lang="en-US" sz="1050" b="0" i="0" u="none" strike="noStrike" smtClean="0">
                          <a:latin typeface="+mn-lt"/>
                        </a:rPr>
                        <a:t>sdfg.jar</a:t>
                      </a:r>
                      <a:r>
                        <a:rPr lang="en-US" sz="1050" b="0" i="0" u="none" strike="noStrike" dirty="0">
                          <a:latin typeface="+mn-lt"/>
                        </a:rPr>
                        <a:t/>
                      </a:r>
                      <a:br>
                        <a:rPr lang="en-US" sz="1050" b="0" i="0" u="none" strike="noStrike" dirty="0">
                          <a:latin typeface="+mn-lt"/>
                        </a:rPr>
                      </a:br>
                      <a:r>
                        <a:rPr lang="en-US" sz="1050" b="0" i="0" u="none" strike="noStrike">
                          <a:latin typeface="+mn-lt"/>
                        </a:rPr>
                        <a:t>/</a:t>
                      </a:r>
                      <a:r>
                        <a:rPr lang="en-US" sz="1050" b="0" i="0" u="none" strike="noStrike" smtClean="0">
                          <a:latin typeface="+mn-lt"/>
                        </a:rPr>
                        <a:t>q.jar</a:t>
                      </a:r>
                      <a:r>
                        <a:rPr lang="en-US" sz="1050" b="0" i="0" u="none" strike="noStrike" dirty="0">
                          <a:latin typeface="+mn-lt"/>
                        </a:rPr>
                        <a:t/>
                      </a:r>
                      <a:br>
                        <a:rPr lang="en-US" sz="1050" b="0" i="0" u="none" strike="noStrike" dirty="0">
                          <a:latin typeface="+mn-lt"/>
                        </a:rPr>
                      </a:br>
                      <a:r>
                        <a:rPr lang="en-US" sz="1050" b="0" i="0" u="none" strike="noStrike" dirty="0">
                          <a:latin typeface="+mn-lt"/>
                        </a:rPr>
                        <a:t>/?</a:t>
                      </a:r>
                      <a:r>
                        <a:rPr lang="en-US" sz="1050" b="0" i="0" u="none" strike="noStrike" dirty="0" err="1">
                          <a:latin typeface="+mn-lt"/>
                        </a:rPr>
                        <a:t>spl</a:t>
                      </a:r>
                      <a:r>
                        <a:rPr lang="en-US" sz="1050" b="0" i="0" u="none" strike="noStrike" dirty="0">
                          <a:latin typeface="+mn-lt"/>
                        </a:rPr>
                        <a:t>=2&amp;br=</a:t>
                      </a:r>
                      <a:r>
                        <a:rPr lang="en-US" sz="1050" b="0" i="0" u="none" strike="noStrike" dirty="0" err="1">
                          <a:latin typeface="+mn-lt"/>
                        </a:rPr>
                        <a:t>MSIE&amp;vers</a:t>
                      </a:r>
                      <a:r>
                        <a:rPr lang="en-US" sz="1050" b="0" i="0" u="none" strike="noStrike" dirty="0">
                          <a:latin typeface="+mn-lt"/>
                        </a:rPr>
                        <a:t>=6.0&amp;s=</a:t>
                      </a:r>
                      <a:br>
                        <a:rPr lang="en-US" sz="1050" b="0" i="0" u="none" strike="noStrike" dirty="0">
                          <a:latin typeface="+mn-lt"/>
                        </a:rPr>
                      </a:br>
                      <a:r>
                        <a:rPr lang="en-US" sz="1050" b="0" i="0" u="none" strike="noStrike" dirty="0">
                          <a:latin typeface="+mn-lt"/>
                        </a:rPr>
                        <a:t>/pdf.php</a:t>
                      </a:r>
                      <a:br>
                        <a:rPr lang="en-US" sz="1050" b="0" i="0" u="none" strike="noStrike" dirty="0">
                          <a:latin typeface="+mn-lt"/>
                        </a:rPr>
                      </a:br>
                      <a:r>
                        <a:rPr lang="en-US" sz="1050" b="0" i="0" u="none" strike="noStrike" dirty="0">
                          <a:latin typeface="+mn-lt"/>
                        </a:rPr>
                        <a:t>/?</a:t>
                      </a:r>
                      <a:r>
                        <a:rPr lang="en-US" sz="1050" b="0" i="0" u="none" strike="noStrike" dirty="0" err="1">
                          <a:latin typeface="+mn-lt"/>
                        </a:rPr>
                        <a:t>spl</a:t>
                      </a:r>
                      <a:r>
                        <a:rPr lang="en-US" sz="1050" b="0" i="0" u="none" strike="noStrike" dirty="0">
                          <a:latin typeface="+mn-lt"/>
                        </a:rPr>
                        <a:t>=3&amp;br=</a:t>
                      </a:r>
                      <a:r>
                        <a:rPr lang="en-US" sz="1050" b="0" i="0" u="none" strike="noStrike" dirty="0" err="1">
                          <a:latin typeface="+mn-lt"/>
                        </a:rPr>
                        <a:t>MSIE&amp;vers</a:t>
                      </a:r>
                      <a:r>
                        <a:rPr lang="en-US" sz="1050" b="0" i="0" u="none" strike="noStrike" dirty="0">
                          <a:latin typeface="+mn-lt"/>
                        </a:rPr>
                        <a:t>=6.0&amp;s=</a:t>
                      </a:r>
                      <a:br>
                        <a:rPr lang="en-US" sz="1050" b="0" i="0" u="none" strike="noStrike" dirty="0">
                          <a:latin typeface="+mn-lt"/>
                        </a:rPr>
                      </a:br>
                      <a:r>
                        <a:rPr lang="en-US" sz="1050" b="0" i="0" u="none" strike="noStrike">
                          <a:latin typeface="+mn-lt"/>
                        </a:rPr>
                        <a:t>/</a:t>
                      </a:r>
                      <a:r>
                        <a:rPr lang="en-US" sz="1050" b="0" i="0" u="none" strike="noStrike" smtClean="0">
                          <a:latin typeface="+mn-lt"/>
                        </a:rPr>
                        <a:t>loading.php?spl=javad0</a:t>
                      </a:r>
                      <a:r>
                        <a:rPr lang="en-US" sz="1050" b="0" i="0" u="none" strike="noStrike" dirty="0">
                          <a:latin typeface="+mn-lt"/>
                        </a:rPr>
                        <a:t/>
                      </a:r>
                      <a:br>
                        <a:rPr lang="en-US" sz="1050" b="0" i="0" u="none" strike="noStrike" dirty="0">
                          <a:latin typeface="+mn-lt"/>
                        </a:rPr>
                      </a:br>
                      <a:r>
                        <a:rPr lang="en-US" sz="1050" b="0" i="0" u="none" strike="noStrike" dirty="0">
                          <a:latin typeface="+mn-lt"/>
                        </a:rPr>
                        <a:t>/dx_ds.gif</a:t>
                      </a:r>
                      <a:br>
                        <a:rPr lang="en-US" sz="1050" b="0" i="0" u="none" strike="noStrike" dirty="0">
                          <a:latin typeface="+mn-lt"/>
                        </a:rPr>
                      </a:br>
                      <a:r>
                        <a:rPr lang="en-US" sz="1050" b="0" i="0" u="none" strike="noStrike">
                          <a:latin typeface="+mn-lt"/>
                        </a:rPr>
                        <a:t>/</a:t>
                      </a:r>
                      <a:r>
                        <a:rPr lang="en-US" sz="1050" b="0" i="0" u="none" strike="noStrike" smtClean="0">
                          <a:latin typeface="+mn-lt"/>
                        </a:rPr>
                        <a:t>loading.php?spl=DirectX_DS</a:t>
                      </a:r>
                      <a:endParaRPr lang="en-US" sz="1050" b="0" i="0" u="none" strike="noStrike" dirty="0">
                        <a:latin typeface="+mn-lt"/>
                      </a:endParaRPr>
                    </a:p>
                  </a:txBody>
                  <a:tcPr marL="9525" marR="9525" marT="9525" marB="0" anchor="ctr"/>
                </a:tc>
                <a:tc>
                  <a:txBody>
                    <a:bodyPr/>
                    <a:lstStyle/>
                    <a:p>
                      <a:pPr algn="r" fontAlgn="ctr"/>
                      <a:r>
                        <a:rPr lang="en-US" altLang="ja-JP" sz="2000" b="0" i="0" u="none" strike="noStrike" dirty="0">
                          <a:latin typeface="+mn-lt"/>
                        </a:rPr>
                        <a:t>2</a:t>
                      </a:r>
                    </a:p>
                  </a:txBody>
                  <a:tcPr marL="9525" marR="9525" marT="9525" marB="0" anchor="ctr"/>
                </a:tc>
              </a:tr>
              <a:tr h="370840">
                <a:tc>
                  <a:txBody>
                    <a:bodyPr/>
                    <a:lstStyle/>
                    <a:p>
                      <a:pPr algn="l" fontAlgn="ctr"/>
                      <a:r>
                        <a:rPr lang="en-US" altLang="ja-JP" sz="2000" b="0" i="0" u="none" strike="noStrike" dirty="0" smtClean="0">
                          <a:latin typeface="+mn-lt"/>
                        </a:rPr>
                        <a:t>A3-6</a:t>
                      </a:r>
                      <a:endParaRPr lang="en-US" altLang="ja-JP" sz="2000" b="0" i="0" u="none" strike="noStrike" dirty="0">
                        <a:latin typeface="+mn-lt"/>
                      </a:endParaRPr>
                    </a:p>
                  </a:txBody>
                  <a:tcPr marL="9525" marR="9525" marT="9525" marB="0" anchor="ctr"/>
                </a:tc>
                <a:tc>
                  <a:txBody>
                    <a:bodyPr/>
                    <a:lstStyle/>
                    <a:p>
                      <a:pPr algn="l" fontAlgn="ctr"/>
                      <a:r>
                        <a:rPr lang="en-US" sz="1050" b="0" i="0" u="none" strike="noStrike" dirty="0">
                          <a:latin typeface="+mn-lt"/>
                        </a:rPr>
                        <a:t>/</a:t>
                      </a:r>
                      <a:br>
                        <a:rPr lang="en-US" sz="1050" b="0" i="0" u="none" strike="noStrike" dirty="0">
                          <a:latin typeface="+mn-lt"/>
                        </a:rPr>
                      </a:br>
                      <a:r>
                        <a:rPr lang="en-US" sz="1050" b="0" i="0" u="none" strike="noStrike">
                          <a:latin typeface="+mn-lt"/>
                        </a:rPr>
                        <a:t>/</a:t>
                      </a:r>
                      <a:r>
                        <a:rPr lang="en-US" sz="1050" b="0" i="0" u="none" strike="noStrike" smtClean="0">
                          <a:latin typeface="+mn-lt"/>
                        </a:rPr>
                        <a:t>exe.php?spl=MDAC</a:t>
                      </a:r>
                      <a:r>
                        <a:rPr lang="en-US" sz="1050" b="0" i="0" u="none" strike="noStrike" dirty="0">
                          <a:latin typeface="+mn-lt"/>
                        </a:rPr>
                        <a:t/>
                      </a:r>
                      <a:br>
                        <a:rPr lang="en-US" sz="1050" b="0" i="0" u="none" strike="noStrike" dirty="0">
                          <a:latin typeface="+mn-lt"/>
                        </a:rPr>
                      </a:br>
                      <a:r>
                        <a:rPr lang="en-US" sz="1050" b="0" i="0" u="none" strike="noStrike" dirty="0">
                          <a:latin typeface="+mn-lt"/>
                        </a:rPr>
                        <a:t>/pdf.php</a:t>
                      </a:r>
                      <a:br>
                        <a:rPr lang="en-US" sz="1050" b="0" i="0" u="none" strike="noStrike" dirty="0">
                          <a:latin typeface="+mn-lt"/>
                        </a:rPr>
                      </a:br>
                      <a:r>
                        <a:rPr lang="en-US" sz="1050" b="0" i="0" u="none" strike="noStrike">
                          <a:latin typeface="+mn-lt"/>
                        </a:rPr>
                        <a:t>/</a:t>
                      </a:r>
                      <a:r>
                        <a:rPr lang="en-US" sz="1050" b="0" i="0" u="none" strike="noStrike" smtClean="0">
                          <a:latin typeface="+mn-lt"/>
                        </a:rPr>
                        <a:t>exe.php?spl=java0</a:t>
                      </a:r>
                      <a:endParaRPr lang="en-US" sz="1050" b="0" i="0" u="none" strike="noStrike" dirty="0">
                        <a:latin typeface="+mn-lt"/>
                      </a:endParaRPr>
                    </a:p>
                  </a:txBody>
                  <a:tcPr marL="9525" marR="9525" marT="9525" marB="0" anchor="ctr"/>
                </a:tc>
                <a:tc>
                  <a:txBody>
                    <a:bodyPr/>
                    <a:lstStyle/>
                    <a:p>
                      <a:pPr algn="r" fontAlgn="ctr"/>
                      <a:r>
                        <a:rPr lang="en-US" altLang="ja-JP" sz="2000" b="0" i="0" u="none" strike="noStrike" dirty="0">
                          <a:latin typeface="+mn-lt"/>
                        </a:rPr>
                        <a:t>4</a:t>
                      </a:r>
                    </a:p>
                  </a:txBody>
                  <a:tcPr marL="9525" marR="9525" marT="9525" marB="0" anchor="ctr"/>
                </a:tc>
              </a:tr>
            </a:tbl>
          </a:graphicData>
        </a:graphic>
      </p:graphicFrame>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15</a:t>
            </a:fld>
            <a:endParaRPr lang="de-DE" altLang="ja-JP" sz="1400" b="1" dirty="0"/>
          </a:p>
        </p:txBody>
      </p:sp>
      <p:sp>
        <p:nvSpPr>
          <p:cNvPr id="6" name="正方形/長方形 5"/>
          <p:cNvSpPr/>
          <p:nvPr/>
        </p:nvSpPr>
        <p:spPr bwMode="auto">
          <a:xfrm>
            <a:off x="399011" y="1820487"/>
            <a:ext cx="7838902" cy="665018"/>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パスを用いた攻撃の</a:t>
            </a:r>
            <a:r>
              <a:rPr kumimoji="1" lang="ja-JP" altLang="en-US" dirty="0" smtClean="0"/>
              <a:t>分類手法</a:t>
            </a:r>
            <a:endParaRPr kumimoji="1" lang="ja-JP" altLang="en-US" dirty="0"/>
          </a:p>
        </p:txBody>
      </p:sp>
      <p:graphicFrame>
        <p:nvGraphicFramePr>
          <p:cNvPr id="5" name="コンテンツ プレースホルダ 4"/>
          <p:cNvGraphicFramePr>
            <a:graphicFrameLocks noGrp="1"/>
          </p:cNvGraphicFramePr>
          <p:nvPr>
            <p:ph idx="1"/>
          </p:nvPr>
        </p:nvGraphicFramePr>
        <p:xfrm>
          <a:off x="333173" y="1780557"/>
          <a:ext cx="8397876" cy="2961640"/>
        </p:xfrm>
        <a:graphic>
          <a:graphicData uri="http://schemas.openxmlformats.org/drawingml/2006/table">
            <a:tbl>
              <a:tblPr firstRow="1" bandRow="1">
                <a:tableStyleId>{5C22544A-7EE6-4342-B048-85BDC9FD1C3A}</a:tableStyleId>
              </a:tblPr>
              <a:tblGrid>
                <a:gridCol w="1720071"/>
                <a:gridCol w="667780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lt"/>
                        </a:rPr>
                        <a:t>攻撃パターン</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i="0" u="none" strike="noStrike" dirty="0" smtClean="0">
                          <a:latin typeface="+mn-lt"/>
                        </a:rPr>
                        <a:t>シーケンス</a:t>
                      </a:r>
                      <a:endParaRPr lang="en-US" altLang="ja-JP" sz="2000" b="0" i="0" u="none" strike="noStrike" dirty="0" smtClean="0">
                        <a:latin typeface="+mn-lt"/>
                      </a:endParaRPr>
                    </a:p>
                  </a:txBody>
                  <a:tcPr/>
                </a:tc>
              </a:tr>
              <a:tr h="37084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i="0" u="none" strike="noStrike" dirty="0" smtClean="0">
                          <a:latin typeface="+mn-lt"/>
                        </a:rPr>
                        <a:t>A3-2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baseline="0" dirty="0" smtClean="0">
                          <a:solidFill>
                            <a:schemeClr val="dk1"/>
                          </a:solidFill>
                          <a:latin typeface="+mn-lt"/>
                          <a:ea typeface="+mn-ea"/>
                          <a:cs typeface="+mn-cs"/>
                        </a:rPr>
                        <a:t>/pdf.php[</a:t>
                      </a:r>
                      <a:r>
                        <a:rPr kumimoji="1" lang="en-US" altLang="ja-JP" sz="1800" kern="1200" baseline="0" dirty="0" err="1" smtClean="0">
                          <a:solidFill>
                            <a:schemeClr val="dk1"/>
                          </a:solidFill>
                          <a:latin typeface="+mn-lt"/>
                          <a:ea typeface="+mn-ea"/>
                          <a:cs typeface="+mn-cs"/>
                        </a:rPr>
                        <a:t>pdf</a:t>
                      </a:r>
                      <a:r>
                        <a:rPr kumimoji="1" lang="en-US" altLang="ja-JP" sz="1800" kern="1200" baseline="0" dirty="0" smtClean="0">
                          <a:solidFill>
                            <a:schemeClr val="dk1"/>
                          </a:solidFill>
                          <a:latin typeface="+mn-lt"/>
                          <a:ea typeface="+mn-ea"/>
                          <a:cs typeface="+mn-cs"/>
                        </a:rPr>
                        <a:t>]</a:t>
                      </a:r>
                      <a:endParaRPr kumimoji="1" lang="ja-JP" altLang="en-US" sz="1800" dirty="0" smtClean="0"/>
                    </a:p>
                  </a:txBody>
                  <a:tcPr/>
                </a:tc>
              </a:tr>
              <a:tr h="370840">
                <a:tc vMerge="1">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i="0" u="none" strike="noStrike" dirty="0" smtClean="0">
                          <a:latin typeface="+mn-lt"/>
                        </a:rPr>
                        <a:t>①</a:t>
                      </a:r>
                      <a:r>
                        <a:rPr lang="en-US" altLang="ja-JP" sz="2000" b="0" i="0" u="none" strike="noStrike" dirty="0" smtClean="0">
                          <a:latin typeface="+mn-lt"/>
                        </a:rPr>
                        <a:t>/</a:t>
                      </a:r>
                      <a:r>
                        <a:rPr lang="en-US" altLang="ja-JP" sz="2000" b="0" i="0" u="none" strike="noStrike" dirty="0" err="1" smtClean="0">
                          <a:latin typeface="+mn-lt"/>
                        </a:rPr>
                        <a:t>load.php?spl</a:t>
                      </a:r>
                      <a:r>
                        <a:rPr lang="en-US" altLang="ja-JP" sz="2000" b="0" i="0" u="none" strike="noStrike" dirty="0" smtClean="0">
                          <a:latin typeface="+mn-lt"/>
                        </a:rPr>
                        <a:t>=</a:t>
                      </a:r>
                      <a:r>
                        <a:rPr lang="en-US" altLang="ja-JP" sz="2000" b="0" i="0" u="none" strike="noStrike" dirty="0" err="1" smtClean="0">
                          <a:latin typeface="+mn-lt"/>
                        </a:rPr>
                        <a:t>mdac</a:t>
                      </a:r>
                      <a:r>
                        <a:rPr lang="en-US" altLang="ja-JP" sz="2000" b="0" i="0" u="none" strike="noStrike" dirty="0" smtClean="0">
                          <a:latin typeface="+mn-lt"/>
                        </a:rPr>
                        <a:t> [octet-stream]</a:t>
                      </a:r>
                      <a:r>
                        <a:rPr lang="ja-JP" altLang="en-US" sz="2000" b="0" i="0" u="none" strike="noStrike" dirty="0" smtClean="0">
                          <a:latin typeface="+mn-lt"/>
                        </a:rPr>
                        <a:t>にアクセス</a:t>
                      </a:r>
                      <a:endParaRPr lang="en-US" altLang="ja-JP" sz="2000" b="0" i="0" u="none" strike="noStrike" dirty="0" smtClean="0">
                        <a:latin typeface="+mn-lt"/>
                      </a:endParaRPr>
                    </a:p>
                  </a:txBody>
                  <a:tcPr/>
                </a:tc>
              </a:tr>
              <a:tr h="370840">
                <a:tc vMerge="1">
                  <a:txBody>
                    <a:bodyPr/>
                    <a:lstStyle/>
                    <a:p>
                      <a:endParaRPr kumimoji="1" lang="ja-JP" altLang="en-US" dirty="0"/>
                    </a:p>
                  </a:txBody>
                  <a:tcPr/>
                </a:tc>
                <a:tc>
                  <a:txBody>
                    <a:bodyPr/>
                    <a:lstStyle/>
                    <a:p>
                      <a:r>
                        <a:rPr lang="ja-JP" altLang="en-US" sz="2000" b="0" i="0" u="none" strike="noStrike" dirty="0" smtClean="0">
                          <a:latin typeface="+mn-lt"/>
                        </a:rPr>
                        <a:t>②</a:t>
                      </a:r>
                      <a:r>
                        <a:rPr lang="en-US" altLang="ja-JP" sz="2000" b="0" i="0" u="none" strike="noStrike" dirty="0" smtClean="0">
                          <a:latin typeface="+mn-lt"/>
                        </a:rPr>
                        <a:t>?</a:t>
                      </a:r>
                      <a:r>
                        <a:rPr lang="en-US" altLang="ja-JP" sz="2000" b="0" i="0" u="none" strike="noStrike" dirty="0" err="1" smtClean="0">
                          <a:latin typeface="+mn-lt"/>
                        </a:rPr>
                        <a:t>spl</a:t>
                      </a:r>
                      <a:r>
                        <a:rPr lang="en-US" altLang="ja-JP" sz="2000" b="0" i="0" u="none" strike="noStrike" dirty="0" smtClean="0">
                          <a:latin typeface="+mn-lt"/>
                        </a:rPr>
                        <a:t>=2&amp;br=</a:t>
                      </a:r>
                      <a:r>
                        <a:rPr lang="en-US" altLang="ja-JP" sz="2000" b="0" i="0" u="none" strike="noStrike" dirty="0" err="1" smtClean="0">
                          <a:latin typeface="+mn-lt"/>
                        </a:rPr>
                        <a:t>MSIE&amp;vers</a:t>
                      </a:r>
                      <a:r>
                        <a:rPr lang="en-US" altLang="ja-JP" sz="2000" b="0" i="0" u="none" strike="noStrike" dirty="0" smtClean="0">
                          <a:latin typeface="+mn-lt"/>
                        </a:rPr>
                        <a:t>=6.0&amp;s=[html]</a:t>
                      </a:r>
                      <a:r>
                        <a:rPr lang="ja-JP" altLang="en-US" sz="2000" b="0" i="0" u="none" strike="noStrike" dirty="0" smtClean="0">
                          <a:latin typeface="+mn-lt"/>
                        </a:rPr>
                        <a:t>をパスに含む</a:t>
                      </a:r>
                      <a:r>
                        <a:rPr lang="en-US" altLang="ja-JP" sz="2000" b="0" i="0" u="none" strike="noStrike" dirty="0" smtClean="0">
                          <a:latin typeface="+mn-lt"/>
                        </a:rPr>
                        <a:t>URL</a:t>
                      </a:r>
                      <a:r>
                        <a:rPr lang="ja-JP" altLang="en-US" sz="2000" b="0" i="0" u="none" strike="noStrike" dirty="0" smtClean="0">
                          <a:latin typeface="+mn-lt"/>
                        </a:rPr>
                        <a:t>にアクセス</a:t>
                      </a:r>
                      <a:endParaRPr kumimoji="1" lang="ja-JP" altLang="en-US" sz="2000" dirty="0">
                        <a:latin typeface="+mn-lt"/>
                      </a:endParaRPr>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b="0" i="0" u="none" strike="noStrike"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i="0" u="none" strike="noStrike" dirty="0" smtClean="0">
                          <a:latin typeface="+mn-lt"/>
                        </a:rPr>
                        <a:t>③</a:t>
                      </a:r>
                      <a:r>
                        <a:rPr lang="en-US" altLang="ja-JP" sz="2000" b="0" i="0" u="none" strike="noStrike" dirty="0" smtClean="0">
                          <a:latin typeface="+mn-lt"/>
                        </a:rPr>
                        <a:t>?</a:t>
                      </a:r>
                      <a:r>
                        <a:rPr lang="en-US" altLang="ja-JP" sz="2000" b="0" i="0" u="none" strike="noStrike" dirty="0" err="1" smtClean="0">
                          <a:latin typeface="+mn-lt"/>
                        </a:rPr>
                        <a:t>spl</a:t>
                      </a:r>
                      <a:r>
                        <a:rPr lang="en-US" altLang="ja-JP" sz="2000" b="0" i="0" u="none" strike="noStrike" dirty="0" smtClean="0">
                          <a:latin typeface="+mn-lt"/>
                        </a:rPr>
                        <a:t>=3&amp;br=</a:t>
                      </a:r>
                      <a:r>
                        <a:rPr lang="en-US" altLang="ja-JP" sz="2000" b="0" i="0" u="none" strike="noStrike" dirty="0" err="1" smtClean="0">
                          <a:latin typeface="+mn-lt"/>
                        </a:rPr>
                        <a:t>MSIE&amp;vers</a:t>
                      </a:r>
                      <a:r>
                        <a:rPr lang="en-US" altLang="ja-JP" sz="2000" b="0" i="0" u="none" strike="noStrike" dirty="0" smtClean="0">
                          <a:latin typeface="+mn-lt"/>
                        </a:rPr>
                        <a:t>=6.0&amp;s=[html]</a:t>
                      </a:r>
                      <a:r>
                        <a:rPr lang="ja-JP" altLang="en-US" sz="2000" b="0" i="0" u="none" strike="noStrike" dirty="0" smtClean="0">
                          <a:latin typeface="+mn-lt"/>
                        </a:rPr>
                        <a:t>をパスに含む</a:t>
                      </a:r>
                      <a:r>
                        <a:rPr lang="en-US" altLang="ja-JP" sz="2000" b="0" i="0" u="none" strike="noStrike" dirty="0" smtClean="0">
                          <a:latin typeface="+mn-lt"/>
                        </a:rPr>
                        <a:t>URL</a:t>
                      </a:r>
                      <a:r>
                        <a:rPr lang="ja-JP" altLang="en-US" sz="2000" b="0" i="0" u="none" strike="noStrike" dirty="0" smtClean="0">
                          <a:latin typeface="+mn-lt"/>
                        </a:rPr>
                        <a:t>にアクセス</a:t>
                      </a:r>
                      <a:endParaRPr kumimoji="1" lang="ja-JP" altLang="en-US" sz="2000" dirty="0" smtClean="0">
                        <a:latin typeface="+mn-lt"/>
                      </a:endParaRPr>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2000" b="0" i="0" u="none" strike="noStrike" dirty="0" smtClean="0">
                        <a:latin typeface="+mn-lt"/>
                      </a:endParaRPr>
                    </a:p>
                  </a:txBody>
                  <a:tcPr anchor="ctr"/>
                </a:tc>
                <a:tc>
                  <a:txBody>
                    <a:bodyPr/>
                    <a:lstStyle/>
                    <a:p>
                      <a:r>
                        <a:rPr lang="ja-JP" altLang="en-US" sz="2000" b="0" i="0" u="none" strike="noStrike" dirty="0" smtClean="0">
                          <a:latin typeface="+mn-lt"/>
                        </a:rPr>
                        <a:t>④</a:t>
                      </a:r>
                      <a:r>
                        <a:rPr lang="en-US" altLang="ja-JP" sz="2000" b="0" i="0" u="none" strike="noStrike" dirty="0" smtClean="0">
                          <a:latin typeface="+mn-lt"/>
                        </a:rPr>
                        <a:t>/pdf.php[</a:t>
                      </a:r>
                      <a:r>
                        <a:rPr lang="en-US" altLang="ja-JP" sz="2000" b="0" i="0" u="none" strike="noStrike" dirty="0" err="1" smtClean="0">
                          <a:latin typeface="+mn-lt"/>
                        </a:rPr>
                        <a:t>pdf</a:t>
                      </a:r>
                      <a:r>
                        <a:rPr lang="en-US" altLang="ja-JP" sz="2000" b="0" i="0" u="none" strike="noStrike" dirty="0" smtClean="0">
                          <a:latin typeface="+mn-lt"/>
                        </a:rPr>
                        <a:t>]</a:t>
                      </a:r>
                      <a:r>
                        <a:rPr lang="ja-JP" altLang="en-US" sz="2000" b="0" i="0" u="none" strike="noStrike" dirty="0" smtClean="0">
                          <a:latin typeface="+mn-lt"/>
                        </a:rPr>
                        <a:t>にアクセス</a:t>
                      </a:r>
                      <a:endParaRPr kumimoji="1" lang="ja-JP" altLang="en-US" sz="2000" dirty="0">
                        <a:latin typeface="+mn-lt"/>
                      </a:endParaRPr>
                    </a:p>
                  </a:txBody>
                  <a:tcPr/>
                </a:tc>
              </a:tr>
            </a:tbl>
          </a:graphicData>
        </a:graphic>
      </p:graphicFrame>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16</a:t>
            </a:fld>
            <a:endParaRPr lang="de-DE" altLang="ja-JP" sz="1400" b="1"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パスを用いた攻撃の</a:t>
            </a:r>
            <a:r>
              <a:rPr kumimoji="1" lang="ja-JP" altLang="en-US" dirty="0" smtClean="0"/>
              <a:t>分類手法</a:t>
            </a:r>
            <a:endParaRPr kumimoji="1" lang="ja-JP" altLang="en-US" dirty="0"/>
          </a:p>
        </p:txBody>
      </p:sp>
      <p:graphicFrame>
        <p:nvGraphicFramePr>
          <p:cNvPr id="5" name="コンテンツ プレースホルダ 4"/>
          <p:cNvGraphicFramePr>
            <a:graphicFrameLocks noGrp="1"/>
          </p:cNvGraphicFramePr>
          <p:nvPr>
            <p:ph idx="1"/>
          </p:nvPr>
        </p:nvGraphicFramePr>
        <p:xfrm>
          <a:off x="407988" y="1456385"/>
          <a:ext cx="8397876" cy="4572000"/>
        </p:xfrm>
        <a:graphic>
          <a:graphicData uri="http://schemas.openxmlformats.org/drawingml/2006/table">
            <a:tbl>
              <a:tblPr firstRow="1" bandRow="1">
                <a:tableStyleId>{5C22544A-7EE6-4342-B048-85BDC9FD1C3A}</a:tableStyleId>
              </a:tblPr>
              <a:tblGrid>
                <a:gridCol w="1587067"/>
                <a:gridCol w="5345083"/>
                <a:gridCol w="146572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lt"/>
                        </a:rPr>
                        <a:t>攻撃パターン</a:t>
                      </a:r>
                    </a:p>
                  </a:txBody>
                  <a:tcPr/>
                </a:tc>
                <a:tc>
                  <a:txBody>
                    <a:bodyPr/>
                    <a:lstStyle/>
                    <a:p>
                      <a:r>
                        <a:rPr kumimoji="1" lang="ja-JP" altLang="en-US" sz="2000" dirty="0" smtClean="0">
                          <a:latin typeface="+mn-lt"/>
                        </a:rPr>
                        <a:t>フルパス</a:t>
                      </a:r>
                      <a:r>
                        <a:rPr kumimoji="1" lang="en-US" altLang="ja-JP" sz="2000" dirty="0" smtClean="0">
                          <a:latin typeface="+mn-lt"/>
                        </a:rPr>
                        <a:t>ID</a:t>
                      </a:r>
                      <a:r>
                        <a:rPr kumimoji="1" lang="ja-JP" altLang="en-US" sz="2000" dirty="0" smtClean="0">
                          <a:latin typeface="+mn-lt"/>
                        </a:rPr>
                        <a:t>のシーケンス</a:t>
                      </a:r>
                      <a:endParaRPr kumimoji="1" lang="ja-JP" altLang="en-US" sz="2000" dirty="0">
                        <a:latin typeface="+mn-lt"/>
                      </a:endParaRPr>
                    </a:p>
                  </a:txBody>
                  <a:tcPr/>
                </a:tc>
                <a:tc>
                  <a:txBody>
                    <a:bodyPr/>
                    <a:lstStyle/>
                    <a:p>
                      <a:r>
                        <a:rPr kumimoji="1" lang="ja-JP" altLang="en-US" sz="2000" b="1" kern="1200" baseline="0" dirty="0" smtClean="0">
                          <a:solidFill>
                            <a:schemeClr val="lt1"/>
                          </a:solidFill>
                          <a:latin typeface="+mn-lt"/>
                          <a:ea typeface="+mn-ea"/>
                          <a:cs typeface="+mn-cs"/>
                        </a:rPr>
                        <a:t>スロット数</a:t>
                      </a:r>
                      <a:endParaRPr kumimoji="1" lang="ja-JP" altLang="en-US" sz="2000" dirty="0">
                        <a:latin typeface="+mn-lt"/>
                      </a:endParaRPr>
                    </a:p>
                  </a:txBody>
                  <a:tcPr/>
                </a:tc>
              </a:tr>
              <a:tr h="370840">
                <a:tc>
                  <a:txBody>
                    <a:bodyPr/>
                    <a:lstStyle/>
                    <a:p>
                      <a:r>
                        <a:rPr kumimoji="1" lang="en-US" altLang="ja-JP" sz="2000" i="0" kern="1200" baseline="0" dirty="0" smtClean="0">
                          <a:solidFill>
                            <a:schemeClr val="dk1"/>
                          </a:solidFill>
                          <a:latin typeface="+mn-lt"/>
                          <a:ea typeface="+mn-ea"/>
                          <a:cs typeface="+mn-cs"/>
                        </a:rPr>
                        <a:t>B1</a:t>
                      </a:r>
                      <a:endParaRPr kumimoji="1" lang="ja-JP" altLang="en-US" sz="2000" i="0" dirty="0">
                        <a:latin typeface="+mn-lt"/>
                      </a:endParaRPr>
                    </a:p>
                  </a:txBody>
                  <a:tcPr/>
                </a:tc>
                <a:tc>
                  <a:txBody>
                    <a:bodyPr/>
                    <a:lstStyle/>
                    <a:p>
                      <a:r>
                        <a:rPr kumimoji="1" lang="en-US" altLang="ja-JP" sz="2000" dirty="0" smtClean="0">
                          <a:latin typeface="+mn-lt"/>
                        </a:rPr>
                        <a:t>180</a:t>
                      </a:r>
                      <a:r>
                        <a:rPr kumimoji="1" lang="ja-JP" altLang="en-US" sz="2000" dirty="0" err="1" smtClean="0">
                          <a:latin typeface="+mn-lt"/>
                        </a:rPr>
                        <a:t>，</a:t>
                      </a:r>
                      <a:r>
                        <a:rPr kumimoji="1" lang="en-US" altLang="ja-JP" sz="2000" dirty="0" smtClean="0">
                          <a:latin typeface="+mn-lt"/>
                        </a:rPr>
                        <a:t>169</a:t>
                      </a:r>
                      <a:r>
                        <a:rPr kumimoji="1" lang="ja-JP" altLang="en-US" sz="2000" dirty="0" err="1" smtClean="0">
                          <a:latin typeface="+mn-lt"/>
                        </a:rPr>
                        <a:t>，</a:t>
                      </a:r>
                      <a:r>
                        <a:rPr kumimoji="1" lang="en-US" altLang="ja-JP" sz="2000" dirty="0" smtClean="0">
                          <a:latin typeface="+mn-lt"/>
                        </a:rPr>
                        <a:t>170</a:t>
                      </a:r>
                      <a:r>
                        <a:rPr kumimoji="1" lang="ja-JP" altLang="en-US" sz="2000" dirty="0" err="1" smtClean="0">
                          <a:latin typeface="+mn-lt"/>
                        </a:rPr>
                        <a:t>，</a:t>
                      </a:r>
                      <a:r>
                        <a:rPr kumimoji="1" lang="en-US" altLang="ja-JP" sz="2000" dirty="0" smtClean="0">
                          <a:latin typeface="+mn-lt"/>
                        </a:rPr>
                        <a:t>171</a:t>
                      </a:r>
                      <a:r>
                        <a:rPr kumimoji="1" lang="ja-JP" altLang="en-US" sz="2000" dirty="0" err="1" smtClean="0">
                          <a:latin typeface="+mn-lt"/>
                        </a:rPr>
                        <a:t>，</a:t>
                      </a:r>
                      <a:r>
                        <a:rPr kumimoji="1" lang="en-US" altLang="ja-JP" sz="2000" dirty="0" smtClean="0">
                          <a:latin typeface="+mn-lt"/>
                        </a:rPr>
                        <a:t>176</a:t>
                      </a:r>
                      <a:r>
                        <a:rPr kumimoji="1" lang="ja-JP" altLang="en-US" sz="2000" dirty="0" err="1" smtClean="0">
                          <a:latin typeface="+mn-lt"/>
                        </a:rPr>
                        <a:t>，</a:t>
                      </a:r>
                      <a:r>
                        <a:rPr kumimoji="1" lang="en-US" altLang="ja-JP" sz="2000" dirty="0" smtClean="0">
                          <a:latin typeface="+mn-lt"/>
                        </a:rPr>
                        <a:t>173</a:t>
                      </a:r>
                      <a:r>
                        <a:rPr kumimoji="1" lang="ja-JP" altLang="en-US" sz="2000" dirty="0" err="1" smtClean="0">
                          <a:latin typeface="+mn-lt"/>
                        </a:rPr>
                        <a:t>，</a:t>
                      </a:r>
                      <a:r>
                        <a:rPr kumimoji="1" lang="en-US" altLang="ja-JP" sz="2000" dirty="0" smtClean="0">
                          <a:latin typeface="+mn-lt"/>
                        </a:rPr>
                        <a:t>174</a:t>
                      </a:r>
                      <a:r>
                        <a:rPr kumimoji="1" lang="ja-JP" altLang="en-US" sz="2000" dirty="0" err="1" smtClean="0">
                          <a:latin typeface="+mn-lt"/>
                        </a:rPr>
                        <a:t>，</a:t>
                      </a:r>
                      <a:r>
                        <a:rPr kumimoji="1" lang="en-US" altLang="ja-JP" sz="2000" dirty="0" smtClean="0">
                          <a:latin typeface="+mn-lt"/>
                        </a:rPr>
                        <a:t>175</a:t>
                      </a:r>
                      <a:r>
                        <a:rPr kumimoji="1" lang="ja-JP" altLang="en-US" sz="2000" dirty="0" err="1" smtClean="0">
                          <a:latin typeface="+mn-lt"/>
                        </a:rPr>
                        <a:t>，</a:t>
                      </a:r>
                      <a:r>
                        <a:rPr kumimoji="1" lang="en-US" altLang="ja-JP" sz="2000" dirty="0" smtClean="0">
                          <a:latin typeface="+mn-lt"/>
                        </a:rPr>
                        <a:t>181</a:t>
                      </a:r>
                      <a:r>
                        <a:rPr kumimoji="1" lang="ja-JP" altLang="en-US" sz="2000" dirty="0" err="1" smtClean="0">
                          <a:latin typeface="+mn-lt"/>
                        </a:rPr>
                        <a:t>，</a:t>
                      </a:r>
                      <a:r>
                        <a:rPr kumimoji="1" lang="en-US" altLang="ja-JP" sz="2000" dirty="0" smtClean="0">
                          <a:latin typeface="+mn-lt"/>
                        </a:rPr>
                        <a:t>50</a:t>
                      </a:r>
                      <a:r>
                        <a:rPr kumimoji="1" lang="ja-JP" altLang="en-US" sz="2000" dirty="0" err="1" smtClean="0">
                          <a:latin typeface="+mn-lt"/>
                        </a:rPr>
                        <a:t>，</a:t>
                      </a:r>
                      <a:r>
                        <a:rPr kumimoji="1" lang="en-US" altLang="ja-JP" sz="2000" dirty="0" smtClean="0">
                          <a:latin typeface="+mn-lt"/>
                        </a:rPr>
                        <a:t>183</a:t>
                      </a:r>
                      <a:r>
                        <a:rPr kumimoji="1" lang="ja-JP" altLang="en-US" sz="2000" dirty="0" err="1" smtClean="0">
                          <a:latin typeface="+mn-lt"/>
                        </a:rPr>
                        <a:t>，</a:t>
                      </a:r>
                      <a:r>
                        <a:rPr kumimoji="1" lang="en-US" altLang="ja-JP" sz="2000" dirty="0" smtClean="0">
                          <a:latin typeface="+mn-lt"/>
                        </a:rPr>
                        <a:t>184</a:t>
                      </a:r>
                      <a:endParaRPr kumimoji="1" lang="ja-JP" altLang="en-US" sz="2000" dirty="0">
                        <a:latin typeface="+mn-lt"/>
                      </a:endParaRPr>
                    </a:p>
                  </a:txBody>
                  <a:tcPr anchor="b"/>
                </a:tc>
                <a:tc>
                  <a:txBody>
                    <a:bodyPr/>
                    <a:lstStyle/>
                    <a:p>
                      <a:pPr algn="r" fontAlgn="ctr"/>
                      <a:r>
                        <a:rPr lang="en-US" altLang="ja-JP" sz="2000" b="0" i="0" u="none" strike="noStrike" dirty="0">
                          <a:latin typeface="+mn-lt"/>
                        </a:rPr>
                        <a:t>9</a:t>
                      </a:r>
                    </a:p>
                  </a:txBody>
                  <a:tcPr marL="9525" marR="9525" marT="9525" marB="0" anchor="ctr"/>
                </a:tc>
              </a:tr>
              <a:tr h="370840">
                <a:tc>
                  <a:txBody>
                    <a:bodyPr/>
                    <a:lstStyle/>
                    <a:p>
                      <a:r>
                        <a:rPr kumimoji="1" lang="en-US" altLang="ja-JP" sz="2000" i="0" dirty="0" smtClean="0">
                          <a:latin typeface="+mn-lt"/>
                        </a:rPr>
                        <a:t>B2</a:t>
                      </a:r>
                      <a:endParaRPr kumimoji="1" lang="ja-JP" altLang="en-US" sz="2000" i="0" dirty="0">
                        <a:latin typeface="+mn-lt"/>
                      </a:endParaRPr>
                    </a:p>
                  </a:txBody>
                  <a:tcPr/>
                </a:tc>
                <a:tc>
                  <a:txBody>
                    <a:bodyPr/>
                    <a:lstStyle/>
                    <a:p>
                      <a:r>
                        <a:rPr kumimoji="1" lang="en-US" altLang="ja-JP" sz="2000" dirty="0" smtClean="0">
                          <a:latin typeface="+mn-lt"/>
                        </a:rPr>
                        <a:t>60</a:t>
                      </a:r>
                      <a:r>
                        <a:rPr kumimoji="1" lang="ja-JP" altLang="en-US" sz="2000" dirty="0" err="1" smtClean="0">
                          <a:latin typeface="+mn-lt"/>
                        </a:rPr>
                        <a:t>，</a:t>
                      </a:r>
                      <a:r>
                        <a:rPr kumimoji="1" lang="en-US" altLang="ja-JP" sz="2000" dirty="0" smtClean="0">
                          <a:latin typeface="+mn-lt"/>
                        </a:rPr>
                        <a:t>2</a:t>
                      </a:r>
                      <a:endParaRPr kumimoji="1" lang="ja-JP" altLang="en-US" sz="2000" dirty="0">
                        <a:latin typeface="+mn-lt"/>
                      </a:endParaRPr>
                    </a:p>
                  </a:txBody>
                  <a:tcPr anchor="b"/>
                </a:tc>
                <a:tc>
                  <a:txBody>
                    <a:bodyPr/>
                    <a:lstStyle/>
                    <a:p>
                      <a:pPr algn="r" fontAlgn="ctr"/>
                      <a:r>
                        <a:rPr lang="en-US" altLang="ja-JP" sz="2000" b="0" i="0" u="none" strike="noStrike">
                          <a:latin typeface="+mn-lt"/>
                        </a:rPr>
                        <a:t>3</a:t>
                      </a:r>
                    </a:p>
                  </a:txBody>
                  <a:tcPr marL="9525" marR="9525" marT="9525" marB="0" anchor="ctr"/>
                </a:tc>
              </a:tr>
              <a:tr h="370840">
                <a:tc>
                  <a:txBody>
                    <a:bodyPr/>
                    <a:lstStyle/>
                    <a:p>
                      <a:r>
                        <a:rPr kumimoji="1" lang="en-US" altLang="ja-JP" sz="2000" i="0" dirty="0" smtClean="0">
                          <a:latin typeface="+mn-lt"/>
                        </a:rPr>
                        <a:t>B3</a:t>
                      </a:r>
                      <a:endParaRPr kumimoji="1" lang="ja-JP" altLang="en-US" sz="2000" i="0" dirty="0">
                        <a:latin typeface="+mn-lt"/>
                      </a:endParaRPr>
                    </a:p>
                  </a:txBody>
                  <a:tcPr/>
                </a:tc>
                <a:tc>
                  <a:txBody>
                    <a:bodyPr/>
                    <a:lstStyle/>
                    <a:p>
                      <a:r>
                        <a:rPr kumimoji="1" lang="en-US" altLang="ja-JP" sz="2000" dirty="0" smtClean="0">
                          <a:latin typeface="+mn-lt"/>
                        </a:rPr>
                        <a:t>3</a:t>
                      </a:r>
                      <a:r>
                        <a:rPr kumimoji="1" lang="ja-JP" altLang="en-US" sz="2000" dirty="0" err="1" smtClean="0">
                          <a:latin typeface="+mn-lt"/>
                        </a:rPr>
                        <a:t>，</a:t>
                      </a:r>
                      <a:r>
                        <a:rPr kumimoji="1" lang="en-US" altLang="ja-JP" sz="2000" dirty="0" smtClean="0">
                          <a:latin typeface="+mn-lt"/>
                        </a:rPr>
                        <a:t>4</a:t>
                      </a:r>
                      <a:r>
                        <a:rPr kumimoji="1" lang="ja-JP" altLang="en-US" sz="2000" dirty="0" err="1" smtClean="0">
                          <a:latin typeface="+mn-lt"/>
                        </a:rPr>
                        <a:t>，</a:t>
                      </a:r>
                      <a:r>
                        <a:rPr kumimoji="1" lang="en-US" altLang="ja-JP" sz="2000" dirty="0" smtClean="0">
                          <a:latin typeface="+mn-lt"/>
                        </a:rPr>
                        <a:t>62</a:t>
                      </a:r>
                      <a:endParaRPr kumimoji="1" lang="ja-JP" altLang="en-US" sz="2000" dirty="0">
                        <a:latin typeface="+mn-lt"/>
                      </a:endParaRPr>
                    </a:p>
                  </a:txBody>
                  <a:tcPr anchor="b"/>
                </a:tc>
                <a:tc>
                  <a:txBody>
                    <a:bodyPr/>
                    <a:lstStyle/>
                    <a:p>
                      <a:pPr algn="r" fontAlgn="ctr"/>
                      <a:r>
                        <a:rPr lang="en-US" altLang="ja-JP" sz="2000" b="0" i="0" u="none" strike="noStrike">
                          <a:latin typeface="+mn-lt"/>
                        </a:rPr>
                        <a:t>19</a:t>
                      </a:r>
                    </a:p>
                  </a:txBody>
                  <a:tcPr marL="9525" marR="9525" marT="9525" marB="0" anchor="ctr"/>
                </a:tc>
              </a:tr>
              <a:tr h="370840">
                <a:tc>
                  <a:txBody>
                    <a:bodyPr/>
                    <a:lstStyle/>
                    <a:p>
                      <a:r>
                        <a:rPr kumimoji="1" lang="en-US" altLang="ja-JP" sz="2000" i="0" dirty="0" smtClean="0">
                          <a:latin typeface="+mn-lt"/>
                        </a:rPr>
                        <a:t>B4</a:t>
                      </a:r>
                      <a:endParaRPr kumimoji="1" lang="ja-JP" altLang="en-US" sz="2000" i="0" dirty="0">
                        <a:latin typeface="+mn-lt"/>
                      </a:endParaRPr>
                    </a:p>
                  </a:txBody>
                  <a:tcPr/>
                </a:tc>
                <a:tc>
                  <a:txBody>
                    <a:bodyPr/>
                    <a:lstStyle/>
                    <a:p>
                      <a:r>
                        <a:rPr kumimoji="1" lang="en-US" altLang="ja-JP" sz="2000" dirty="0" smtClean="0">
                          <a:latin typeface="+mn-lt"/>
                        </a:rPr>
                        <a:t>199</a:t>
                      </a:r>
                      <a:endParaRPr kumimoji="1" lang="ja-JP" altLang="en-US" sz="2000" dirty="0">
                        <a:latin typeface="+mn-lt"/>
                      </a:endParaRPr>
                    </a:p>
                  </a:txBody>
                  <a:tcPr anchor="b"/>
                </a:tc>
                <a:tc>
                  <a:txBody>
                    <a:bodyPr/>
                    <a:lstStyle/>
                    <a:p>
                      <a:pPr algn="r" fontAlgn="ctr"/>
                      <a:r>
                        <a:rPr lang="en-US" altLang="ja-JP" sz="2000" b="0" i="0" u="none" strike="noStrike">
                          <a:latin typeface="+mn-lt"/>
                        </a:rPr>
                        <a:t>11</a:t>
                      </a:r>
                    </a:p>
                  </a:txBody>
                  <a:tcPr marL="9525" marR="9525" marT="9525" marB="0" anchor="ctr"/>
                </a:tc>
              </a:tr>
              <a:tr h="370840">
                <a:tc>
                  <a:txBody>
                    <a:bodyPr/>
                    <a:lstStyle/>
                    <a:p>
                      <a:r>
                        <a:rPr kumimoji="1" lang="en-US" altLang="ja-JP" sz="2000" i="0" dirty="0" smtClean="0">
                          <a:latin typeface="+mn-lt"/>
                        </a:rPr>
                        <a:t>B5</a:t>
                      </a:r>
                      <a:endParaRPr kumimoji="1" lang="ja-JP" altLang="en-US" sz="2000" i="0" dirty="0">
                        <a:latin typeface="+mn-lt"/>
                      </a:endParaRPr>
                    </a:p>
                  </a:txBody>
                  <a:tcPr/>
                </a:tc>
                <a:tc>
                  <a:txBody>
                    <a:bodyPr/>
                    <a:lstStyle/>
                    <a:p>
                      <a:r>
                        <a:rPr kumimoji="1" lang="en-US" altLang="ja-JP" sz="2000" kern="1200" baseline="0" dirty="0" smtClean="0">
                          <a:solidFill>
                            <a:schemeClr val="dk1"/>
                          </a:solidFill>
                          <a:latin typeface="+mn-lt"/>
                          <a:ea typeface="+mn-ea"/>
                          <a:cs typeface="+mn-cs"/>
                        </a:rPr>
                        <a:t>64</a:t>
                      </a:r>
                      <a:r>
                        <a:rPr kumimoji="1" lang="ja-JP" altLang="en-US" sz="2000" kern="1200" baseline="0" dirty="0" err="1" smtClean="0">
                          <a:solidFill>
                            <a:schemeClr val="dk1"/>
                          </a:solidFill>
                          <a:latin typeface="+mn-lt"/>
                          <a:ea typeface="+mn-ea"/>
                          <a:cs typeface="+mn-cs"/>
                        </a:rPr>
                        <a:t>，</a:t>
                      </a:r>
                      <a:r>
                        <a:rPr kumimoji="1" lang="en-US" altLang="ja-JP" sz="2000" kern="1200" baseline="0" dirty="0" smtClean="0">
                          <a:solidFill>
                            <a:schemeClr val="dk1"/>
                          </a:solidFill>
                          <a:latin typeface="+mn-lt"/>
                          <a:ea typeface="+mn-ea"/>
                          <a:cs typeface="+mn-cs"/>
                        </a:rPr>
                        <a:t>66</a:t>
                      </a:r>
                      <a:r>
                        <a:rPr kumimoji="1" lang="ja-JP" altLang="en-US" sz="2000" kern="1200" baseline="0" dirty="0" err="1" smtClean="0">
                          <a:solidFill>
                            <a:schemeClr val="dk1"/>
                          </a:solidFill>
                          <a:latin typeface="+mn-lt"/>
                          <a:ea typeface="+mn-ea"/>
                          <a:cs typeface="+mn-cs"/>
                        </a:rPr>
                        <a:t>，</a:t>
                      </a:r>
                      <a:r>
                        <a:rPr kumimoji="1" lang="en-US" altLang="ja-JP" sz="2000" kern="1200" baseline="0" dirty="0" smtClean="0">
                          <a:solidFill>
                            <a:schemeClr val="dk1"/>
                          </a:solidFill>
                          <a:latin typeface="+mn-lt"/>
                          <a:ea typeface="+mn-ea"/>
                          <a:cs typeface="+mn-cs"/>
                        </a:rPr>
                        <a:t>67</a:t>
                      </a:r>
                      <a:endParaRPr kumimoji="1" lang="ja-JP" altLang="en-US" sz="2000" dirty="0">
                        <a:latin typeface="+mn-lt"/>
                      </a:endParaRPr>
                    </a:p>
                  </a:txBody>
                  <a:tcPr anchor="b"/>
                </a:tc>
                <a:tc>
                  <a:txBody>
                    <a:bodyPr/>
                    <a:lstStyle/>
                    <a:p>
                      <a:pPr algn="r" fontAlgn="ctr"/>
                      <a:r>
                        <a:rPr lang="en-US" altLang="ja-JP" sz="2000" b="0" i="0" u="none" strike="noStrike">
                          <a:latin typeface="+mn-lt"/>
                        </a:rPr>
                        <a:t>20</a:t>
                      </a:r>
                    </a:p>
                  </a:txBody>
                  <a:tcPr marL="9525" marR="9525" marT="9525" marB="0" anchor="ctr"/>
                </a:tc>
              </a:tr>
              <a:tr h="370840">
                <a:tc>
                  <a:txBody>
                    <a:bodyPr/>
                    <a:lstStyle/>
                    <a:p>
                      <a:r>
                        <a:rPr kumimoji="1" lang="en-US" altLang="ja-JP" sz="2000" i="0" dirty="0" smtClean="0">
                          <a:latin typeface="+mn-lt"/>
                        </a:rPr>
                        <a:t>B6</a:t>
                      </a:r>
                      <a:endParaRPr kumimoji="1" lang="ja-JP" altLang="en-US" sz="2000" i="0" dirty="0">
                        <a:latin typeface="+mn-lt"/>
                      </a:endParaRPr>
                    </a:p>
                  </a:txBody>
                  <a:tcPr/>
                </a:tc>
                <a:tc>
                  <a:txBody>
                    <a:bodyPr/>
                    <a:lstStyle/>
                    <a:p>
                      <a:r>
                        <a:rPr kumimoji="1" lang="en-US" altLang="ja-JP" sz="2000" kern="1200" baseline="0" dirty="0" smtClean="0">
                          <a:solidFill>
                            <a:schemeClr val="dk1"/>
                          </a:solidFill>
                          <a:latin typeface="+mn-lt"/>
                          <a:ea typeface="+mn-ea"/>
                          <a:cs typeface="+mn-cs"/>
                        </a:rPr>
                        <a:t>71</a:t>
                      </a:r>
                      <a:r>
                        <a:rPr kumimoji="1" lang="ja-JP" altLang="en-US" sz="2000" kern="1200" baseline="0" dirty="0" err="1" smtClean="0">
                          <a:solidFill>
                            <a:schemeClr val="dk1"/>
                          </a:solidFill>
                          <a:latin typeface="+mn-lt"/>
                          <a:ea typeface="+mn-ea"/>
                          <a:cs typeface="+mn-cs"/>
                        </a:rPr>
                        <a:t>，</a:t>
                      </a:r>
                      <a:r>
                        <a:rPr kumimoji="1" lang="en-US" altLang="ja-JP" sz="2000" kern="1200" baseline="0" dirty="0" smtClean="0">
                          <a:solidFill>
                            <a:schemeClr val="dk1"/>
                          </a:solidFill>
                          <a:latin typeface="+mn-lt"/>
                          <a:ea typeface="+mn-ea"/>
                          <a:cs typeface="+mn-cs"/>
                        </a:rPr>
                        <a:t>8</a:t>
                      </a:r>
                      <a:endParaRPr kumimoji="1" lang="ja-JP" altLang="en-US" sz="2000" dirty="0">
                        <a:latin typeface="+mn-lt"/>
                      </a:endParaRPr>
                    </a:p>
                  </a:txBody>
                  <a:tcPr anchor="b"/>
                </a:tc>
                <a:tc>
                  <a:txBody>
                    <a:bodyPr/>
                    <a:lstStyle/>
                    <a:p>
                      <a:pPr algn="r" fontAlgn="ctr"/>
                      <a:r>
                        <a:rPr lang="en-US" altLang="ja-JP" sz="2000" b="0" i="0" u="none" strike="noStrike">
                          <a:latin typeface="+mn-lt"/>
                        </a:rPr>
                        <a:t>11</a:t>
                      </a:r>
                    </a:p>
                  </a:txBody>
                  <a:tcPr marL="9525" marR="9525" marT="9525" marB="0" anchor="ctr"/>
                </a:tc>
              </a:tr>
              <a:tr h="370840">
                <a:tc>
                  <a:txBody>
                    <a:bodyPr/>
                    <a:lstStyle/>
                    <a:p>
                      <a:r>
                        <a:rPr kumimoji="1" lang="en-US" altLang="ja-JP" sz="2000" i="0" dirty="0" smtClean="0">
                          <a:latin typeface="+mn-lt"/>
                        </a:rPr>
                        <a:t>B7</a:t>
                      </a:r>
                      <a:endParaRPr kumimoji="1" lang="ja-JP" altLang="en-US" sz="2000" i="0" dirty="0">
                        <a:latin typeface="+mn-lt"/>
                      </a:endParaRPr>
                    </a:p>
                  </a:txBody>
                  <a:tcPr/>
                </a:tc>
                <a:tc>
                  <a:txBody>
                    <a:bodyPr/>
                    <a:lstStyle/>
                    <a:p>
                      <a:r>
                        <a:rPr kumimoji="1" lang="en-US" altLang="ja-JP" sz="2000" kern="1200" baseline="0" dirty="0" smtClean="0">
                          <a:solidFill>
                            <a:schemeClr val="dk1"/>
                          </a:solidFill>
                          <a:latin typeface="+mn-lt"/>
                          <a:ea typeface="+mn-ea"/>
                          <a:cs typeface="+mn-cs"/>
                        </a:rPr>
                        <a:t>56</a:t>
                      </a:r>
                      <a:endParaRPr kumimoji="1" lang="ja-JP" altLang="en-US" sz="2000" dirty="0">
                        <a:latin typeface="+mn-lt"/>
                      </a:endParaRPr>
                    </a:p>
                  </a:txBody>
                  <a:tcPr anchor="b"/>
                </a:tc>
                <a:tc>
                  <a:txBody>
                    <a:bodyPr/>
                    <a:lstStyle/>
                    <a:p>
                      <a:pPr algn="r" fontAlgn="ctr"/>
                      <a:r>
                        <a:rPr lang="en-US" altLang="ja-JP" sz="2000" b="0" i="0" u="none" strike="noStrike">
                          <a:latin typeface="+mn-lt"/>
                        </a:rPr>
                        <a:t>12</a:t>
                      </a:r>
                    </a:p>
                  </a:txBody>
                  <a:tcPr marL="9525" marR="9525" marT="9525" marB="0" anchor="ctr"/>
                </a:tc>
              </a:tr>
              <a:tr h="370840">
                <a:tc>
                  <a:txBody>
                    <a:bodyPr/>
                    <a:lstStyle/>
                    <a:p>
                      <a:r>
                        <a:rPr kumimoji="1" lang="en-US" altLang="ja-JP" sz="2000" i="0" dirty="0" smtClean="0">
                          <a:latin typeface="+mn-lt"/>
                        </a:rPr>
                        <a:t>B8</a:t>
                      </a:r>
                      <a:endParaRPr kumimoji="1" lang="ja-JP" altLang="en-US" sz="2000" i="0" dirty="0">
                        <a:latin typeface="+mn-lt"/>
                      </a:endParaRPr>
                    </a:p>
                  </a:txBody>
                  <a:tcPr/>
                </a:tc>
                <a:tc>
                  <a:txBody>
                    <a:bodyPr/>
                    <a:lstStyle/>
                    <a:p>
                      <a:r>
                        <a:rPr kumimoji="1" lang="en-US" altLang="ja-JP" sz="2000" dirty="0" smtClean="0">
                          <a:latin typeface="+mn-lt"/>
                        </a:rPr>
                        <a:t>53 or 63</a:t>
                      </a:r>
                      <a:endParaRPr kumimoji="1" lang="ja-JP" altLang="en-US" sz="2000" dirty="0">
                        <a:latin typeface="+mn-lt"/>
                      </a:endParaRPr>
                    </a:p>
                  </a:txBody>
                  <a:tcPr anchor="b"/>
                </a:tc>
                <a:tc>
                  <a:txBody>
                    <a:bodyPr/>
                    <a:lstStyle/>
                    <a:p>
                      <a:pPr algn="r" fontAlgn="ctr"/>
                      <a:r>
                        <a:rPr lang="en-US" altLang="ja-JP" sz="2000" b="0" i="0" u="none" strike="noStrike">
                          <a:latin typeface="+mn-lt"/>
                        </a:rPr>
                        <a:t>17</a:t>
                      </a:r>
                    </a:p>
                  </a:txBody>
                  <a:tcPr marL="9525" marR="9525" marT="9525" marB="0" anchor="ctr"/>
                </a:tc>
              </a:tr>
              <a:tr h="370840">
                <a:tc>
                  <a:txBody>
                    <a:bodyPr/>
                    <a:lstStyle/>
                    <a:p>
                      <a:r>
                        <a:rPr kumimoji="1" lang="en-US" altLang="ja-JP" sz="2000" i="0" dirty="0" smtClean="0">
                          <a:latin typeface="+mn-lt"/>
                        </a:rPr>
                        <a:t>B9</a:t>
                      </a:r>
                      <a:endParaRPr kumimoji="1" lang="ja-JP" altLang="en-US" sz="2000" i="0" dirty="0">
                        <a:latin typeface="+mn-lt"/>
                      </a:endParaRPr>
                    </a:p>
                  </a:txBody>
                  <a:tcPr/>
                </a:tc>
                <a:tc>
                  <a:txBody>
                    <a:bodyPr/>
                    <a:lstStyle/>
                    <a:p>
                      <a:r>
                        <a:rPr kumimoji="1" lang="en-US" altLang="ja-JP" sz="2000" dirty="0" smtClean="0">
                          <a:latin typeface="+mn-lt"/>
                        </a:rPr>
                        <a:t>4</a:t>
                      </a:r>
                      <a:endParaRPr kumimoji="1" lang="ja-JP" altLang="en-US" sz="2000" dirty="0">
                        <a:latin typeface="+mn-lt"/>
                      </a:endParaRPr>
                    </a:p>
                  </a:txBody>
                  <a:tcPr anchor="b"/>
                </a:tc>
                <a:tc>
                  <a:txBody>
                    <a:bodyPr/>
                    <a:lstStyle/>
                    <a:p>
                      <a:pPr algn="r" fontAlgn="ctr"/>
                      <a:r>
                        <a:rPr lang="en-US" altLang="ja-JP" sz="2000" b="0" i="0" u="none" strike="noStrike" dirty="0">
                          <a:latin typeface="+mn-lt"/>
                        </a:rPr>
                        <a:t>11</a:t>
                      </a:r>
                    </a:p>
                  </a:txBody>
                  <a:tcPr marL="9525" marR="9525" marT="9525" marB="0" anchor="ctr"/>
                </a:tc>
              </a:tr>
            </a:tbl>
          </a:graphicData>
        </a:graphic>
      </p:graphicFrame>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17</a:t>
            </a:fld>
            <a:endParaRPr lang="de-DE" altLang="ja-JP" sz="1400" b="1" dirty="0"/>
          </a:p>
        </p:txBody>
      </p:sp>
      <p:sp>
        <p:nvSpPr>
          <p:cNvPr id="9" name="Rectangle 4"/>
          <p:cNvSpPr>
            <a:spLocks noChangeArrowheads="1"/>
          </p:cNvSpPr>
          <p:nvPr/>
        </p:nvSpPr>
        <p:spPr bwMode="gray">
          <a:xfrm>
            <a:off x="362876" y="882448"/>
            <a:ext cx="8418513" cy="447588"/>
          </a:xfrm>
          <a:prstGeom prst="rect">
            <a:avLst/>
          </a:prstGeom>
          <a:solidFill>
            <a:schemeClr val="bg1"/>
          </a:solidFill>
          <a:ln w="9525">
            <a:noFill/>
            <a:miter lim="800000"/>
            <a:headEnd/>
            <a:tailEnd/>
          </a:ln>
          <a:effectLst/>
        </p:spPr>
        <p:txBody>
          <a:bodyPr lIns="180000" tIns="0" rIns="0" bIns="0" anchor="ctr"/>
          <a:lstStyle/>
          <a:p>
            <a:pPr defTabSz="801688"/>
            <a:r>
              <a:rPr lang="en-US" altLang="ja-JP" sz="2400" dirty="0" smtClean="0"/>
              <a:t>B</a:t>
            </a:r>
            <a:r>
              <a:rPr lang="en-US" altLang="ja-JP" sz="2400" dirty="0" smtClean="0"/>
              <a:t>. </a:t>
            </a:r>
            <a:r>
              <a:rPr lang="ja-JP" altLang="en-US" sz="2400" dirty="0" smtClean="0"/>
              <a:t>フルパスインデックス</a:t>
            </a:r>
            <a:r>
              <a:rPr lang="ja-JP" altLang="en-US" sz="2400" dirty="0" smtClean="0"/>
              <a:t>の攻撃パターン</a:t>
            </a:r>
            <a:endParaRPr lang="de-DE" altLang="ja-JP" sz="2400" b="1" dirty="0">
              <a:ea typeface="ＭＳ Ｐゴシック" pitchFamily="50" charset="-128"/>
            </a:endParaRPr>
          </a:p>
        </p:txBody>
      </p:sp>
      <p:sp>
        <p:nvSpPr>
          <p:cNvPr id="10" name="正方形/長方形 9"/>
          <p:cNvSpPr/>
          <p:nvPr/>
        </p:nvSpPr>
        <p:spPr bwMode="auto">
          <a:xfrm>
            <a:off x="407324" y="2152996"/>
            <a:ext cx="8412480" cy="706582"/>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パスを用いた攻撃の</a:t>
            </a:r>
            <a:r>
              <a:rPr kumimoji="1" lang="ja-JP" altLang="en-US" dirty="0" smtClean="0"/>
              <a:t>分類手法</a:t>
            </a:r>
            <a:endParaRPr kumimoji="1" lang="ja-JP" altLang="en-US" dirty="0"/>
          </a:p>
        </p:txBody>
      </p:sp>
      <p:graphicFrame>
        <p:nvGraphicFramePr>
          <p:cNvPr id="5" name="コンテンツ プレースホルダ 4"/>
          <p:cNvGraphicFramePr>
            <a:graphicFrameLocks noGrp="1"/>
          </p:cNvGraphicFramePr>
          <p:nvPr>
            <p:ph idx="1"/>
          </p:nvPr>
        </p:nvGraphicFramePr>
        <p:xfrm>
          <a:off x="285750" y="2328051"/>
          <a:ext cx="8520108" cy="3708400"/>
        </p:xfrm>
        <a:graphic>
          <a:graphicData uri="http://schemas.openxmlformats.org/drawingml/2006/table">
            <a:tbl>
              <a:tblPr firstRow="1" bandRow="1">
                <a:tableStyleId>{5C22544A-7EE6-4342-B048-85BDC9FD1C3A}</a:tableStyleId>
              </a:tblPr>
              <a:tblGrid>
                <a:gridCol w="1035974"/>
                <a:gridCol w="765838"/>
                <a:gridCol w="839787"/>
                <a:gridCol w="839787"/>
                <a:gridCol w="839787"/>
                <a:gridCol w="839787"/>
                <a:gridCol w="839787"/>
                <a:gridCol w="839787"/>
                <a:gridCol w="839787"/>
                <a:gridCol w="839787"/>
              </a:tblGrid>
              <a:tr h="370840">
                <a:tc>
                  <a:txBody>
                    <a:bodyPr/>
                    <a:lstStyle/>
                    <a:p>
                      <a:pPr algn="l" fontAlgn="ctr"/>
                      <a:r>
                        <a:rPr lang="en-US" altLang="ja-JP" sz="1600" b="0" i="0" u="none" strike="noStrike" dirty="0" smtClean="0">
                          <a:solidFill>
                            <a:schemeClr val="bg1"/>
                          </a:solidFill>
                          <a:latin typeface="+mn-lt"/>
                        </a:rPr>
                        <a:t>slot</a:t>
                      </a:r>
                      <a:endParaRPr lang="en-US" altLang="ja-JP" sz="1600" b="0" i="0" u="none" strike="noStrike" dirty="0">
                        <a:solidFill>
                          <a:schemeClr val="bg1"/>
                        </a:solidFill>
                        <a:latin typeface="+mn-lt"/>
                      </a:endParaRPr>
                    </a:p>
                  </a:txBody>
                  <a:tcPr marL="9525" marR="9525" marT="9525" marB="0" anchor="ctr"/>
                </a:tc>
                <a:tc gridSpan="9">
                  <a:txBody>
                    <a:bodyPr/>
                    <a:lstStyle/>
                    <a:p>
                      <a:pPr algn="r"/>
                      <a:endParaRPr lang="ja-JP" altLang="en-US" sz="1600" dirty="0"/>
                    </a:p>
                  </a:txBody>
                  <a:tcPr marL="9525" marR="9525" marT="9525" marB="0" anchor="ctr"/>
                </a:tc>
                <a:tc hMerge="1">
                  <a:txBody>
                    <a:bodyPr/>
                    <a:lstStyle/>
                    <a:p>
                      <a:endParaRPr lang="ja-JP" altLang="en-US" sz="1400" dirty="0"/>
                    </a:p>
                  </a:txBody>
                  <a:tcPr marL="9525" marR="9525" marT="9525" marB="0" anchor="ctr"/>
                </a:tc>
                <a:tc hMerge="1">
                  <a:txBody>
                    <a:bodyPr/>
                    <a:lstStyle/>
                    <a:p>
                      <a:endParaRPr lang="ja-JP" altLang="en-US" sz="1400" dirty="0"/>
                    </a:p>
                  </a:txBody>
                  <a:tcPr marL="9525" marR="9525" marT="9525" marB="0" anchor="ctr"/>
                </a:tc>
                <a:tc hMerge="1">
                  <a:txBody>
                    <a:bodyPr/>
                    <a:lstStyle/>
                    <a:p>
                      <a:endParaRPr lang="ja-JP" altLang="en-US" sz="1400" dirty="0"/>
                    </a:p>
                  </a:txBody>
                  <a:tcPr marL="9525" marR="9525" marT="9525" marB="0" anchor="ctr"/>
                </a:tc>
                <a:tc hMerge="1">
                  <a:txBody>
                    <a:bodyPr/>
                    <a:lstStyle/>
                    <a:p>
                      <a:endParaRPr lang="ja-JP" altLang="en-US" sz="1400" dirty="0"/>
                    </a:p>
                  </a:txBody>
                  <a:tcPr marL="9525" marR="9525" marT="9525" marB="0" anchor="ctr"/>
                </a:tc>
                <a:tc hMerge="1">
                  <a:txBody>
                    <a:bodyPr/>
                    <a:lstStyle/>
                    <a:p>
                      <a:endParaRPr lang="ja-JP" altLang="en-US" sz="1400" dirty="0"/>
                    </a:p>
                  </a:txBody>
                  <a:tcPr marL="9525" marR="9525" marT="9525" marB="0" anchor="ctr"/>
                </a:tc>
                <a:tc hMerge="1">
                  <a:txBody>
                    <a:bodyPr/>
                    <a:lstStyle/>
                    <a:p>
                      <a:endParaRPr lang="ja-JP" altLang="en-US" sz="1400" dirty="0"/>
                    </a:p>
                  </a:txBody>
                  <a:tcPr marL="9525" marR="9525" marT="9525" marB="0" anchor="ctr"/>
                </a:tc>
                <a:tc hMerge="1">
                  <a:txBody>
                    <a:bodyPr/>
                    <a:lstStyle/>
                    <a:p>
                      <a:endParaRPr lang="ja-JP" altLang="en-US" sz="1400" dirty="0"/>
                    </a:p>
                  </a:txBody>
                  <a:tcPr marL="9525" marR="9525" marT="9525" marB="0" anchor="ctr"/>
                </a:tc>
                <a:tc hMerge="1">
                  <a:txBody>
                    <a:bodyPr/>
                    <a:lstStyle/>
                    <a:p>
                      <a:endParaRPr lang="ja-JP" altLang="en-US" sz="1400" dirty="0"/>
                    </a:p>
                  </a:txBody>
                  <a:tcPr marL="9525" marR="9525" marT="9525" marB="0" anchor="ctr"/>
                </a:tc>
              </a:tr>
              <a:tr h="370840">
                <a:tc>
                  <a:txBody>
                    <a:bodyPr/>
                    <a:lstStyle/>
                    <a:p>
                      <a:pPr algn="l" fontAlgn="ctr"/>
                      <a:r>
                        <a:rPr lang="en-US" altLang="ja-JP" sz="1600" b="0" i="0" u="none" strike="noStrike" dirty="0">
                          <a:solidFill>
                            <a:srgbClr val="000000"/>
                          </a:solidFill>
                          <a:latin typeface="+mn-lt"/>
                        </a:rPr>
                        <a:t>308-2</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r>
                        <a:rPr lang="en-US" altLang="ja-JP" sz="1600" b="0" i="0" u="none" strike="noStrike">
                          <a:solidFill>
                            <a:srgbClr val="000000"/>
                          </a:solidFill>
                          <a:latin typeface="+mn-lt"/>
                        </a:rPr>
                        <a:t>57</a:t>
                      </a:r>
                    </a:p>
                  </a:txBody>
                  <a:tcPr marL="9525" marR="9525" marT="9525" marB="0" anchor="ctr"/>
                </a:tc>
                <a:tc>
                  <a:txBody>
                    <a:bodyPr/>
                    <a:lstStyle/>
                    <a:p>
                      <a:pPr algn="r" fontAlgn="ctr"/>
                      <a:r>
                        <a:rPr lang="en-US" altLang="ja-JP" sz="1600" b="0" i="0" u="none" strike="noStrike">
                          <a:solidFill>
                            <a:srgbClr val="000000"/>
                          </a:solidFill>
                          <a:latin typeface="+mn-lt"/>
                        </a:rPr>
                        <a:t>1</a:t>
                      </a:r>
                    </a:p>
                  </a:txBody>
                  <a:tcPr marL="9525" marR="9525" marT="9525" marB="0" anchor="ctr"/>
                </a:tc>
                <a:tc>
                  <a:txBody>
                    <a:bodyPr/>
                    <a:lstStyle/>
                    <a:p>
                      <a:pPr algn="r" fontAlgn="ctr"/>
                      <a:r>
                        <a:rPr lang="en-US" altLang="ja-JP" sz="1600" b="0" i="0" u="none" strike="noStrike">
                          <a:solidFill>
                            <a:srgbClr val="000000"/>
                          </a:solidFill>
                          <a:latin typeface="+mn-lt"/>
                        </a:rPr>
                        <a:t>180</a:t>
                      </a:r>
                    </a:p>
                  </a:txBody>
                  <a:tcPr marL="9525" marR="9525" marT="9525" marB="0" anchor="ctr"/>
                </a:tc>
                <a:tc>
                  <a:txBody>
                    <a:bodyPr/>
                    <a:lstStyle/>
                    <a:p>
                      <a:pPr algn="r" fontAlgn="ctr"/>
                      <a:r>
                        <a:rPr lang="en-US" altLang="ja-JP" sz="1600" b="0" i="0" u="none" strike="noStrike">
                          <a:solidFill>
                            <a:srgbClr val="000000"/>
                          </a:solidFill>
                          <a:latin typeface="+mn-lt"/>
                        </a:rPr>
                        <a:t>169</a:t>
                      </a:r>
                    </a:p>
                  </a:txBody>
                  <a:tcPr marL="9525" marR="9525" marT="9525" marB="0" anchor="ctr"/>
                </a:tc>
                <a:tc>
                  <a:txBody>
                    <a:bodyPr/>
                    <a:lstStyle/>
                    <a:p>
                      <a:pPr algn="r" fontAlgn="ctr"/>
                      <a:r>
                        <a:rPr lang="en-US" altLang="ja-JP" sz="1600" b="0" i="0" u="none" strike="noStrike">
                          <a:solidFill>
                            <a:srgbClr val="000000"/>
                          </a:solidFill>
                          <a:latin typeface="+mn-lt"/>
                        </a:rPr>
                        <a:t>170</a:t>
                      </a:r>
                    </a:p>
                  </a:txBody>
                  <a:tcPr marL="9525" marR="9525" marT="9525" marB="0" anchor="ctr"/>
                </a:tc>
                <a:tc>
                  <a:txBody>
                    <a:bodyPr/>
                    <a:lstStyle/>
                    <a:p>
                      <a:pPr algn="r" fontAlgn="ctr"/>
                      <a:r>
                        <a:rPr lang="en-US" altLang="ja-JP" sz="1600" b="0" i="0" u="none" strike="noStrike">
                          <a:solidFill>
                            <a:srgbClr val="000000"/>
                          </a:solidFill>
                          <a:latin typeface="+mn-lt"/>
                        </a:rPr>
                        <a:t>171</a:t>
                      </a:r>
                    </a:p>
                  </a:txBody>
                  <a:tcPr marL="9525" marR="9525" marT="9525" marB="0" anchor="ctr"/>
                </a:tc>
                <a:tc>
                  <a:txBody>
                    <a:bodyPr/>
                    <a:lstStyle/>
                    <a:p>
                      <a:pPr algn="r" fontAlgn="ctr"/>
                      <a:r>
                        <a:rPr lang="en-US" altLang="ja-JP" sz="1600" b="0" i="0" u="none" strike="noStrike">
                          <a:solidFill>
                            <a:srgbClr val="000000"/>
                          </a:solidFill>
                          <a:latin typeface="+mn-lt"/>
                        </a:rPr>
                        <a:t>176</a:t>
                      </a:r>
                    </a:p>
                  </a:txBody>
                  <a:tcPr marL="9525" marR="9525" marT="9525" marB="0" anchor="ctr"/>
                </a:tc>
              </a:tr>
              <a:tr h="370840">
                <a:tc>
                  <a:txBody>
                    <a:bodyPr/>
                    <a:lstStyle/>
                    <a:p>
                      <a:pPr algn="l" fontAlgn="ctr"/>
                      <a:r>
                        <a:rPr lang="en-US" altLang="ja-JP" sz="1600" b="0" i="0" u="none" strike="noStrike" dirty="0">
                          <a:solidFill>
                            <a:srgbClr val="000000"/>
                          </a:solidFill>
                          <a:latin typeface="+mn-lt"/>
                        </a:rPr>
                        <a:t>308-45</a:t>
                      </a:r>
                    </a:p>
                  </a:txBody>
                  <a:tcPr marL="9525" marR="9525" marT="9525" marB="0" anchor="ctr"/>
                </a:tc>
                <a:tc>
                  <a:txBody>
                    <a:bodyPr/>
                    <a:lstStyle/>
                    <a:p>
                      <a:pPr algn="r" fontAlgn="ctr"/>
                      <a:r>
                        <a:rPr lang="en-US" altLang="ja-JP" sz="1600" b="0" i="0" u="none" strike="noStrike" dirty="0">
                          <a:solidFill>
                            <a:srgbClr val="000000"/>
                          </a:solidFill>
                          <a:latin typeface="+mn-lt"/>
                        </a:rPr>
                        <a:t>15</a:t>
                      </a:r>
                    </a:p>
                  </a:txBody>
                  <a:tcPr marL="9525" marR="9525" marT="9525" marB="0" anchor="ctr"/>
                </a:tc>
                <a:tc>
                  <a:txBody>
                    <a:bodyPr/>
                    <a:lstStyle/>
                    <a:p>
                      <a:pPr algn="r" fontAlgn="ctr"/>
                      <a:r>
                        <a:rPr lang="en-US" altLang="ja-JP" sz="1600" b="0" i="0" u="none" strike="noStrike" dirty="0">
                          <a:solidFill>
                            <a:srgbClr val="000000"/>
                          </a:solidFill>
                          <a:latin typeface="+mn-lt"/>
                        </a:rPr>
                        <a:t>15</a:t>
                      </a:r>
                    </a:p>
                  </a:txBody>
                  <a:tcPr marL="9525" marR="9525" marT="9525" marB="0" anchor="ctr"/>
                </a:tc>
                <a:tc>
                  <a:txBody>
                    <a:bodyPr/>
                    <a:lstStyle/>
                    <a:p>
                      <a:pPr algn="r" fontAlgn="ctr"/>
                      <a:r>
                        <a:rPr lang="en-US" altLang="ja-JP" sz="1600" b="0" i="0" u="none" strike="noStrike">
                          <a:solidFill>
                            <a:srgbClr val="000000"/>
                          </a:solidFill>
                          <a:latin typeface="+mn-lt"/>
                        </a:rPr>
                        <a:t>57</a:t>
                      </a:r>
                    </a:p>
                  </a:txBody>
                  <a:tcPr marL="9525" marR="9525" marT="9525" marB="0" anchor="ctr"/>
                </a:tc>
                <a:tc>
                  <a:txBody>
                    <a:bodyPr/>
                    <a:lstStyle/>
                    <a:p>
                      <a:pPr algn="r" fontAlgn="ctr"/>
                      <a:r>
                        <a:rPr lang="en-US" altLang="ja-JP" sz="1600" b="0" i="0" u="none" strike="noStrike">
                          <a:solidFill>
                            <a:srgbClr val="000000"/>
                          </a:solidFill>
                          <a:latin typeface="+mn-lt"/>
                        </a:rPr>
                        <a:t>1</a:t>
                      </a:r>
                    </a:p>
                  </a:txBody>
                  <a:tcPr marL="9525" marR="9525" marT="9525" marB="0" anchor="ctr"/>
                </a:tc>
                <a:tc>
                  <a:txBody>
                    <a:bodyPr/>
                    <a:lstStyle/>
                    <a:p>
                      <a:pPr algn="r" fontAlgn="ctr"/>
                      <a:r>
                        <a:rPr lang="en-US" altLang="ja-JP" sz="1600" b="0" i="0" u="none" strike="noStrike">
                          <a:solidFill>
                            <a:srgbClr val="000000"/>
                          </a:solidFill>
                          <a:latin typeface="+mn-lt"/>
                        </a:rPr>
                        <a:t>180</a:t>
                      </a:r>
                    </a:p>
                  </a:txBody>
                  <a:tcPr marL="9525" marR="9525" marT="9525" marB="0" anchor="ctr"/>
                </a:tc>
                <a:tc>
                  <a:txBody>
                    <a:bodyPr/>
                    <a:lstStyle/>
                    <a:p>
                      <a:pPr algn="r" fontAlgn="ctr"/>
                      <a:r>
                        <a:rPr lang="en-US" altLang="ja-JP" sz="1600" b="0" i="0" u="none" strike="noStrike">
                          <a:solidFill>
                            <a:srgbClr val="000000"/>
                          </a:solidFill>
                          <a:latin typeface="+mn-lt"/>
                        </a:rPr>
                        <a:t>169</a:t>
                      </a:r>
                    </a:p>
                  </a:txBody>
                  <a:tcPr marL="9525" marR="9525" marT="9525" marB="0" anchor="ctr"/>
                </a:tc>
                <a:tc>
                  <a:txBody>
                    <a:bodyPr/>
                    <a:lstStyle/>
                    <a:p>
                      <a:pPr algn="r" fontAlgn="ctr"/>
                      <a:r>
                        <a:rPr lang="en-US" altLang="ja-JP" sz="1600" b="0" i="0" u="none" strike="noStrike">
                          <a:solidFill>
                            <a:srgbClr val="000000"/>
                          </a:solidFill>
                          <a:latin typeface="+mn-lt"/>
                        </a:rPr>
                        <a:t>170</a:t>
                      </a:r>
                    </a:p>
                  </a:txBody>
                  <a:tcPr marL="9525" marR="9525" marT="9525" marB="0" anchor="ctr"/>
                </a:tc>
                <a:tc>
                  <a:txBody>
                    <a:bodyPr/>
                    <a:lstStyle/>
                    <a:p>
                      <a:pPr algn="r" fontAlgn="ctr"/>
                      <a:r>
                        <a:rPr lang="en-US" altLang="ja-JP" sz="1600" b="0" i="0" u="none" strike="noStrike">
                          <a:solidFill>
                            <a:srgbClr val="000000"/>
                          </a:solidFill>
                          <a:latin typeface="+mn-lt"/>
                        </a:rPr>
                        <a:t>171</a:t>
                      </a:r>
                    </a:p>
                  </a:txBody>
                  <a:tcPr marL="9525" marR="9525" marT="9525" marB="0" anchor="ctr"/>
                </a:tc>
                <a:tc>
                  <a:txBody>
                    <a:bodyPr/>
                    <a:lstStyle/>
                    <a:p>
                      <a:pPr algn="r" fontAlgn="ctr"/>
                      <a:r>
                        <a:rPr lang="en-US" altLang="ja-JP" sz="1600" b="0" i="0" u="none" strike="noStrike">
                          <a:solidFill>
                            <a:srgbClr val="000000"/>
                          </a:solidFill>
                          <a:latin typeface="+mn-lt"/>
                        </a:rPr>
                        <a:t>176</a:t>
                      </a:r>
                    </a:p>
                  </a:txBody>
                  <a:tcPr marL="9525" marR="9525" marT="9525" marB="0" anchor="ctr"/>
                </a:tc>
              </a:tr>
              <a:tr h="370840">
                <a:tc>
                  <a:txBody>
                    <a:bodyPr/>
                    <a:lstStyle/>
                    <a:p>
                      <a:pPr algn="l" fontAlgn="ctr"/>
                      <a:r>
                        <a:rPr lang="en-US" altLang="ja-JP" sz="1600" b="0" i="0" u="none" strike="noStrike" dirty="0">
                          <a:solidFill>
                            <a:srgbClr val="000000"/>
                          </a:solidFill>
                          <a:latin typeface="+mn-lt"/>
                        </a:rPr>
                        <a:t>308-149</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r>
                        <a:rPr lang="en-US" altLang="ja-JP" sz="1600" b="0" i="0" u="none" strike="noStrike" dirty="0">
                          <a:solidFill>
                            <a:srgbClr val="000000"/>
                          </a:solidFill>
                          <a:latin typeface="+mn-lt"/>
                        </a:rPr>
                        <a:t>57</a:t>
                      </a:r>
                    </a:p>
                  </a:txBody>
                  <a:tcPr marL="9525" marR="9525" marT="9525" marB="0" anchor="ctr"/>
                </a:tc>
                <a:tc>
                  <a:txBody>
                    <a:bodyPr/>
                    <a:lstStyle/>
                    <a:p>
                      <a:pPr algn="r" fontAlgn="ctr"/>
                      <a:r>
                        <a:rPr lang="en-US" altLang="ja-JP" sz="1600" b="0" i="0" u="none" strike="noStrike">
                          <a:solidFill>
                            <a:srgbClr val="000000"/>
                          </a:solidFill>
                          <a:latin typeface="+mn-lt"/>
                        </a:rPr>
                        <a:t>1</a:t>
                      </a:r>
                    </a:p>
                  </a:txBody>
                  <a:tcPr marL="9525" marR="9525" marT="9525" marB="0" anchor="ctr"/>
                </a:tc>
                <a:tc>
                  <a:txBody>
                    <a:bodyPr/>
                    <a:lstStyle/>
                    <a:p>
                      <a:pPr algn="r" fontAlgn="ctr"/>
                      <a:r>
                        <a:rPr lang="en-US" altLang="ja-JP" sz="1600" b="0" i="0" u="none" strike="noStrike">
                          <a:solidFill>
                            <a:srgbClr val="000000"/>
                          </a:solidFill>
                          <a:latin typeface="+mn-lt"/>
                        </a:rPr>
                        <a:t>180</a:t>
                      </a:r>
                    </a:p>
                  </a:txBody>
                  <a:tcPr marL="9525" marR="9525" marT="9525" marB="0" anchor="ctr"/>
                </a:tc>
                <a:tc>
                  <a:txBody>
                    <a:bodyPr/>
                    <a:lstStyle/>
                    <a:p>
                      <a:pPr algn="r" fontAlgn="ctr"/>
                      <a:r>
                        <a:rPr lang="en-US" altLang="ja-JP" sz="1600" b="0" i="0" u="none" strike="noStrike">
                          <a:solidFill>
                            <a:srgbClr val="000000"/>
                          </a:solidFill>
                          <a:latin typeface="+mn-lt"/>
                        </a:rPr>
                        <a:t>169</a:t>
                      </a:r>
                    </a:p>
                  </a:txBody>
                  <a:tcPr marL="9525" marR="9525" marT="9525" marB="0" anchor="ctr"/>
                </a:tc>
                <a:tc>
                  <a:txBody>
                    <a:bodyPr/>
                    <a:lstStyle/>
                    <a:p>
                      <a:pPr algn="r" fontAlgn="ctr"/>
                      <a:r>
                        <a:rPr lang="en-US" altLang="ja-JP" sz="1600" b="0" i="0" u="none" strike="noStrike">
                          <a:solidFill>
                            <a:srgbClr val="000000"/>
                          </a:solidFill>
                          <a:latin typeface="+mn-lt"/>
                        </a:rPr>
                        <a:t>170</a:t>
                      </a:r>
                    </a:p>
                  </a:txBody>
                  <a:tcPr marL="9525" marR="9525" marT="9525" marB="0" anchor="ctr"/>
                </a:tc>
                <a:tc>
                  <a:txBody>
                    <a:bodyPr/>
                    <a:lstStyle/>
                    <a:p>
                      <a:pPr algn="r" fontAlgn="ctr"/>
                      <a:r>
                        <a:rPr lang="en-US" altLang="ja-JP" sz="1600" b="0" i="0" u="none" strike="noStrike">
                          <a:solidFill>
                            <a:srgbClr val="000000"/>
                          </a:solidFill>
                          <a:latin typeface="+mn-lt"/>
                        </a:rPr>
                        <a:t>171</a:t>
                      </a:r>
                    </a:p>
                  </a:txBody>
                  <a:tcPr marL="9525" marR="9525" marT="9525" marB="0" anchor="ctr"/>
                </a:tc>
                <a:tc>
                  <a:txBody>
                    <a:bodyPr/>
                    <a:lstStyle/>
                    <a:p>
                      <a:pPr algn="r" fontAlgn="ctr"/>
                      <a:r>
                        <a:rPr lang="en-US" altLang="ja-JP" sz="1600" b="0" i="0" u="none" strike="noStrike">
                          <a:solidFill>
                            <a:srgbClr val="000000"/>
                          </a:solidFill>
                          <a:latin typeface="+mn-lt"/>
                        </a:rPr>
                        <a:t>176</a:t>
                      </a:r>
                    </a:p>
                  </a:txBody>
                  <a:tcPr marL="9525" marR="9525" marT="9525" marB="0" anchor="ctr"/>
                </a:tc>
              </a:tr>
              <a:tr h="370840">
                <a:tc>
                  <a:txBody>
                    <a:bodyPr/>
                    <a:lstStyle/>
                    <a:p>
                      <a:pPr algn="l" fontAlgn="ctr"/>
                      <a:r>
                        <a:rPr lang="en-US" altLang="ja-JP" sz="1600" b="0" i="0" u="none" strike="noStrike" dirty="0">
                          <a:solidFill>
                            <a:srgbClr val="000000"/>
                          </a:solidFill>
                          <a:latin typeface="+mn-lt"/>
                        </a:rPr>
                        <a:t>309-4</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r>
                        <a:rPr lang="en-US" altLang="ja-JP" sz="1600" b="0" i="0" u="none" strike="noStrike">
                          <a:solidFill>
                            <a:srgbClr val="000000"/>
                          </a:solidFill>
                          <a:latin typeface="+mn-lt"/>
                        </a:rPr>
                        <a:t>57</a:t>
                      </a:r>
                    </a:p>
                  </a:txBody>
                  <a:tcPr marL="9525" marR="9525" marT="9525" marB="0" anchor="ctr"/>
                </a:tc>
                <a:tc>
                  <a:txBody>
                    <a:bodyPr/>
                    <a:lstStyle/>
                    <a:p>
                      <a:pPr algn="r" fontAlgn="ctr"/>
                      <a:r>
                        <a:rPr lang="en-US" altLang="ja-JP" sz="1600" b="0" i="0" u="none" strike="noStrike">
                          <a:solidFill>
                            <a:srgbClr val="000000"/>
                          </a:solidFill>
                          <a:latin typeface="+mn-lt"/>
                        </a:rPr>
                        <a:t>1</a:t>
                      </a:r>
                    </a:p>
                  </a:txBody>
                  <a:tcPr marL="9525" marR="9525" marT="9525" marB="0" anchor="ctr"/>
                </a:tc>
                <a:tc>
                  <a:txBody>
                    <a:bodyPr/>
                    <a:lstStyle/>
                    <a:p>
                      <a:pPr algn="r" fontAlgn="ctr"/>
                      <a:r>
                        <a:rPr lang="en-US" altLang="ja-JP" sz="1600" b="0" i="0" u="none" strike="noStrike">
                          <a:solidFill>
                            <a:srgbClr val="000000"/>
                          </a:solidFill>
                          <a:latin typeface="+mn-lt"/>
                        </a:rPr>
                        <a:t>180</a:t>
                      </a:r>
                    </a:p>
                  </a:txBody>
                  <a:tcPr marL="9525" marR="9525" marT="9525" marB="0" anchor="ctr"/>
                </a:tc>
                <a:tc>
                  <a:txBody>
                    <a:bodyPr/>
                    <a:lstStyle/>
                    <a:p>
                      <a:pPr algn="r" fontAlgn="ctr"/>
                      <a:r>
                        <a:rPr lang="en-US" altLang="ja-JP" sz="1600" b="0" i="0" u="none" strike="noStrike">
                          <a:solidFill>
                            <a:srgbClr val="000000"/>
                          </a:solidFill>
                          <a:latin typeface="+mn-lt"/>
                        </a:rPr>
                        <a:t>169</a:t>
                      </a:r>
                    </a:p>
                  </a:txBody>
                  <a:tcPr marL="9525" marR="9525" marT="9525" marB="0" anchor="ctr"/>
                </a:tc>
                <a:tc>
                  <a:txBody>
                    <a:bodyPr/>
                    <a:lstStyle/>
                    <a:p>
                      <a:pPr algn="r" fontAlgn="ctr"/>
                      <a:r>
                        <a:rPr lang="en-US" altLang="ja-JP" sz="1600" b="0" i="0" u="none" strike="noStrike">
                          <a:solidFill>
                            <a:srgbClr val="000000"/>
                          </a:solidFill>
                          <a:latin typeface="+mn-lt"/>
                        </a:rPr>
                        <a:t>170</a:t>
                      </a:r>
                    </a:p>
                  </a:txBody>
                  <a:tcPr marL="9525" marR="9525" marT="9525" marB="0" anchor="ctr"/>
                </a:tc>
                <a:tc>
                  <a:txBody>
                    <a:bodyPr/>
                    <a:lstStyle/>
                    <a:p>
                      <a:pPr algn="r" fontAlgn="ctr"/>
                      <a:r>
                        <a:rPr lang="en-US" altLang="ja-JP" sz="1600" b="0" i="0" u="none" strike="noStrike">
                          <a:solidFill>
                            <a:srgbClr val="000000"/>
                          </a:solidFill>
                          <a:latin typeface="+mn-lt"/>
                        </a:rPr>
                        <a:t>171</a:t>
                      </a:r>
                    </a:p>
                  </a:txBody>
                  <a:tcPr marL="9525" marR="9525" marT="9525" marB="0" anchor="ctr"/>
                </a:tc>
                <a:tc>
                  <a:txBody>
                    <a:bodyPr/>
                    <a:lstStyle/>
                    <a:p>
                      <a:pPr algn="r" fontAlgn="ctr"/>
                      <a:r>
                        <a:rPr lang="en-US" altLang="ja-JP" sz="1600" b="0" i="0" u="none" strike="noStrike">
                          <a:solidFill>
                            <a:srgbClr val="000000"/>
                          </a:solidFill>
                          <a:latin typeface="+mn-lt"/>
                        </a:rPr>
                        <a:t>176</a:t>
                      </a:r>
                    </a:p>
                  </a:txBody>
                  <a:tcPr marL="9525" marR="9525" marT="9525" marB="0" anchor="ctr"/>
                </a:tc>
              </a:tr>
              <a:tr h="370840">
                <a:tc>
                  <a:txBody>
                    <a:bodyPr/>
                    <a:lstStyle/>
                    <a:p>
                      <a:pPr algn="l" fontAlgn="ctr"/>
                      <a:r>
                        <a:rPr lang="en-US" altLang="ja-JP" sz="1600" b="0" i="0" u="none" strike="noStrike" dirty="0">
                          <a:solidFill>
                            <a:srgbClr val="000000"/>
                          </a:solidFill>
                          <a:latin typeface="+mn-lt"/>
                        </a:rPr>
                        <a:t>309-82</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r>
                        <a:rPr lang="en-US" altLang="ja-JP" sz="1600" b="0" i="0" u="none" strike="noStrike">
                          <a:solidFill>
                            <a:srgbClr val="000000"/>
                          </a:solidFill>
                          <a:latin typeface="+mn-lt"/>
                        </a:rPr>
                        <a:t>57</a:t>
                      </a:r>
                    </a:p>
                  </a:txBody>
                  <a:tcPr marL="9525" marR="9525" marT="9525" marB="0" anchor="ctr"/>
                </a:tc>
                <a:tc>
                  <a:txBody>
                    <a:bodyPr/>
                    <a:lstStyle/>
                    <a:p>
                      <a:pPr algn="r" fontAlgn="ctr"/>
                      <a:r>
                        <a:rPr lang="en-US" altLang="ja-JP" sz="1600" b="0" i="0" u="none" strike="noStrike">
                          <a:solidFill>
                            <a:srgbClr val="000000"/>
                          </a:solidFill>
                          <a:latin typeface="+mn-lt"/>
                        </a:rPr>
                        <a:t>1</a:t>
                      </a:r>
                    </a:p>
                  </a:txBody>
                  <a:tcPr marL="9525" marR="9525" marT="9525" marB="0" anchor="ctr"/>
                </a:tc>
                <a:tc>
                  <a:txBody>
                    <a:bodyPr/>
                    <a:lstStyle/>
                    <a:p>
                      <a:pPr algn="r" fontAlgn="ctr"/>
                      <a:r>
                        <a:rPr lang="en-US" altLang="ja-JP" sz="1600" b="0" i="0" u="none" strike="noStrike">
                          <a:solidFill>
                            <a:srgbClr val="000000"/>
                          </a:solidFill>
                          <a:latin typeface="+mn-lt"/>
                        </a:rPr>
                        <a:t>180</a:t>
                      </a:r>
                    </a:p>
                  </a:txBody>
                  <a:tcPr marL="9525" marR="9525" marT="9525" marB="0" anchor="ctr"/>
                </a:tc>
                <a:tc>
                  <a:txBody>
                    <a:bodyPr/>
                    <a:lstStyle/>
                    <a:p>
                      <a:pPr algn="r" fontAlgn="ctr"/>
                      <a:r>
                        <a:rPr lang="en-US" altLang="ja-JP" sz="1600" b="0" i="0" u="none" strike="noStrike">
                          <a:solidFill>
                            <a:srgbClr val="000000"/>
                          </a:solidFill>
                          <a:latin typeface="+mn-lt"/>
                        </a:rPr>
                        <a:t>169</a:t>
                      </a:r>
                    </a:p>
                  </a:txBody>
                  <a:tcPr marL="9525" marR="9525" marT="9525" marB="0" anchor="ctr"/>
                </a:tc>
                <a:tc>
                  <a:txBody>
                    <a:bodyPr/>
                    <a:lstStyle/>
                    <a:p>
                      <a:pPr algn="r" fontAlgn="ctr"/>
                      <a:r>
                        <a:rPr lang="en-US" altLang="ja-JP" sz="1600" b="0" i="0" u="none" strike="noStrike">
                          <a:solidFill>
                            <a:srgbClr val="000000"/>
                          </a:solidFill>
                          <a:latin typeface="+mn-lt"/>
                        </a:rPr>
                        <a:t>170</a:t>
                      </a:r>
                    </a:p>
                  </a:txBody>
                  <a:tcPr marL="9525" marR="9525" marT="9525" marB="0" anchor="ctr"/>
                </a:tc>
                <a:tc>
                  <a:txBody>
                    <a:bodyPr/>
                    <a:lstStyle/>
                    <a:p>
                      <a:pPr algn="r" fontAlgn="ctr"/>
                      <a:r>
                        <a:rPr lang="en-US" altLang="ja-JP" sz="1600" b="0" i="0" u="none" strike="noStrike">
                          <a:solidFill>
                            <a:srgbClr val="000000"/>
                          </a:solidFill>
                          <a:latin typeface="+mn-lt"/>
                        </a:rPr>
                        <a:t>171</a:t>
                      </a:r>
                    </a:p>
                  </a:txBody>
                  <a:tcPr marL="9525" marR="9525" marT="9525" marB="0" anchor="ctr"/>
                </a:tc>
                <a:tc>
                  <a:txBody>
                    <a:bodyPr/>
                    <a:lstStyle/>
                    <a:p>
                      <a:pPr algn="r" fontAlgn="ctr"/>
                      <a:r>
                        <a:rPr lang="en-US" altLang="ja-JP" sz="1600" b="0" i="0" u="none" strike="noStrike">
                          <a:solidFill>
                            <a:srgbClr val="000000"/>
                          </a:solidFill>
                          <a:latin typeface="+mn-lt"/>
                        </a:rPr>
                        <a:t>176</a:t>
                      </a:r>
                    </a:p>
                  </a:txBody>
                  <a:tcPr marL="9525" marR="9525" marT="9525" marB="0" anchor="ctr"/>
                </a:tc>
              </a:tr>
              <a:tr h="370840">
                <a:tc>
                  <a:txBody>
                    <a:bodyPr/>
                    <a:lstStyle/>
                    <a:p>
                      <a:pPr algn="l" fontAlgn="ctr"/>
                      <a:r>
                        <a:rPr lang="en-US" altLang="ja-JP" sz="1600" b="0" i="0" u="none" strike="noStrike" dirty="0">
                          <a:solidFill>
                            <a:srgbClr val="000000"/>
                          </a:solidFill>
                          <a:latin typeface="+mn-lt"/>
                        </a:rPr>
                        <a:t>309-155</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r>
                        <a:rPr lang="en-US" altLang="ja-JP" sz="1600" b="0" i="0" u="none" strike="noStrike" dirty="0">
                          <a:solidFill>
                            <a:srgbClr val="000000"/>
                          </a:solidFill>
                          <a:latin typeface="+mn-lt"/>
                        </a:rPr>
                        <a:t>15</a:t>
                      </a:r>
                    </a:p>
                  </a:txBody>
                  <a:tcPr marL="9525" marR="9525" marT="9525" marB="0" anchor="ctr"/>
                </a:tc>
                <a:tc>
                  <a:txBody>
                    <a:bodyPr/>
                    <a:lstStyle/>
                    <a:p>
                      <a:pPr algn="r" fontAlgn="ctr"/>
                      <a:r>
                        <a:rPr lang="en-US" altLang="ja-JP" sz="1600" b="0" i="0" u="none" strike="noStrike">
                          <a:solidFill>
                            <a:srgbClr val="000000"/>
                          </a:solidFill>
                          <a:latin typeface="+mn-lt"/>
                        </a:rPr>
                        <a:t>57</a:t>
                      </a:r>
                    </a:p>
                  </a:txBody>
                  <a:tcPr marL="9525" marR="9525" marT="9525" marB="0" anchor="ctr"/>
                </a:tc>
                <a:tc>
                  <a:txBody>
                    <a:bodyPr/>
                    <a:lstStyle/>
                    <a:p>
                      <a:pPr algn="r" fontAlgn="ctr"/>
                      <a:r>
                        <a:rPr lang="en-US" altLang="ja-JP" sz="1600" b="0" i="0" u="none" strike="noStrike">
                          <a:solidFill>
                            <a:srgbClr val="000000"/>
                          </a:solidFill>
                          <a:latin typeface="+mn-lt"/>
                        </a:rPr>
                        <a:t>1</a:t>
                      </a:r>
                    </a:p>
                  </a:txBody>
                  <a:tcPr marL="9525" marR="9525" marT="9525" marB="0" anchor="ctr"/>
                </a:tc>
                <a:tc>
                  <a:txBody>
                    <a:bodyPr/>
                    <a:lstStyle/>
                    <a:p>
                      <a:pPr algn="r" fontAlgn="ctr"/>
                      <a:r>
                        <a:rPr lang="en-US" altLang="ja-JP" sz="1600" b="0" i="0" u="none" strike="noStrike">
                          <a:solidFill>
                            <a:srgbClr val="000000"/>
                          </a:solidFill>
                          <a:latin typeface="+mn-lt"/>
                        </a:rPr>
                        <a:t>180</a:t>
                      </a:r>
                    </a:p>
                  </a:txBody>
                  <a:tcPr marL="9525" marR="9525" marT="9525" marB="0" anchor="ctr"/>
                </a:tc>
                <a:tc>
                  <a:txBody>
                    <a:bodyPr/>
                    <a:lstStyle/>
                    <a:p>
                      <a:pPr algn="r" fontAlgn="ctr"/>
                      <a:r>
                        <a:rPr lang="en-US" altLang="ja-JP" sz="1600" b="0" i="0" u="none" strike="noStrike">
                          <a:solidFill>
                            <a:srgbClr val="000000"/>
                          </a:solidFill>
                          <a:latin typeface="+mn-lt"/>
                        </a:rPr>
                        <a:t>169</a:t>
                      </a:r>
                    </a:p>
                  </a:txBody>
                  <a:tcPr marL="9525" marR="9525" marT="9525" marB="0" anchor="ctr"/>
                </a:tc>
                <a:tc>
                  <a:txBody>
                    <a:bodyPr/>
                    <a:lstStyle/>
                    <a:p>
                      <a:pPr algn="r" fontAlgn="ctr"/>
                      <a:r>
                        <a:rPr lang="en-US" altLang="ja-JP" sz="1600" b="0" i="0" u="none" strike="noStrike">
                          <a:solidFill>
                            <a:srgbClr val="000000"/>
                          </a:solidFill>
                          <a:latin typeface="+mn-lt"/>
                        </a:rPr>
                        <a:t>170</a:t>
                      </a:r>
                    </a:p>
                  </a:txBody>
                  <a:tcPr marL="9525" marR="9525" marT="9525" marB="0" anchor="ctr"/>
                </a:tc>
                <a:tc>
                  <a:txBody>
                    <a:bodyPr/>
                    <a:lstStyle/>
                    <a:p>
                      <a:pPr algn="r" fontAlgn="ctr"/>
                      <a:r>
                        <a:rPr lang="en-US" altLang="ja-JP" sz="1600" b="0" i="0" u="none" strike="noStrike">
                          <a:solidFill>
                            <a:srgbClr val="000000"/>
                          </a:solidFill>
                          <a:latin typeface="+mn-lt"/>
                        </a:rPr>
                        <a:t>171</a:t>
                      </a:r>
                    </a:p>
                  </a:txBody>
                  <a:tcPr marL="9525" marR="9525" marT="9525" marB="0" anchor="ctr"/>
                </a:tc>
                <a:tc>
                  <a:txBody>
                    <a:bodyPr/>
                    <a:lstStyle/>
                    <a:p>
                      <a:pPr algn="r" fontAlgn="ctr"/>
                      <a:r>
                        <a:rPr lang="en-US" altLang="ja-JP" sz="1600" b="0" i="0" u="none" strike="noStrike">
                          <a:solidFill>
                            <a:srgbClr val="000000"/>
                          </a:solidFill>
                          <a:latin typeface="+mn-lt"/>
                        </a:rPr>
                        <a:t>176</a:t>
                      </a:r>
                    </a:p>
                  </a:txBody>
                  <a:tcPr marL="9525" marR="9525" marT="9525" marB="0" anchor="ctr"/>
                </a:tc>
              </a:tr>
              <a:tr h="370840">
                <a:tc>
                  <a:txBody>
                    <a:bodyPr/>
                    <a:lstStyle/>
                    <a:p>
                      <a:pPr algn="l" fontAlgn="ctr"/>
                      <a:r>
                        <a:rPr lang="en-US" altLang="ja-JP" sz="1600" b="0" i="0" u="none" strike="noStrike" dirty="0">
                          <a:solidFill>
                            <a:srgbClr val="000000"/>
                          </a:solidFill>
                          <a:latin typeface="+mn-lt"/>
                        </a:rPr>
                        <a:t>311-53</a:t>
                      </a:r>
                    </a:p>
                  </a:txBody>
                  <a:tcPr marL="9525" marR="9525" marT="9525" marB="0" anchor="ctr"/>
                </a:tc>
                <a:tc>
                  <a:txBody>
                    <a:bodyPr/>
                    <a:lstStyle/>
                    <a:p>
                      <a:pPr algn="r" fontAlgn="ctr"/>
                      <a:r>
                        <a:rPr lang="en-US" altLang="ja-JP" sz="1600" b="0" i="0" u="none" strike="noStrike" dirty="0">
                          <a:solidFill>
                            <a:srgbClr val="000000"/>
                          </a:solidFill>
                          <a:latin typeface="+mn-lt"/>
                        </a:rPr>
                        <a:t>15</a:t>
                      </a:r>
                    </a:p>
                  </a:txBody>
                  <a:tcPr marL="9525" marR="9525" marT="9525" marB="0" anchor="ctr"/>
                </a:tc>
                <a:tc>
                  <a:txBody>
                    <a:bodyPr/>
                    <a:lstStyle/>
                    <a:p>
                      <a:pPr algn="r" fontAlgn="ctr"/>
                      <a:endParaRPr lang="en-US" altLang="ja-JP" sz="1600" b="0" i="0" u="none" strike="noStrike" dirty="0">
                        <a:solidFill>
                          <a:srgbClr val="000000"/>
                        </a:solidFill>
                        <a:latin typeface="+mn-lt"/>
                      </a:endParaRPr>
                    </a:p>
                  </a:txBody>
                  <a:tcPr marL="9525" marR="9525" marT="9525" marB="0" anchor="ctr"/>
                </a:tc>
                <a:tc>
                  <a:txBody>
                    <a:bodyPr/>
                    <a:lstStyle/>
                    <a:p>
                      <a:pPr algn="r"/>
                      <a:endParaRPr lang="ja-JP" altLang="en-US" sz="1600"/>
                    </a:p>
                  </a:txBody>
                  <a:tcPr marL="9525" marR="9525" marT="9525" marB="0" anchor="ctr"/>
                </a:tc>
                <a:tc>
                  <a:txBody>
                    <a:bodyPr/>
                    <a:lstStyle/>
                    <a:p>
                      <a:pPr algn="r"/>
                      <a:r>
                        <a:rPr lang="en-US" altLang="ja-JP" sz="1600" dirty="0" smtClean="0"/>
                        <a:t>1</a:t>
                      </a:r>
                      <a:endParaRPr lang="ja-JP" altLang="en-US" sz="1600" dirty="0"/>
                    </a:p>
                  </a:txBody>
                  <a:tcPr marL="9525" marR="9525" marT="9525" marB="0" anchor="ctr"/>
                </a:tc>
                <a:tc>
                  <a:txBody>
                    <a:bodyPr/>
                    <a:lstStyle/>
                    <a:p>
                      <a:pPr algn="r" rtl="0" fontAlgn="ctr"/>
                      <a:r>
                        <a:rPr lang="en-US" altLang="ja-JP" sz="1600" b="0" i="0" u="none" strike="noStrike" dirty="0">
                          <a:solidFill>
                            <a:srgbClr val="000000"/>
                          </a:solidFill>
                          <a:latin typeface="ヒラギノ角ゴ ProN W6"/>
                        </a:rPr>
                        <a:t>180</a:t>
                      </a:r>
                    </a:p>
                  </a:txBody>
                  <a:tcPr marL="9525" marR="9525" marT="9525" marB="0" anchor="ctr"/>
                </a:tc>
                <a:tc>
                  <a:txBody>
                    <a:bodyPr/>
                    <a:lstStyle/>
                    <a:p>
                      <a:pPr algn="r" rtl="0" fontAlgn="ctr"/>
                      <a:r>
                        <a:rPr lang="en-US" altLang="ja-JP" sz="1600" b="0" i="0" u="none" strike="noStrike">
                          <a:solidFill>
                            <a:srgbClr val="000000"/>
                          </a:solidFill>
                          <a:latin typeface="ヒラギノ角ゴ ProN W6"/>
                        </a:rPr>
                        <a:t>169</a:t>
                      </a:r>
                    </a:p>
                  </a:txBody>
                  <a:tcPr marL="9525" marR="9525" marT="9525" marB="0" anchor="ctr"/>
                </a:tc>
                <a:tc>
                  <a:txBody>
                    <a:bodyPr/>
                    <a:lstStyle/>
                    <a:p>
                      <a:pPr algn="r" rtl="0" fontAlgn="ctr"/>
                      <a:r>
                        <a:rPr lang="en-US" altLang="ja-JP" sz="1600" b="0" i="0" u="none" strike="noStrike">
                          <a:solidFill>
                            <a:srgbClr val="000000"/>
                          </a:solidFill>
                          <a:latin typeface="ヒラギノ角ゴ ProN W6"/>
                        </a:rPr>
                        <a:t>170</a:t>
                      </a:r>
                    </a:p>
                  </a:txBody>
                  <a:tcPr marL="9525" marR="9525" marT="9525" marB="0" anchor="ctr"/>
                </a:tc>
                <a:tc>
                  <a:txBody>
                    <a:bodyPr/>
                    <a:lstStyle/>
                    <a:p>
                      <a:pPr algn="r" rtl="0" fontAlgn="ctr"/>
                      <a:r>
                        <a:rPr lang="en-US" altLang="ja-JP" sz="1600" b="0" i="0" u="none" strike="noStrike">
                          <a:solidFill>
                            <a:srgbClr val="000000"/>
                          </a:solidFill>
                          <a:latin typeface="ヒラギノ角ゴ ProN W6"/>
                        </a:rPr>
                        <a:t>171</a:t>
                      </a:r>
                    </a:p>
                  </a:txBody>
                  <a:tcPr marL="9525" marR="9525" marT="9525" marB="0" anchor="ctr"/>
                </a:tc>
                <a:tc>
                  <a:txBody>
                    <a:bodyPr/>
                    <a:lstStyle/>
                    <a:p>
                      <a:pPr algn="r" rtl="0" fontAlgn="ctr"/>
                      <a:r>
                        <a:rPr lang="en-US" altLang="ja-JP" sz="1600" b="0" i="0" u="none" strike="noStrike" dirty="0">
                          <a:solidFill>
                            <a:srgbClr val="000000"/>
                          </a:solidFill>
                          <a:latin typeface="ヒラギノ角ゴ ProN W6"/>
                        </a:rPr>
                        <a:t>176</a:t>
                      </a:r>
                    </a:p>
                  </a:txBody>
                  <a:tcPr marL="9525" marR="9525" marT="9525" marB="0" anchor="ctr"/>
                </a:tc>
              </a:tr>
              <a:tr h="370840">
                <a:tc>
                  <a:txBody>
                    <a:bodyPr/>
                    <a:lstStyle/>
                    <a:p>
                      <a:pPr algn="l" fontAlgn="ctr"/>
                      <a:r>
                        <a:rPr lang="en-US" altLang="ja-JP" sz="1600" b="0" i="0" u="none" strike="noStrike" dirty="0">
                          <a:solidFill>
                            <a:srgbClr val="000000"/>
                          </a:solidFill>
                          <a:latin typeface="+mn-lt"/>
                        </a:rPr>
                        <a:t>311-59</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a:endParaRPr lang="ja-JP" altLang="en-US" sz="1600" dirty="0"/>
                    </a:p>
                  </a:txBody>
                  <a:tcPr marL="9525" marR="9525" marT="9525" marB="0" anchor="ctr"/>
                </a:tc>
                <a:tc>
                  <a:txBody>
                    <a:bodyPr/>
                    <a:lstStyle/>
                    <a:p>
                      <a:pPr algn="r"/>
                      <a:endParaRPr lang="ja-JP" altLang="en-US" sz="1600"/>
                    </a:p>
                  </a:txBody>
                  <a:tcPr marL="9525" marR="9525" marT="9525" marB="0" anchor="ctr"/>
                </a:tc>
                <a:tc>
                  <a:txBody>
                    <a:bodyPr/>
                    <a:lstStyle/>
                    <a:p>
                      <a:pPr algn="r"/>
                      <a:endParaRPr lang="ja-JP" altLang="en-US" sz="1600" dirty="0"/>
                    </a:p>
                  </a:txBody>
                  <a:tcPr marL="9525" marR="9525" marT="9525" marB="0" anchor="ctr"/>
                </a:tc>
                <a:tc>
                  <a:txBody>
                    <a:bodyPr/>
                    <a:lstStyle/>
                    <a:p>
                      <a:pPr algn="r" rtl="0" fontAlgn="ctr"/>
                      <a:r>
                        <a:rPr lang="en-US" altLang="ja-JP" sz="1600" b="0" i="0" u="none" strike="noStrike" dirty="0">
                          <a:solidFill>
                            <a:srgbClr val="000000"/>
                          </a:solidFill>
                          <a:latin typeface="ヒラギノ角ゴ ProN W6"/>
                        </a:rPr>
                        <a:t>180</a:t>
                      </a:r>
                    </a:p>
                  </a:txBody>
                  <a:tcPr marL="9525" marR="9525" marT="9525" marB="0" anchor="ctr"/>
                </a:tc>
                <a:tc>
                  <a:txBody>
                    <a:bodyPr/>
                    <a:lstStyle/>
                    <a:p>
                      <a:pPr algn="r" rtl="0" fontAlgn="ctr"/>
                      <a:r>
                        <a:rPr lang="en-US" altLang="ja-JP" sz="1600" b="0" i="0" u="none" strike="noStrike">
                          <a:solidFill>
                            <a:srgbClr val="000000"/>
                          </a:solidFill>
                          <a:latin typeface="ヒラギノ角ゴ ProN W6"/>
                        </a:rPr>
                        <a:t>169</a:t>
                      </a:r>
                    </a:p>
                  </a:txBody>
                  <a:tcPr marL="9525" marR="9525" marT="9525" marB="0" anchor="ctr"/>
                </a:tc>
                <a:tc>
                  <a:txBody>
                    <a:bodyPr/>
                    <a:lstStyle/>
                    <a:p>
                      <a:pPr algn="r" rtl="0" fontAlgn="ctr"/>
                      <a:r>
                        <a:rPr lang="en-US" altLang="ja-JP" sz="1600" b="0" i="0" u="none" strike="noStrike">
                          <a:solidFill>
                            <a:srgbClr val="000000"/>
                          </a:solidFill>
                          <a:latin typeface="ヒラギノ角ゴ ProN W6"/>
                        </a:rPr>
                        <a:t>170</a:t>
                      </a:r>
                    </a:p>
                  </a:txBody>
                  <a:tcPr marL="9525" marR="9525" marT="9525" marB="0" anchor="ctr"/>
                </a:tc>
                <a:tc>
                  <a:txBody>
                    <a:bodyPr/>
                    <a:lstStyle/>
                    <a:p>
                      <a:pPr algn="r" rtl="0" fontAlgn="ctr"/>
                      <a:r>
                        <a:rPr lang="en-US" altLang="ja-JP" sz="1600" b="0" i="0" u="none" strike="noStrike">
                          <a:solidFill>
                            <a:srgbClr val="000000"/>
                          </a:solidFill>
                          <a:latin typeface="ヒラギノ角ゴ ProN W6"/>
                        </a:rPr>
                        <a:t>171</a:t>
                      </a:r>
                    </a:p>
                  </a:txBody>
                  <a:tcPr marL="9525" marR="9525" marT="9525" marB="0" anchor="ctr"/>
                </a:tc>
                <a:tc>
                  <a:txBody>
                    <a:bodyPr/>
                    <a:lstStyle/>
                    <a:p>
                      <a:pPr algn="r" rtl="0" fontAlgn="ctr"/>
                      <a:r>
                        <a:rPr lang="en-US" altLang="ja-JP" sz="1600" b="0" i="0" u="none" strike="noStrike" dirty="0">
                          <a:solidFill>
                            <a:srgbClr val="000000"/>
                          </a:solidFill>
                          <a:latin typeface="ヒラギノ角ゴ ProN W6"/>
                        </a:rPr>
                        <a:t>176</a:t>
                      </a:r>
                    </a:p>
                  </a:txBody>
                  <a:tcPr marL="9525" marR="9525" marT="9525" marB="0" anchor="ctr"/>
                </a:tc>
              </a:tr>
              <a:tr h="370840">
                <a:tc>
                  <a:txBody>
                    <a:bodyPr/>
                    <a:lstStyle/>
                    <a:p>
                      <a:pPr algn="l" fontAlgn="ctr"/>
                      <a:r>
                        <a:rPr lang="en-US" altLang="ja-JP" sz="1600" b="0" i="0" u="none" strike="noStrike" dirty="0">
                          <a:solidFill>
                            <a:srgbClr val="000000"/>
                          </a:solidFill>
                          <a:latin typeface="+mn-lt"/>
                        </a:rPr>
                        <a:t>311-74</a:t>
                      </a:r>
                    </a:p>
                  </a:txBody>
                  <a:tcPr marL="9525" marR="9525" marT="9525" marB="0" anchor="ctr"/>
                </a:tc>
                <a:tc>
                  <a:txBody>
                    <a:bodyPr/>
                    <a:lstStyle/>
                    <a:p>
                      <a:pPr algn="r" fontAlgn="ctr"/>
                      <a:r>
                        <a:rPr lang="en-US" altLang="ja-JP" sz="1600" b="0" i="0" u="none" strike="noStrike">
                          <a:solidFill>
                            <a:srgbClr val="000000"/>
                          </a:solidFill>
                          <a:latin typeface="+mn-lt"/>
                        </a:rPr>
                        <a:t>15</a:t>
                      </a:r>
                    </a:p>
                  </a:txBody>
                  <a:tcPr marL="9525" marR="9525" marT="9525" marB="0" anchor="ctr"/>
                </a:tc>
                <a:tc>
                  <a:txBody>
                    <a:bodyPr/>
                    <a:lstStyle/>
                    <a:p>
                      <a:pPr algn="r" fontAlgn="ctr"/>
                      <a:endParaRPr lang="en-US" altLang="ja-JP" sz="1600" b="0" i="0" u="none" strike="noStrike" dirty="0">
                        <a:solidFill>
                          <a:srgbClr val="000000"/>
                        </a:solidFill>
                        <a:latin typeface="+mn-lt"/>
                      </a:endParaRPr>
                    </a:p>
                  </a:txBody>
                  <a:tcPr marL="9525" marR="9525" marT="9525" marB="0" anchor="ctr"/>
                </a:tc>
                <a:tc>
                  <a:txBody>
                    <a:bodyPr/>
                    <a:lstStyle/>
                    <a:p>
                      <a:pPr algn="r" fontAlgn="ctr"/>
                      <a:endParaRPr lang="ja-JP" altLang="en-US" sz="1600" b="0" i="0" u="none" strike="noStrike">
                        <a:solidFill>
                          <a:srgbClr val="000000"/>
                        </a:solidFill>
                        <a:latin typeface="+mn-lt"/>
                      </a:endParaRPr>
                    </a:p>
                  </a:txBody>
                  <a:tcPr marL="9525" marR="9525" marT="9525" marB="0" anchor="ctr"/>
                </a:tc>
                <a:tc>
                  <a:txBody>
                    <a:bodyPr/>
                    <a:lstStyle/>
                    <a:p>
                      <a:pPr algn="r" fontAlgn="ctr"/>
                      <a:r>
                        <a:rPr lang="en-US" altLang="ja-JP" sz="1600" b="0" i="0" u="none" strike="noStrike" dirty="0" smtClean="0">
                          <a:solidFill>
                            <a:srgbClr val="000000"/>
                          </a:solidFill>
                          <a:latin typeface="+mn-lt"/>
                        </a:rPr>
                        <a:t>1</a:t>
                      </a:r>
                      <a:endParaRPr lang="ja-JP" altLang="en-US" sz="1600" b="0" i="0" u="none" strike="noStrike" dirty="0">
                        <a:solidFill>
                          <a:srgbClr val="000000"/>
                        </a:solidFill>
                        <a:latin typeface="+mn-lt"/>
                      </a:endParaRPr>
                    </a:p>
                  </a:txBody>
                  <a:tcPr marL="9525" marR="9525" marT="9525" marB="0" anchor="ctr"/>
                </a:tc>
                <a:tc>
                  <a:txBody>
                    <a:bodyPr/>
                    <a:lstStyle/>
                    <a:p>
                      <a:pPr algn="r" fontAlgn="ctr"/>
                      <a:endParaRPr lang="ja-JP" altLang="en-US" sz="1600" b="0" i="0" u="none" strike="noStrike">
                        <a:solidFill>
                          <a:srgbClr val="000000"/>
                        </a:solidFill>
                        <a:latin typeface="+mn-lt"/>
                      </a:endParaRPr>
                    </a:p>
                  </a:txBody>
                  <a:tcPr marL="9525" marR="9525" marT="9525" marB="0" anchor="ctr"/>
                </a:tc>
                <a:tc>
                  <a:txBody>
                    <a:bodyPr/>
                    <a:lstStyle/>
                    <a:p>
                      <a:pPr algn="r" fontAlgn="ctr"/>
                      <a:endParaRPr lang="ja-JP" altLang="en-US" sz="1600" b="0" i="0" u="none" strike="noStrike">
                        <a:solidFill>
                          <a:srgbClr val="000000"/>
                        </a:solidFill>
                        <a:latin typeface="+mn-lt"/>
                      </a:endParaRPr>
                    </a:p>
                  </a:txBody>
                  <a:tcPr marL="9525" marR="9525" marT="9525" marB="0" anchor="ctr"/>
                </a:tc>
                <a:tc>
                  <a:txBody>
                    <a:bodyPr/>
                    <a:lstStyle/>
                    <a:p>
                      <a:pPr algn="r" fontAlgn="ctr"/>
                      <a:endParaRPr lang="ja-JP" altLang="en-US" sz="1600" b="0" i="0" u="none" strike="noStrike">
                        <a:solidFill>
                          <a:srgbClr val="000000"/>
                        </a:solidFill>
                        <a:latin typeface="+mn-lt"/>
                      </a:endParaRPr>
                    </a:p>
                  </a:txBody>
                  <a:tcPr marL="9525" marR="9525" marT="9525" marB="0" anchor="ctr"/>
                </a:tc>
                <a:tc>
                  <a:txBody>
                    <a:bodyPr/>
                    <a:lstStyle/>
                    <a:p>
                      <a:pPr algn="r" fontAlgn="ctr"/>
                      <a:endParaRPr lang="ja-JP" altLang="en-US" sz="1600" b="0" i="0" u="none" strike="noStrike">
                        <a:solidFill>
                          <a:srgbClr val="000000"/>
                        </a:solidFill>
                        <a:latin typeface="+mn-lt"/>
                      </a:endParaRPr>
                    </a:p>
                  </a:txBody>
                  <a:tcPr marL="9525" marR="9525" marT="9525" marB="0" anchor="ctr"/>
                </a:tc>
                <a:tc>
                  <a:txBody>
                    <a:bodyPr/>
                    <a:lstStyle/>
                    <a:p>
                      <a:pPr algn="r" fontAlgn="ctr"/>
                      <a:endParaRPr lang="ja-JP" altLang="en-US" sz="1600" b="0" i="0" u="none" strike="noStrike" dirty="0">
                        <a:solidFill>
                          <a:srgbClr val="000000"/>
                        </a:solidFill>
                        <a:latin typeface="+mn-lt"/>
                      </a:endParaRPr>
                    </a:p>
                  </a:txBody>
                  <a:tcPr marL="9525" marR="9525" marT="9525" marB="0" anchor="ctr"/>
                </a:tc>
              </a:tr>
            </a:tbl>
          </a:graphicData>
        </a:graphic>
      </p:graphicFrame>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18</a:t>
            </a:fld>
            <a:endParaRPr lang="de-DE" altLang="ja-JP" sz="1400" b="1" dirty="0"/>
          </a:p>
        </p:txBody>
      </p:sp>
      <p:sp>
        <p:nvSpPr>
          <p:cNvPr id="6" name="右矢印 5"/>
          <p:cNvSpPr/>
          <p:nvPr/>
        </p:nvSpPr>
        <p:spPr bwMode="auto">
          <a:xfrm>
            <a:off x="1413165" y="1860869"/>
            <a:ext cx="7223760" cy="39901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
        <p:nvSpPr>
          <p:cNvPr id="7" name="正方形/長方形 6"/>
          <p:cNvSpPr/>
          <p:nvPr/>
        </p:nvSpPr>
        <p:spPr>
          <a:xfrm>
            <a:off x="4029199" y="1605545"/>
            <a:ext cx="1800493" cy="369332"/>
          </a:xfrm>
          <a:prstGeom prst="rect">
            <a:avLst/>
          </a:prstGeom>
        </p:spPr>
        <p:txBody>
          <a:bodyPr wrap="none">
            <a:spAutoFit/>
          </a:bodyPr>
          <a:lstStyle/>
          <a:p>
            <a:r>
              <a:rPr kumimoji="1" lang="ja-JP" altLang="en-US" dirty="0" smtClean="0"/>
              <a:t>攻撃シーケンス</a:t>
            </a:r>
            <a:endParaRPr kumimoji="1" lang="ja-JP" altLang="en-US" dirty="0"/>
          </a:p>
        </p:txBody>
      </p:sp>
      <p:sp>
        <p:nvSpPr>
          <p:cNvPr id="11" name="Rectangle 4"/>
          <p:cNvSpPr>
            <a:spLocks noChangeArrowheads="1"/>
          </p:cNvSpPr>
          <p:nvPr/>
        </p:nvSpPr>
        <p:spPr bwMode="gray">
          <a:xfrm>
            <a:off x="362876" y="882448"/>
            <a:ext cx="8418513" cy="447588"/>
          </a:xfrm>
          <a:prstGeom prst="rect">
            <a:avLst/>
          </a:prstGeom>
          <a:solidFill>
            <a:schemeClr val="bg1"/>
          </a:solidFill>
          <a:ln w="9525">
            <a:noFill/>
            <a:miter lim="800000"/>
            <a:headEnd/>
            <a:tailEnd/>
          </a:ln>
          <a:effectLst/>
        </p:spPr>
        <p:txBody>
          <a:bodyPr lIns="180000" tIns="0" rIns="0" bIns="0" anchor="ctr"/>
          <a:lstStyle/>
          <a:p>
            <a:r>
              <a:rPr lang="en-US" altLang="ja-JP" sz="2400" dirty="0" smtClean="0"/>
              <a:t>B</a:t>
            </a:r>
            <a:r>
              <a:rPr lang="en-US" altLang="ja-JP" sz="2400" dirty="0" smtClean="0"/>
              <a:t>. </a:t>
            </a:r>
            <a:r>
              <a:rPr lang="ja-JP" altLang="en-US" sz="2400" dirty="0" smtClean="0"/>
              <a:t>フルパスインデックス</a:t>
            </a:r>
            <a:r>
              <a:rPr lang="ja-JP" altLang="en-US" sz="2400" dirty="0" smtClean="0"/>
              <a:t>の攻撃パターン</a:t>
            </a:r>
            <a:r>
              <a:rPr lang="ja-JP" altLang="en-US" sz="2400" b="1" dirty="0" smtClean="0">
                <a:ea typeface="ＭＳ Ｐゴシック" pitchFamily="50" charset="-128"/>
              </a:rPr>
              <a:t> </a:t>
            </a:r>
            <a:r>
              <a:rPr kumimoji="1" lang="en-US" altLang="ja-JP" sz="2400" dirty="0" smtClean="0">
                <a:solidFill>
                  <a:schemeClr val="dk1"/>
                </a:solidFill>
              </a:rPr>
              <a:t>B1</a:t>
            </a:r>
            <a:endParaRPr kumimoji="1" lang="ja-JP" altLang="en-US" sz="24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脆弱性による攻撃の分類</a:t>
            </a:r>
            <a:endParaRPr kumimoji="1" lang="ja-JP" altLang="en-US" dirty="0"/>
          </a:p>
        </p:txBody>
      </p:sp>
      <p:graphicFrame>
        <p:nvGraphicFramePr>
          <p:cNvPr id="5" name="コンテンツ プレースホルダ 4"/>
          <p:cNvGraphicFramePr>
            <a:graphicFrameLocks noGrp="1"/>
          </p:cNvGraphicFramePr>
          <p:nvPr>
            <p:ph idx="1"/>
          </p:nvPr>
        </p:nvGraphicFramePr>
        <p:xfrm>
          <a:off x="407984" y="1564454"/>
          <a:ext cx="7954619" cy="2724912"/>
        </p:xfrm>
        <a:graphic>
          <a:graphicData uri="http://schemas.openxmlformats.org/drawingml/2006/table">
            <a:tbl>
              <a:tblPr firstRow="1" bandRow="1">
                <a:tableStyleId>{5C22544A-7EE6-4342-B048-85BDC9FD1C3A}</a:tableStyleId>
              </a:tblPr>
              <a:tblGrid>
                <a:gridCol w="942960"/>
                <a:gridCol w="5548620"/>
                <a:gridCol w="1463039"/>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latin typeface="+mn-lt"/>
                        </a:rPr>
                        <a:t>No</a:t>
                      </a:r>
                      <a:endParaRPr kumimoji="1" lang="en-US" altLang="ja-JP" sz="2400" b="0" i="0" u="none" strike="noStrike" cap="none" normalizeH="0" baseline="0" dirty="0" smtClean="0">
                        <a:ln>
                          <a:noFill/>
                        </a:ln>
                        <a:solidFill>
                          <a:schemeClr val="tx1"/>
                        </a:solidFill>
                        <a:effectLst/>
                        <a:latin typeface="+mn-lt"/>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u="none" strike="noStrike" cap="none" normalizeH="0" baseline="0" dirty="0" smtClean="0">
                          <a:ln>
                            <a:noFill/>
                          </a:ln>
                          <a:effectLst/>
                          <a:latin typeface="+mn-lt"/>
                        </a:rPr>
                        <a:t>脆弱性</a:t>
                      </a:r>
                      <a:endParaRPr kumimoji="1" lang="ja-JP" altLang="en-US" sz="2400" b="0" i="0" u="none" strike="noStrike" cap="none" normalizeH="0" baseline="0" dirty="0" smtClean="0">
                        <a:ln>
                          <a:noFill/>
                        </a:ln>
                        <a:solidFill>
                          <a:schemeClr val="tx1"/>
                        </a:solidFill>
                        <a:effectLst/>
                        <a:latin typeface="+mn-lt"/>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u="none" strike="noStrike" cap="none" normalizeH="0" baseline="0" dirty="0" smtClean="0">
                          <a:ln>
                            <a:noFill/>
                          </a:ln>
                          <a:effectLst/>
                          <a:latin typeface="+mn-lt"/>
                        </a:rPr>
                        <a:t>出現回数</a:t>
                      </a:r>
                      <a:endParaRPr kumimoji="1" lang="ja-JP" altLang="en-US" sz="2400" b="0" i="0" u="none" strike="noStrike" cap="none" normalizeH="0" baseline="0" dirty="0" smtClean="0">
                        <a:ln>
                          <a:noFill/>
                        </a:ln>
                        <a:solidFill>
                          <a:schemeClr val="tx1"/>
                        </a:solidFill>
                        <a:effectLst/>
                        <a:latin typeface="+mn-lt"/>
                        <a:ea typeface="ＭＳ Ｐゴシック" charset="-128"/>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u="none" strike="noStrike" cap="none" normalizeH="0" baseline="0" smtClean="0">
                          <a:ln>
                            <a:noFill/>
                          </a:ln>
                          <a:effectLst/>
                          <a:latin typeface="+mn-lt"/>
                        </a:rPr>
                        <a:t>１</a:t>
                      </a:r>
                      <a:endParaRPr kumimoji="1" lang="ja-JP" altLang="en-US" sz="2400" b="0" i="0" u="none" strike="noStrike" cap="none" normalizeH="0" baseline="0" smtClean="0">
                        <a:ln>
                          <a:noFill/>
                        </a:ln>
                        <a:solidFill>
                          <a:schemeClr val="tx1"/>
                        </a:solidFill>
                        <a:effectLst/>
                        <a:latin typeface="+mn-lt"/>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smtClean="0">
                          <a:ln>
                            <a:noFill/>
                          </a:ln>
                          <a:effectLst/>
                          <a:latin typeface="+mn-lt"/>
                        </a:rPr>
                        <a:t>C9→C6→C10</a:t>
                      </a:r>
                      <a:endParaRPr kumimoji="1" lang="en-US" altLang="ja-JP" sz="2400" b="0" i="0" u="none" strike="noStrike" cap="none" normalizeH="0" baseline="0" smtClean="0">
                        <a:ln>
                          <a:noFill/>
                        </a:ln>
                        <a:solidFill>
                          <a:schemeClr val="tx1"/>
                        </a:solidFill>
                        <a:effectLst/>
                        <a:latin typeface="+mn-lt"/>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dk1"/>
                          </a:solidFill>
                          <a:effectLst/>
                          <a:latin typeface="+mn-lt"/>
                          <a:ea typeface="+mn-ea"/>
                        </a:rPr>
                        <a:t>３</a:t>
                      </a:r>
                      <a:r>
                        <a:rPr kumimoji="1" lang="en-US" altLang="ja-JP" sz="2400" b="0" i="0" u="none" strike="noStrike" cap="none" normalizeH="0" baseline="0" dirty="0" smtClean="0">
                          <a:ln>
                            <a:noFill/>
                          </a:ln>
                          <a:solidFill>
                            <a:schemeClr val="dk1"/>
                          </a:solidFill>
                          <a:effectLst/>
                          <a:latin typeface="+mn-lt"/>
                          <a:ea typeface="+mn-ea"/>
                        </a:rPr>
                        <a:t>2</a:t>
                      </a:r>
                      <a:endParaRPr kumimoji="1" lang="en-US" altLang="ja-JP" sz="2400" b="0" i="0" u="none" strike="noStrike" cap="none" normalizeH="0" baseline="0" dirty="0" smtClean="0">
                        <a:ln>
                          <a:noFill/>
                        </a:ln>
                        <a:solidFill>
                          <a:schemeClr val="tx1"/>
                        </a:solidFill>
                        <a:effectLst/>
                        <a:latin typeface="+mn-lt"/>
                        <a:ea typeface="ＭＳ Ｐゴシック" charset="-128"/>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u="none" strike="noStrike" cap="none" normalizeH="0" baseline="0" dirty="0" smtClean="0">
                          <a:ln>
                            <a:noFill/>
                          </a:ln>
                          <a:effectLst/>
                          <a:latin typeface="+mn-lt"/>
                        </a:rPr>
                        <a:t>２</a:t>
                      </a:r>
                      <a:endParaRPr kumimoji="1" lang="ja-JP" altLang="en-US" sz="2400" b="0" i="0" u="none" strike="noStrike" cap="none" normalizeH="0" baseline="0" dirty="0" smtClean="0">
                        <a:ln>
                          <a:noFill/>
                        </a:ln>
                        <a:solidFill>
                          <a:schemeClr val="tx1"/>
                        </a:solidFill>
                        <a:effectLst/>
                        <a:latin typeface="+mn-lt"/>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latin typeface="+mn-lt"/>
                        </a:rPr>
                        <a:t>C8→C11→C1→C7→C8→C11</a:t>
                      </a:r>
                      <a:endParaRPr kumimoji="1" lang="en-US" altLang="ja-JP" sz="2400" b="0" i="0" u="none" strike="noStrike" cap="none" normalizeH="0" baseline="0" dirty="0" smtClean="0">
                        <a:ln>
                          <a:noFill/>
                        </a:ln>
                        <a:solidFill>
                          <a:schemeClr val="tx1"/>
                        </a:solidFill>
                        <a:effectLst/>
                        <a:latin typeface="+mn-lt"/>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mn-lt"/>
                          <a:ea typeface="ＭＳ Ｐゴシック" charset="-128"/>
                        </a:rPr>
                        <a:t>11</a:t>
                      </a: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400" u="none" strike="noStrike" cap="none" normalizeH="0" baseline="0" dirty="0" smtClean="0">
                          <a:ln>
                            <a:noFill/>
                          </a:ln>
                          <a:effectLst/>
                          <a:latin typeface="+mn-lt"/>
                        </a:rPr>
                        <a:t>３</a:t>
                      </a:r>
                      <a:endParaRPr kumimoji="1" lang="ja-JP" altLang="en-US" sz="2400" b="0" i="0" u="none" strike="noStrike" cap="none" normalizeH="0" baseline="0" dirty="0" smtClean="0">
                        <a:ln>
                          <a:noFill/>
                        </a:ln>
                        <a:solidFill>
                          <a:schemeClr val="tx1"/>
                        </a:solidFill>
                        <a:effectLst/>
                        <a:latin typeface="+mn-lt"/>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rPr>
                        <a:t>C9→C13→C6→C10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rPr>
                        <a:t>→C13</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rPr>
                        <a:t>5</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dk1"/>
                          </a:solidFill>
                          <a:effectLst/>
                          <a:latin typeface="+mn-lt"/>
                          <a:ea typeface="+mn-ea"/>
                        </a:rPr>
                        <a:t>４</a:t>
                      </a:r>
                      <a:endParaRPr kumimoji="1" lang="ja-JP"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rPr>
                        <a:t>C9→ C13→ C6→ C13</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u="none" strike="noStrike" cap="none" normalizeH="0" baseline="0" dirty="0" smtClean="0">
                          <a:ln>
                            <a:noFill/>
                          </a:ln>
                          <a:effectLst/>
                        </a:rPr>
                        <a:t>10</a:t>
                      </a:r>
                      <a:endParaRPr kumimoji="1" lang="en-US" altLang="ja-JP" sz="2400" b="0" i="0" u="none" strike="noStrike" cap="none" normalizeH="0" baseline="0" dirty="0" smtClean="0">
                        <a:ln>
                          <a:noFill/>
                        </a:ln>
                        <a:solidFill>
                          <a:schemeClr val="tx1"/>
                        </a:solidFill>
                        <a:effectLst/>
                        <a:latin typeface="Arial" charset="0"/>
                        <a:ea typeface="ＭＳ Ｐゴシック" charset="-128"/>
                      </a:endParaRPr>
                    </a:p>
                  </a:txBody>
                  <a:tcPr horzOverflow="overflow"/>
                </a:tc>
              </a:tr>
            </a:tbl>
          </a:graphicData>
        </a:graphic>
      </p:graphicFrame>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19</a:t>
            </a:fld>
            <a:endParaRPr lang="de-DE" altLang="ja-JP" sz="1400" b="1" dirty="0"/>
          </a:p>
        </p:txBody>
      </p:sp>
      <p:sp>
        <p:nvSpPr>
          <p:cNvPr id="6" name="Rectangle 4"/>
          <p:cNvSpPr>
            <a:spLocks noChangeArrowheads="1"/>
          </p:cNvSpPr>
          <p:nvPr/>
        </p:nvSpPr>
        <p:spPr bwMode="gray">
          <a:xfrm>
            <a:off x="362876" y="882448"/>
            <a:ext cx="8418513" cy="447588"/>
          </a:xfrm>
          <a:prstGeom prst="rect">
            <a:avLst/>
          </a:prstGeom>
          <a:solidFill>
            <a:schemeClr val="bg1"/>
          </a:solidFill>
          <a:ln w="9525">
            <a:noFill/>
            <a:miter lim="800000"/>
            <a:headEnd/>
            <a:tailEnd/>
          </a:ln>
          <a:effectLst/>
        </p:spPr>
        <p:txBody>
          <a:bodyPr lIns="180000" tIns="0" rIns="0" bIns="0" anchor="ctr"/>
          <a:lstStyle/>
          <a:p>
            <a:pPr defTabSz="801688"/>
            <a:r>
              <a:rPr lang="en-US" altLang="ja-JP" sz="2400" dirty="0" smtClean="0"/>
              <a:t>C. </a:t>
            </a:r>
            <a:r>
              <a:rPr lang="ja-JP" altLang="en-US" sz="2400" dirty="0" smtClean="0"/>
              <a:t>脆弱性の</a:t>
            </a:r>
            <a:r>
              <a:rPr lang="ja-JP" altLang="en-US" sz="2400" dirty="0" smtClean="0"/>
              <a:t>組み合わせによる攻撃パターン</a:t>
            </a:r>
            <a:endParaRPr lang="de-DE" altLang="ja-JP" sz="2400" b="1" dirty="0">
              <a:ea typeface="ＭＳ Ｐゴシック" pitchFamily="50" charset="-128"/>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C:\Users\Administrator\Desktop\PC.png"/>
          <p:cNvPicPr>
            <a:picLocks noChangeAspect="1" noChangeArrowheads="1"/>
          </p:cNvPicPr>
          <p:nvPr/>
        </p:nvPicPr>
        <p:blipFill>
          <a:blip r:embed="rId3" cstate="print"/>
          <a:srcRect/>
          <a:stretch>
            <a:fillRect/>
          </a:stretch>
        </p:blipFill>
        <p:spPr bwMode="auto">
          <a:xfrm>
            <a:off x="279038" y="4530631"/>
            <a:ext cx="1625397" cy="1625397"/>
          </a:xfrm>
          <a:prstGeom prst="rect">
            <a:avLst/>
          </a:prstGeom>
          <a:noFill/>
        </p:spPr>
      </p:pic>
      <p:pic>
        <p:nvPicPr>
          <p:cNvPr id="51" name="Picture 2"/>
          <p:cNvPicPr>
            <a:picLocks noChangeAspect="1" noChangeArrowheads="1"/>
          </p:cNvPicPr>
          <p:nvPr/>
        </p:nvPicPr>
        <p:blipFill>
          <a:blip r:embed="rId4" cstate="print"/>
          <a:srcRect/>
          <a:stretch>
            <a:fillRect/>
          </a:stretch>
        </p:blipFill>
        <p:spPr bwMode="auto">
          <a:xfrm rot="358453">
            <a:off x="701117" y="5020636"/>
            <a:ext cx="1131657" cy="675658"/>
          </a:xfrm>
          <a:prstGeom prst="rect">
            <a:avLst/>
          </a:prstGeom>
          <a:noFill/>
          <a:ln w="9525">
            <a:noFill/>
            <a:miter lim="800000"/>
            <a:headEnd/>
            <a:tailEnd/>
          </a:ln>
          <a:effectLst/>
        </p:spPr>
      </p:pic>
      <p:pic>
        <p:nvPicPr>
          <p:cNvPr id="8" name="Picture 3" descr="C:\Users\akiyama\AppData\Local\Microsoft\Windows\Temporary Internet Files\Content.IE5\AWQJZPWN\MC900326076[1].wmf"/>
          <p:cNvPicPr>
            <a:picLocks noChangeAspect="1" noChangeArrowheads="1"/>
          </p:cNvPicPr>
          <p:nvPr/>
        </p:nvPicPr>
        <p:blipFill>
          <a:blip r:embed="rId5" cstate="print"/>
          <a:srcRect/>
          <a:stretch>
            <a:fillRect/>
          </a:stretch>
        </p:blipFill>
        <p:spPr bwMode="auto">
          <a:xfrm rot="-5400000">
            <a:off x="7843349" y="1984900"/>
            <a:ext cx="642938" cy="588963"/>
          </a:xfrm>
          <a:prstGeom prst="rect">
            <a:avLst/>
          </a:prstGeom>
          <a:noFill/>
          <a:ln w="9525">
            <a:noFill/>
            <a:miter lim="800000"/>
            <a:headEnd/>
            <a:tailEnd/>
          </a:ln>
        </p:spPr>
      </p:pic>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2</a:t>
            </a:fld>
            <a:endParaRPr lang="de-DE" altLang="ja-JP" sz="1400" b="1" dirty="0"/>
          </a:p>
        </p:txBody>
      </p:sp>
      <p:sp>
        <p:nvSpPr>
          <p:cNvPr id="13" name="Line 50"/>
          <p:cNvSpPr>
            <a:spLocks noChangeShapeType="1"/>
          </p:cNvSpPr>
          <p:nvPr/>
        </p:nvSpPr>
        <p:spPr bwMode="auto">
          <a:xfrm flipV="1">
            <a:off x="785912" y="3085103"/>
            <a:ext cx="0" cy="1296144"/>
          </a:xfrm>
          <a:prstGeom prst="line">
            <a:avLst/>
          </a:prstGeom>
          <a:ln w="76200">
            <a:solidFill>
              <a:srgbClr val="2200EE"/>
            </a:solidFill>
            <a:headEnd/>
            <a:tailEnd type="triangle" w="med" len="med"/>
          </a:ln>
        </p:spPr>
        <p:style>
          <a:lnRef idx="1">
            <a:schemeClr val="dk1"/>
          </a:lnRef>
          <a:fillRef idx="0">
            <a:schemeClr val="dk1"/>
          </a:fillRef>
          <a:effectRef idx="0">
            <a:schemeClr val="dk1"/>
          </a:effectRef>
          <a:fontRef idx="minor">
            <a:schemeClr val="tx1"/>
          </a:fontRef>
        </p:style>
        <p:txBody>
          <a:bodyPr anchor="ctr"/>
          <a:lstStyle/>
          <a:p>
            <a:endParaRPr lang="ja-JP" altLang="en-US"/>
          </a:p>
        </p:txBody>
      </p:sp>
      <p:sp>
        <p:nvSpPr>
          <p:cNvPr id="14" name="Line 50"/>
          <p:cNvSpPr>
            <a:spLocks noChangeShapeType="1"/>
          </p:cNvSpPr>
          <p:nvPr/>
        </p:nvSpPr>
        <p:spPr bwMode="auto">
          <a:xfrm flipH="1">
            <a:off x="1001936" y="3157111"/>
            <a:ext cx="0" cy="1296144"/>
          </a:xfrm>
          <a:prstGeom prst="line">
            <a:avLst/>
          </a:prstGeom>
          <a:ln w="76200">
            <a:solidFill>
              <a:srgbClr val="FFA3A3"/>
            </a:solidFill>
            <a:headEnd/>
            <a:tailEnd type="triangle" w="med" len="med"/>
          </a:ln>
        </p:spPr>
        <p:style>
          <a:lnRef idx="1">
            <a:schemeClr val="dk1"/>
          </a:lnRef>
          <a:fillRef idx="0">
            <a:schemeClr val="dk1"/>
          </a:fillRef>
          <a:effectRef idx="0">
            <a:schemeClr val="dk1"/>
          </a:effectRef>
          <a:fontRef idx="minor">
            <a:schemeClr val="tx1"/>
          </a:fontRef>
        </p:style>
        <p:txBody>
          <a:bodyPr anchor="ctr"/>
          <a:lstStyle/>
          <a:p>
            <a:endParaRPr lang="ja-JP" altLang="en-US"/>
          </a:p>
        </p:txBody>
      </p:sp>
      <p:sp>
        <p:nvSpPr>
          <p:cNvPr id="15" name="Line 50"/>
          <p:cNvSpPr>
            <a:spLocks noChangeShapeType="1"/>
          </p:cNvSpPr>
          <p:nvPr/>
        </p:nvSpPr>
        <p:spPr bwMode="auto">
          <a:xfrm flipV="1">
            <a:off x="1866032" y="3157111"/>
            <a:ext cx="3240360" cy="1800200"/>
          </a:xfrm>
          <a:prstGeom prst="line">
            <a:avLst/>
          </a:prstGeom>
          <a:noFill/>
          <a:ln w="76200">
            <a:solidFill>
              <a:srgbClr val="FFA3A3"/>
            </a:solidFill>
            <a:round/>
            <a:headEnd/>
            <a:tailEnd type="triangle" w="med" len="med"/>
          </a:ln>
        </p:spPr>
        <p:txBody>
          <a:bodyPr anchor="ctr"/>
          <a:lstStyle/>
          <a:p>
            <a:endParaRPr lang="ja-JP" altLang="en-US"/>
          </a:p>
        </p:txBody>
      </p:sp>
      <p:sp>
        <p:nvSpPr>
          <p:cNvPr id="16" name="Line 50"/>
          <p:cNvSpPr>
            <a:spLocks noChangeShapeType="1"/>
          </p:cNvSpPr>
          <p:nvPr/>
        </p:nvSpPr>
        <p:spPr bwMode="auto">
          <a:xfrm flipH="1">
            <a:off x="1938040" y="3157111"/>
            <a:ext cx="3456384" cy="1944216"/>
          </a:xfrm>
          <a:prstGeom prst="line">
            <a:avLst/>
          </a:prstGeom>
          <a:noFill/>
          <a:ln w="76200">
            <a:solidFill>
              <a:srgbClr val="FFA3A3"/>
            </a:solidFill>
            <a:round/>
            <a:headEnd/>
            <a:tailEnd type="triangle" w="med" len="med"/>
          </a:ln>
        </p:spPr>
        <p:txBody>
          <a:bodyPr anchor="ctr"/>
          <a:lstStyle/>
          <a:p>
            <a:endParaRPr lang="ja-JP" altLang="en-US"/>
          </a:p>
        </p:txBody>
      </p:sp>
      <p:sp>
        <p:nvSpPr>
          <p:cNvPr id="17" name="Line 50"/>
          <p:cNvSpPr>
            <a:spLocks noChangeShapeType="1"/>
          </p:cNvSpPr>
          <p:nvPr/>
        </p:nvSpPr>
        <p:spPr bwMode="auto">
          <a:xfrm flipV="1">
            <a:off x="2179002" y="3085103"/>
            <a:ext cx="4608512" cy="2304256"/>
          </a:xfrm>
          <a:prstGeom prst="line">
            <a:avLst/>
          </a:prstGeom>
          <a:noFill/>
          <a:ln w="76200">
            <a:solidFill>
              <a:srgbClr val="FFA3A3"/>
            </a:solidFill>
            <a:round/>
            <a:headEnd/>
            <a:tailEnd type="triangle" w="med" len="med"/>
          </a:ln>
        </p:spPr>
        <p:txBody>
          <a:bodyPr anchor="ctr"/>
          <a:lstStyle/>
          <a:p>
            <a:endParaRPr lang="ja-JP" altLang="en-US"/>
          </a:p>
        </p:txBody>
      </p:sp>
      <p:sp>
        <p:nvSpPr>
          <p:cNvPr id="18" name="Line 50"/>
          <p:cNvSpPr>
            <a:spLocks noChangeShapeType="1"/>
          </p:cNvSpPr>
          <p:nvPr/>
        </p:nvSpPr>
        <p:spPr bwMode="auto">
          <a:xfrm flipH="1">
            <a:off x="2082056" y="3229119"/>
            <a:ext cx="4824536" cy="2376264"/>
          </a:xfrm>
          <a:prstGeom prst="line">
            <a:avLst/>
          </a:prstGeom>
          <a:noFill/>
          <a:ln w="76200">
            <a:solidFill>
              <a:srgbClr val="FF0000"/>
            </a:solidFill>
            <a:round/>
            <a:headEnd/>
            <a:tailEnd type="triangle" w="med" len="med"/>
          </a:ln>
        </p:spPr>
        <p:txBody>
          <a:bodyPr anchor="ctr"/>
          <a:lstStyle/>
          <a:p>
            <a:endParaRPr lang="ja-JP" altLang="en-US"/>
          </a:p>
        </p:txBody>
      </p:sp>
      <p:sp>
        <p:nvSpPr>
          <p:cNvPr id="19" name="二方向矢印 18"/>
          <p:cNvSpPr/>
          <p:nvPr/>
        </p:nvSpPr>
        <p:spPr>
          <a:xfrm>
            <a:off x="2671937" y="3176432"/>
            <a:ext cx="5616624" cy="2736304"/>
          </a:xfrm>
          <a:prstGeom prst="leftUpArrow">
            <a:avLst>
              <a:gd name="adj1" fmla="val 5410"/>
              <a:gd name="adj2" fmla="val 6547"/>
              <a:gd name="adj3" fmla="val 12931"/>
            </a:avLst>
          </a:prstGeom>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53864" y="3373135"/>
            <a:ext cx="415498" cy="369332"/>
          </a:xfrm>
          <a:prstGeom prst="rect">
            <a:avLst/>
          </a:prstGeom>
          <a:ln>
            <a:noFill/>
          </a:ln>
        </p:spPr>
        <p:txBody>
          <a:bodyPr wrap="none">
            <a:spAutoFit/>
          </a:bodyPr>
          <a:lstStyle/>
          <a:p>
            <a:r>
              <a:rPr lang="ja-JP" altLang="en-US" dirty="0" smtClean="0">
                <a:solidFill>
                  <a:srgbClr val="FF0000"/>
                </a:solidFill>
              </a:rPr>
              <a:t>①</a:t>
            </a:r>
            <a:endParaRPr lang="ja-JP" altLang="en-US" dirty="0">
              <a:solidFill>
                <a:srgbClr val="FF0000"/>
              </a:solidFill>
            </a:endParaRPr>
          </a:p>
        </p:txBody>
      </p:sp>
      <p:sp>
        <p:nvSpPr>
          <p:cNvPr id="21" name="正方形/長方形 20"/>
          <p:cNvSpPr/>
          <p:nvPr/>
        </p:nvSpPr>
        <p:spPr>
          <a:xfrm>
            <a:off x="1001936" y="3579867"/>
            <a:ext cx="415498" cy="369332"/>
          </a:xfrm>
          <a:prstGeom prst="rect">
            <a:avLst/>
          </a:prstGeom>
          <a:ln>
            <a:noFill/>
          </a:ln>
        </p:spPr>
        <p:txBody>
          <a:bodyPr wrap="none">
            <a:spAutoFit/>
          </a:bodyPr>
          <a:lstStyle/>
          <a:p>
            <a:r>
              <a:rPr lang="ja-JP" altLang="en-US" dirty="0" smtClean="0">
                <a:solidFill>
                  <a:srgbClr val="FF0000"/>
                </a:solidFill>
              </a:rPr>
              <a:t>②</a:t>
            </a:r>
            <a:endParaRPr lang="ja-JP" altLang="en-US" dirty="0">
              <a:solidFill>
                <a:srgbClr val="FF0000"/>
              </a:solidFill>
            </a:endParaRPr>
          </a:p>
        </p:txBody>
      </p:sp>
      <p:sp>
        <p:nvSpPr>
          <p:cNvPr id="22" name="正方形/長方形 21"/>
          <p:cNvSpPr/>
          <p:nvPr/>
        </p:nvSpPr>
        <p:spPr>
          <a:xfrm>
            <a:off x="2386638" y="3229119"/>
            <a:ext cx="415498" cy="369332"/>
          </a:xfrm>
          <a:prstGeom prst="rect">
            <a:avLst/>
          </a:prstGeom>
          <a:ln>
            <a:noFill/>
          </a:ln>
        </p:spPr>
        <p:txBody>
          <a:bodyPr wrap="none">
            <a:spAutoFit/>
          </a:bodyPr>
          <a:lstStyle/>
          <a:p>
            <a:r>
              <a:rPr lang="ja-JP" altLang="en-US" dirty="0" smtClean="0">
                <a:solidFill>
                  <a:srgbClr val="FF0000"/>
                </a:solidFill>
              </a:rPr>
              <a:t>③</a:t>
            </a:r>
            <a:endParaRPr lang="ja-JP" altLang="en-US" dirty="0">
              <a:solidFill>
                <a:srgbClr val="FF0000"/>
              </a:solidFill>
            </a:endParaRPr>
          </a:p>
        </p:txBody>
      </p:sp>
      <p:sp>
        <p:nvSpPr>
          <p:cNvPr id="23" name="正方形/長方形 22"/>
          <p:cNvSpPr/>
          <p:nvPr/>
        </p:nvSpPr>
        <p:spPr>
          <a:xfrm>
            <a:off x="2298080" y="3939907"/>
            <a:ext cx="415498" cy="369332"/>
          </a:xfrm>
          <a:prstGeom prst="rect">
            <a:avLst/>
          </a:prstGeom>
          <a:ln>
            <a:noFill/>
          </a:ln>
        </p:spPr>
        <p:txBody>
          <a:bodyPr wrap="none">
            <a:spAutoFit/>
          </a:bodyPr>
          <a:lstStyle/>
          <a:p>
            <a:r>
              <a:rPr lang="ja-JP" altLang="en-US" dirty="0" smtClean="0">
                <a:solidFill>
                  <a:srgbClr val="FF0000"/>
                </a:solidFill>
              </a:rPr>
              <a:t>④</a:t>
            </a:r>
            <a:endParaRPr lang="ja-JP" altLang="en-US" dirty="0">
              <a:solidFill>
                <a:srgbClr val="FF0000"/>
              </a:solidFill>
            </a:endParaRPr>
          </a:p>
        </p:txBody>
      </p:sp>
      <p:sp>
        <p:nvSpPr>
          <p:cNvPr id="25" name="Line 50"/>
          <p:cNvSpPr>
            <a:spLocks noChangeShapeType="1"/>
          </p:cNvSpPr>
          <p:nvPr/>
        </p:nvSpPr>
        <p:spPr bwMode="auto">
          <a:xfrm flipV="1">
            <a:off x="1505992" y="3013095"/>
            <a:ext cx="1800200" cy="1512168"/>
          </a:xfrm>
          <a:prstGeom prst="line">
            <a:avLst/>
          </a:prstGeom>
          <a:noFill/>
          <a:ln w="76200">
            <a:solidFill>
              <a:srgbClr val="FFA3A3"/>
            </a:solidFill>
            <a:round/>
            <a:headEnd/>
            <a:tailEnd type="triangle" w="med" len="med"/>
          </a:ln>
        </p:spPr>
        <p:txBody>
          <a:bodyPr anchor="ctr"/>
          <a:lstStyle/>
          <a:p>
            <a:endParaRPr lang="ja-JP" altLang="en-US"/>
          </a:p>
        </p:txBody>
      </p:sp>
      <p:sp>
        <p:nvSpPr>
          <p:cNvPr id="26" name="Line 50"/>
          <p:cNvSpPr>
            <a:spLocks noChangeShapeType="1"/>
          </p:cNvSpPr>
          <p:nvPr/>
        </p:nvSpPr>
        <p:spPr bwMode="auto">
          <a:xfrm flipH="1">
            <a:off x="1578000" y="3157111"/>
            <a:ext cx="1863824" cy="1512168"/>
          </a:xfrm>
          <a:prstGeom prst="line">
            <a:avLst/>
          </a:prstGeom>
          <a:noFill/>
          <a:ln w="76200">
            <a:solidFill>
              <a:srgbClr val="FFA3A3"/>
            </a:solidFill>
            <a:round/>
            <a:headEnd/>
            <a:tailEnd type="triangle" w="med" len="med"/>
          </a:ln>
        </p:spPr>
        <p:txBody>
          <a:bodyPr anchor="ctr"/>
          <a:lstStyle/>
          <a:p>
            <a:endParaRPr lang="ja-JP" altLang="en-US"/>
          </a:p>
        </p:txBody>
      </p:sp>
      <p:sp>
        <p:nvSpPr>
          <p:cNvPr id="27" name="正方形/長方形 26"/>
          <p:cNvSpPr/>
          <p:nvPr/>
        </p:nvSpPr>
        <p:spPr>
          <a:xfrm>
            <a:off x="3682782" y="3445143"/>
            <a:ext cx="415498" cy="369332"/>
          </a:xfrm>
          <a:prstGeom prst="rect">
            <a:avLst/>
          </a:prstGeom>
          <a:ln>
            <a:noFill/>
          </a:ln>
        </p:spPr>
        <p:txBody>
          <a:bodyPr wrap="none">
            <a:spAutoFit/>
          </a:bodyPr>
          <a:lstStyle/>
          <a:p>
            <a:r>
              <a:rPr lang="ja-JP" altLang="en-US" dirty="0" smtClean="0">
                <a:solidFill>
                  <a:srgbClr val="FF0000"/>
                </a:solidFill>
              </a:rPr>
              <a:t>⑤</a:t>
            </a:r>
            <a:endParaRPr lang="ja-JP" altLang="en-US" dirty="0">
              <a:solidFill>
                <a:srgbClr val="FF0000"/>
              </a:solidFill>
            </a:endParaRPr>
          </a:p>
        </p:txBody>
      </p:sp>
      <p:sp>
        <p:nvSpPr>
          <p:cNvPr id="28" name="正方形/長方形 27"/>
          <p:cNvSpPr/>
          <p:nvPr/>
        </p:nvSpPr>
        <p:spPr>
          <a:xfrm>
            <a:off x="3538766" y="4083923"/>
            <a:ext cx="415498" cy="369332"/>
          </a:xfrm>
          <a:prstGeom prst="rect">
            <a:avLst/>
          </a:prstGeom>
          <a:ln>
            <a:noFill/>
          </a:ln>
        </p:spPr>
        <p:txBody>
          <a:bodyPr wrap="none">
            <a:spAutoFit/>
          </a:bodyPr>
          <a:lstStyle/>
          <a:p>
            <a:r>
              <a:rPr lang="ja-JP" altLang="en-US" dirty="0" smtClean="0">
                <a:solidFill>
                  <a:srgbClr val="FF0000"/>
                </a:solidFill>
              </a:rPr>
              <a:t>⑥</a:t>
            </a:r>
            <a:endParaRPr lang="ja-JP" altLang="en-US" dirty="0">
              <a:solidFill>
                <a:srgbClr val="FF0000"/>
              </a:solidFill>
            </a:endParaRPr>
          </a:p>
        </p:txBody>
      </p:sp>
      <p:sp>
        <p:nvSpPr>
          <p:cNvPr id="29" name="正方形/長方形 28"/>
          <p:cNvSpPr/>
          <p:nvPr/>
        </p:nvSpPr>
        <p:spPr>
          <a:xfrm>
            <a:off x="4962376" y="3517151"/>
            <a:ext cx="415498" cy="369332"/>
          </a:xfrm>
          <a:prstGeom prst="rect">
            <a:avLst/>
          </a:prstGeom>
          <a:ln>
            <a:noFill/>
          </a:ln>
        </p:spPr>
        <p:txBody>
          <a:bodyPr wrap="none">
            <a:spAutoFit/>
          </a:bodyPr>
          <a:lstStyle/>
          <a:p>
            <a:r>
              <a:rPr lang="ja-JP" altLang="en-US" dirty="0" smtClean="0">
                <a:solidFill>
                  <a:srgbClr val="FF0000"/>
                </a:solidFill>
              </a:rPr>
              <a:t>⑦</a:t>
            </a:r>
            <a:endParaRPr lang="ja-JP" altLang="en-US" dirty="0">
              <a:solidFill>
                <a:srgbClr val="FF0000"/>
              </a:solidFill>
            </a:endParaRPr>
          </a:p>
        </p:txBody>
      </p:sp>
      <p:sp>
        <p:nvSpPr>
          <p:cNvPr id="30" name="正方形/長方形 29"/>
          <p:cNvSpPr/>
          <p:nvPr/>
        </p:nvSpPr>
        <p:spPr>
          <a:xfrm>
            <a:off x="4530328" y="4309239"/>
            <a:ext cx="415498" cy="369332"/>
          </a:xfrm>
          <a:prstGeom prst="rect">
            <a:avLst/>
          </a:prstGeom>
          <a:ln>
            <a:noFill/>
          </a:ln>
        </p:spPr>
        <p:txBody>
          <a:bodyPr wrap="none">
            <a:spAutoFit/>
          </a:bodyPr>
          <a:lstStyle/>
          <a:p>
            <a:r>
              <a:rPr lang="ja-JP" altLang="en-US" dirty="0">
                <a:solidFill>
                  <a:srgbClr val="FF0000"/>
                </a:solidFill>
              </a:rPr>
              <a:t>⑧</a:t>
            </a:r>
          </a:p>
        </p:txBody>
      </p:sp>
      <p:sp>
        <p:nvSpPr>
          <p:cNvPr id="31" name="正方形/長方形 30"/>
          <p:cNvSpPr/>
          <p:nvPr/>
        </p:nvSpPr>
        <p:spPr>
          <a:xfrm>
            <a:off x="7640489" y="3896512"/>
            <a:ext cx="415498" cy="369332"/>
          </a:xfrm>
          <a:prstGeom prst="rect">
            <a:avLst/>
          </a:prstGeom>
          <a:ln>
            <a:noFill/>
          </a:ln>
        </p:spPr>
        <p:txBody>
          <a:bodyPr wrap="none">
            <a:spAutoFit/>
          </a:bodyPr>
          <a:lstStyle/>
          <a:p>
            <a:r>
              <a:rPr lang="ja-JP" altLang="en-US" dirty="0" smtClean="0">
                <a:solidFill>
                  <a:srgbClr val="FF0000"/>
                </a:solidFill>
              </a:rPr>
              <a:t>⑨</a:t>
            </a:r>
            <a:endParaRPr lang="ja-JP" altLang="en-US" dirty="0">
              <a:solidFill>
                <a:srgbClr val="FF0000"/>
              </a:solidFill>
            </a:endParaRPr>
          </a:p>
        </p:txBody>
      </p:sp>
      <p:sp>
        <p:nvSpPr>
          <p:cNvPr id="32" name="正方形/長方形 31"/>
          <p:cNvSpPr/>
          <p:nvPr/>
        </p:nvSpPr>
        <p:spPr>
          <a:xfrm>
            <a:off x="425872" y="1140887"/>
            <a:ext cx="1338828" cy="646331"/>
          </a:xfrm>
          <a:prstGeom prst="rect">
            <a:avLst/>
          </a:prstGeom>
        </p:spPr>
        <p:txBody>
          <a:bodyPr wrap="none">
            <a:spAutoFit/>
          </a:bodyPr>
          <a:lstStyle/>
          <a:p>
            <a:pPr>
              <a:defRPr/>
            </a:pPr>
            <a:r>
              <a:rPr lang="ja-JP" altLang="en-US" dirty="0"/>
              <a:t>正規サイト</a:t>
            </a:r>
            <a:endParaRPr lang="en-US" altLang="ja-JP" dirty="0"/>
          </a:p>
          <a:p>
            <a:pPr algn="ctr">
              <a:defRPr/>
            </a:pPr>
            <a:r>
              <a:rPr lang="en-US" altLang="ja-JP" dirty="0"/>
              <a:t>(</a:t>
            </a:r>
            <a:r>
              <a:rPr lang="ja-JP" altLang="en-US" dirty="0"/>
              <a:t>入口</a:t>
            </a:r>
            <a:r>
              <a:rPr lang="en-US" altLang="ja-JP" dirty="0"/>
              <a:t>)</a:t>
            </a:r>
            <a:endParaRPr lang="ja-JP" altLang="en-US" dirty="0"/>
          </a:p>
        </p:txBody>
      </p:sp>
      <p:sp>
        <p:nvSpPr>
          <p:cNvPr id="41" name="正方形/長方形 40"/>
          <p:cNvSpPr/>
          <p:nvPr/>
        </p:nvSpPr>
        <p:spPr>
          <a:xfrm>
            <a:off x="3047484" y="1347619"/>
            <a:ext cx="1338828" cy="369332"/>
          </a:xfrm>
          <a:prstGeom prst="rect">
            <a:avLst/>
          </a:prstGeom>
        </p:spPr>
        <p:txBody>
          <a:bodyPr wrap="none">
            <a:spAutoFit/>
          </a:bodyPr>
          <a:lstStyle/>
          <a:p>
            <a:pPr>
              <a:defRPr/>
            </a:pPr>
            <a:r>
              <a:rPr lang="ja-JP" altLang="en-US" dirty="0" smtClean="0"/>
              <a:t>誘導サイト</a:t>
            </a:r>
            <a:endParaRPr lang="ja-JP" altLang="en-US" dirty="0"/>
          </a:p>
        </p:txBody>
      </p:sp>
      <p:sp>
        <p:nvSpPr>
          <p:cNvPr id="42" name="正方形/長方形 41"/>
          <p:cNvSpPr/>
          <p:nvPr/>
        </p:nvSpPr>
        <p:spPr>
          <a:xfrm>
            <a:off x="4775676" y="1356911"/>
            <a:ext cx="1338828" cy="369332"/>
          </a:xfrm>
          <a:prstGeom prst="rect">
            <a:avLst/>
          </a:prstGeom>
        </p:spPr>
        <p:txBody>
          <a:bodyPr wrap="none">
            <a:spAutoFit/>
          </a:bodyPr>
          <a:lstStyle/>
          <a:p>
            <a:pPr>
              <a:defRPr/>
            </a:pPr>
            <a:r>
              <a:rPr lang="ja-JP" altLang="en-US" dirty="0" smtClean="0"/>
              <a:t>誘導サイト</a:t>
            </a:r>
            <a:endParaRPr lang="en-US" altLang="ja-JP" dirty="0" smtClean="0"/>
          </a:p>
        </p:txBody>
      </p:sp>
      <p:sp>
        <p:nvSpPr>
          <p:cNvPr id="43" name="正方形/長方形 42"/>
          <p:cNvSpPr/>
          <p:nvPr/>
        </p:nvSpPr>
        <p:spPr>
          <a:xfrm>
            <a:off x="6143828" y="1358652"/>
            <a:ext cx="1338828" cy="369332"/>
          </a:xfrm>
          <a:prstGeom prst="rect">
            <a:avLst/>
          </a:prstGeom>
        </p:spPr>
        <p:txBody>
          <a:bodyPr wrap="none">
            <a:spAutoFit/>
          </a:bodyPr>
          <a:lstStyle/>
          <a:p>
            <a:pPr>
              <a:defRPr/>
            </a:pPr>
            <a:r>
              <a:rPr lang="ja-JP" altLang="en-US" dirty="0" smtClean="0"/>
              <a:t>攻撃サイト</a:t>
            </a:r>
            <a:endParaRPr lang="en-US" altLang="ja-JP" dirty="0" smtClean="0"/>
          </a:p>
        </p:txBody>
      </p:sp>
      <p:sp>
        <p:nvSpPr>
          <p:cNvPr id="44" name="正方形/長方形 43"/>
          <p:cNvSpPr/>
          <p:nvPr/>
        </p:nvSpPr>
        <p:spPr>
          <a:xfrm>
            <a:off x="7650092" y="1367036"/>
            <a:ext cx="1056700" cy="369332"/>
          </a:xfrm>
          <a:prstGeom prst="rect">
            <a:avLst/>
          </a:prstGeom>
        </p:spPr>
        <p:txBody>
          <a:bodyPr wrap="none">
            <a:spAutoFit/>
          </a:bodyPr>
          <a:lstStyle/>
          <a:p>
            <a:pPr>
              <a:defRPr/>
            </a:pPr>
            <a:r>
              <a:rPr lang="en-US" altLang="ja-JP" dirty="0" smtClean="0"/>
              <a:t>MW</a:t>
            </a:r>
            <a:r>
              <a:rPr lang="ja-JP" altLang="en-US" dirty="0" smtClean="0"/>
              <a:t>配布</a:t>
            </a:r>
            <a:endParaRPr lang="en-US" altLang="ja-JP" dirty="0" smtClean="0"/>
          </a:p>
        </p:txBody>
      </p:sp>
      <p:sp>
        <p:nvSpPr>
          <p:cNvPr id="49" name="タイトル 48"/>
          <p:cNvSpPr>
            <a:spLocks noGrp="1"/>
          </p:cNvSpPr>
          <p:nvPr>
            <p:ph type="title"/>
          </p:nvPr>
        </p:nvSpPr>
        <p:spPr/>
        <p:txBody>
          <a:bodyPr/>
          <a:lstStyle/>
          <a:p>
            <a:pPr defTabSz="801688"/>
            <a:r>
              <a:rPr kumimoji="1" lang="en-US" altLang="ja-JP" dirty="0" smtClean="0"/>
              <a:t>D</a:t>
            </a:r>
            <a:r>
              <a:rPr lang="en-US" altLang="ja-JP" dirty="0" smtClean="0"/>
              <a:t>r</a:t>
            </a:r>
            <a:r>
              <a:rPr kumimoji="1" lang="en-US" altLang="ja-JP" dirty="0" smtClean="0"/>
              <a:t>ive-by-download</a:t>
            </a:r>
            <a:r>
              <a:rPr kumimoji="1" lang="ja-JP" altLang="en-US" dirty="0" smtClean="0">
                <a:latin typeface="+mj-ea"/>
              </a:rPr>
              <a:t>攻撃とは</a:t>
            </a:r>
            <a:endParaRPr lang="de-DE" altLang="ja-JP" dirty="0">
              <a:ea typeface="ＭＳ Ｐゴシック" pitchFamily="50" charset="-128"/>
            </a:endParaRPr>
          </a:p>
        </p:txBody>
      </p:sp>
      <p:pic>
        <p:nvPicPr>
          <p:cNvPr id="52" name="Picture 4" descr="C:\Users\Administrator\Desktop\server.bmp"/>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20927" y="1796565"/>
            <a:ext cx="1219200" cy="1219200"/>
          </a:xfrm>
          <a:prstGeom prst="rect">
            <a:avLst/>
          </a:prstGeom>
          <a:noFill/>
        </p:spPr>
      </p:pic>
      <p:sp>
        <p:nvSpPr>
          <p:cNvPr id="33" name="メモ 32"/>
          <p:cNvSpPr/>
          <p:nvPr/>
        </p:nvSpPr>
        <p:spPr bwMode="auto">
          <a:xfrm>
            <a:off x="1254016" y="2146299"/>
            <a:ext cx="428628" cy="571504"/>
          </a:xfrm>
          <a:prstGeom prst="foldedCorne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a:latin typeface="Arial" charset="0"/>
              <a:ea typeface="ＭＳ Ｐゴシック" pitchFamily="50" charset="-128"/>
            </a:endParaRPr>
          </a:p>
        </p:txBody>
      </p:sp>
      <p:pic>
        <p:nvPicPr>
          <p:cNvPr id="53" name="Picture 4" descr="C:\Users\Administrator\Desktop\server.bmp"/>
          <p:cNvPicPr>
            <a:picLocks noChangeAspect="1" noChangeArrowheads="1"/>
          </p:cNvPicPr>
          <p:nvPr/>
        </p:nvPicPr>
        <p:blipFill>
          <a:blip r:embed="rId6" cstate="print">
            <a:clrChange>
              <a:clrFrom>
                <a:srgbClr val="000000"/>
              </a:clrFrom>
              <a:clrTo>
                <a:srgbClr val="000000">
                  <a:alpha val="0"/>
                </a:srgbClr>
              </a:clrTo>
            </a:clrChange>
            <a:duotone>
              <a:prstClr val="black"/>
              <a:schemeClr val="tx2">
                <a:tint val="45000"/>
                <a:satMod val="400000"/>
              </a:schemeClr>
            </a:duotone>
          </a:blip>
          <a:srcRect/>
          <a:stretch>
            <a:fillRect/>
          </a:stretch>
        </p:blipFill>
        <p:spPr bwMode="auto">
          <a:xfrm>
            <a:off x="2975953" y="1782711"/>
            <a:ext cx="1219200" cy="1219200"/>
          </a:xfrm>
          <a:prstGeom prst="rect">
            <a:avLst/>
          </a:prstGeom>
          <a:noFill/>
        </p:spPr>
      </p:pic>
      <p:sp>
        <p:nvSpPr>
          <p:cNvPr id="54" name="メモ 53"/>
          <p:cNvSpPr/>
          <p:nvPr/>
        </p:nvSpPr>
        <p:spPr bwMode="auto">
          <a:xfrm>
            <a:off x="3709042" y="2132445"/>
            <a:ext cx="428628" cy="571504"/>
          </a:xfrm>
          <a:prstGeom prst="foldedCorne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a:latin typeface="Arial" charset="0"/>
              <a:ea typeface="ＭＳ Ｐゴシック" pitchFamily="50" charset="-128"/>
            </a:endParaRPr>
          </a:p>
        </p:txBody>
      </p:sp>
      <p:pic>
        <p:nvPicPr>
          <p:cNvPr id="57" name="Picture 4" descr="C:\Users\Administrator\Desktop\server.bmp"/>
          <p:cNvPicPr>
            <a:picLocks noChangeAspect="1" noChangeArrowheads="1"/>
          </p:cNvPicPr>
          <p:nvPr/>
        </p:nvPicPr>
        <p:blipFill>
          <a:blip r:embed="rId6" cstate="print">
            <a:clrChange>
              <a:clrFrom>
                <a:srgbClr val="000000"/>
              </a:clrFrom>
              <a:clrTo>
                <a:srgbClr val="000000">
                  <a:alpha val="0"/>
                </a:srgbClr>
              </a:clrTo>
            </a:clrChange>
            <a:duotone>
              <a:prstClr val="black"/>
              <a:schemeClr val="tx2">
                <a:tint val="45000"/>
                <a:satMod val="400000"/>
              </a:schemeClr>
            </a:duotone>
          </a:blip>
          <a:srcRect/>
          <a:stretch>
            <a:fillRect/>
          </a:stretch>
        </p:blipFill>
        <p:spPr bwMode="auto">
          <a:xfrm>
            <a:off x="4763189" y="1774398"/>
            <a:ext cx="1219200" cy="1219200"/>
          </a:xfrm>
          <a:prstGeom prst="rect">
            <a:avLst/>
          </a:prstGeom>
          <a:noFill/>
        </p:spPr>
      </p:pic>
      <p:sp>
        <p:nvSpPr>
          <p:cNvPr id="58" name="メモ 57"/>
          <p:cNvSpPr/>
          <p:nvPr/>
        </p:nvSpPr>
        <p:spPr bwMode="auto">
          <a:xfrm>
            <a:off x="5496278" y="2124132"/>
            <a:ext cx="428628" cy="571504"/>
          </a:xfrm>
          <a:prstGeom prst="foldedCorne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a:latin typeface="Arial" charset="0"/>
              <a:ea typeface="ＭＳ Ｐゴシック" pitchFamily="50" charset="-128"/>
            </a:endParaRPr>
          </a:p>
        </p:txBody>
      </p:sp>
      <p:pic>
        <p:nvPicPr>
          <p:cNvPr id="59" name="Picture 4" descr="C:\Users\Administrator\Desktop\server.bmp"/>
          <p:cNvPicPr>
            <a:picLocks noChangeAspect="1" noChangeArrowheads="1"/>
          </p:cNvPicPr>
          <p:nvPr/>
        </p:nvPicPr>
        <p:blipFill>
          <a:blip r:embed="rId6" cstate="print">
            <a:clrChange>
              <a:clrFrom>
                <a:srgbClr val="000000"/>
              </a:clrFrom>
              <a:clrTo>
                <a:srgbClr val="000000">
                  <a:alpha val="0"/>
                </a:srgbClr>
              </a:clrTo>
            </a:clrChange>
            <a:duotone>
              <a:prstClr val="black"/>
              <a:schemeClr val="tx2">
                <a:tint val="45000"/>
                <a:satMod val="400000"/>
              </a:schemeClr>
            </a:duotone>
          </a:blip>
          <a:srcRect/>
          <a:stretch>
            <a:fillRect/>
          </a:stretch>
        </p:blipFill>
        <p:spPr bwMode="auto">
          <a:xfrm>
            <a:off x="6168040" y="1749459"/>
            <a:ext cx="1219200" cy="1219200"/>
          </a:xfrm>
          <a:prstGeom prst="rect">
            <a:avLst/>
          </a:prstGeom>
          <a:noFill/>
        </p:spPr>
      </p:pic>
      <p:sp>
        <p:nvSpPr>
          <p:cNvPr id="36" name="メモ 35"/>
          <p:cNvSpPr/>
          <p:nvPr/>
        </p:nvSpPr>
        <p:spPr bwMode="auto">
          <a:xfrm>
            <a:off x="6909401" y="2054861"/>
            <a:ext cx="428628" cy="571504"/>
          </a:xfrm>
          <a:prstGeom prst="foldedCorner">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a:latin typeface="Arial" charset="0"/>
              <a:ea typeface="ＭＳ Ｐゴシック" pitchFamily="50" charset="-128"/>
            </a:endParaRPr>
          </a:p>
        </p:txBody>
      </p:sp>
      <p:sp>
        <p:nvSpPr>
          <p:cNvPr id="45" name="正方形/長方形 44"/>
          <p:cNvSpPr/>
          <p:nvPr/>
        </p:nvSpPr>
        <p:spPr>
          <a:xfrm>
            <a:off x="6909401" y="2097252"/>
            <a:ext cx="449162" cy="461665"/>
          </a:xfrm>
          <a:prstGeom prst="rect">
            <a:avLst/>
          </a:prstGeom>
        </p:spPr>
        <p:txBody>
          <a:bodyPr wrap="none">
            <a:spAutoFit/>
          </a:bodyPr>
          <a:lstStyle/>
          <a:p>
            <a:r>
              <a:rPr lang="en-US" altLang="ja-JP" sz="800" dirty="0" smtClean="0"/>
              <a:t>CVE-</a:t>
            </a:r>
          </a:p>
          <a:p>
            <a:r>
              <a:rPr lang="en-US" altLang="ja-JP" sz="800" dirty="0" smtClean="0"/>
              <a:t>2007-</a:t>
            </a:r>
          </a:p>
          <a:p>
            <a:r>
              <a:rPr lang="en-US" altLang="ja-JP" sz="800" dirty="0" smtClean="0"/>
              <a:t>5659</a:t>
            </a:r>
            <a:endParaRPr lang="ja-JP" altLang="en-US" sz="800" dirty="0"/>
          </a:p>
        </p:txBody>
      </p:sp>
      <p:pic>
        <p:nvPicPr>
          <p:cNvPr id="62" name="Picture 4" descr="C:\Users\Administrator\Desktop\server.bmp"/>
          <p:cNvPicPr>
            <a:picLocks noChangeAspect="1" noChangeArrowheads="1"/>
          </p:cNvPicPr>
          <p:nvPr/>
        </p:nvPicPr>
        <p:blipFill>
          <a:blip r:embed="rId6" cstate="print">
            <a:clrChange>
              <a:clrFrom>
                <a:srgbClr val="000000"/>
              </a:clrFrom>
              <a:clrTo>
                <a:srgbClr val="000000">
                  <a:alpha val="0"/>
                </a:srgbClr>
              </a:clrTo>
            </a:clrChange>
            <a:duotone>
              <a:prstClr val="black"/>
              <a:srgbClr val="000000">
                <a:tint val="45000"/>
                <a:satMod val="400000"/>
              </a:srgbClr>
            </a:duotone>
          </a:blip>
          <a:srcRect/>
          <a:stretch>
            <a:fillRect/>
          </a:stretch>
        </p:blipFill>
        <p:spPr bwMode="auto">
          <a:xfrm>
            <a:off x="7559037" y="1743915"/>
            <a:ext cx="1219200" cy="1219200"/>
          </a:xfrm>
          <a:prstGeom prst="rect">
            <a:avLst/>
          </a:prstGeom>
          <a:noFill/>
        </p:spPr>
      </p:pic>
      <p:pic>
        <p:nvPicPr>
          <p:cNvPr id="64" name="Picture 2" descr="C:\Users\Administrator\Desktop\PC.png"/>
          <p:cNvPicPr>
            <a:picLocks noChangeAspect="1" noChangeArrowheads="1"/>
          </p:cNvPicPr>
          <p:nvPr/>
        </p:nvPicPr>
        <p:blipFill>
          <a:blip r:embed="rId3" cstate="print">
            <a:grayscl/>
          </a:blip>
          <a:srcRect/>
          <a:stretch>
            <a:fillRect/>
          </a:stretch>
        </p:blipFill>
        <p:spPr bwMode="auto">
          <a:xfrm>
            <a:off x="284579" y="4536174"/>
            <a:ext cx="1625397" cy="1625397"/>
          </a:xfrm>
          <a:prstGeom prst="rect">
            <a:avLst/>
          </a:prstGeom>
          <a:noFill/>
        </p:spPr>
      </p:pic>
      <p:pic>
        <p:nvPicPr>
          <p:cNvPr id="65" name="Picture 5"/>
          <p:cNvPicPr>
            <a:picLocks noChangeAspect="1" noChangeArrowheads="1"/>
          </p:cNvPicPr>
          <p:nvPr/>
        </p:nvPicPr>
        <p:blipFill>
          <a:blip r:embed="rId7" cstate="print"/>
          <a:srcRect/>
          <a:stretch>
            <a:fillRect/>
          </a:stretch>
        </p:blipFill>
        <p:spPr bwMode="auto">
          <a:xfrm rot="484758">
            <a:off x="881015" y="5087485"/>
            <a:ext cx="763287" cy="573970"/>
          </a:xfrm>
          <a:prstGeom prst="rect">
            <a:avLst/>
          </a:prstGeom>
          <a:noFill/>
          <a:ln w="9525">
            <a:noFill/>
            <a:miter lim="800000"/>
            <a:headEnd/>
            <a:tailEnd/>
          </a:ln>
          <a:effectLst/>
        </p:spPr>
      </p:pic>
      <p:sp>
        <p:nvSpPr>
          <p:cNvPr id="47" name="正方形/長方形 46"/>
          <p:cNvSpPr/>
          <p:nvPr/>
        </p:nvSpPr>
        <p:spPr>
          <a:xfrm>
            <a:off x="204194" y="5936975"/>
            <a:ext cx="1890261" cy="369332"/>
          </a:xfrm>
          <a:prstGeom prst="rect">
            <a:avLst/>
          </a:prstGeom>
        </p:spPr>
        <p:txBody>
          <a:bodyPr wrap="none">
            <a:spAutoFit/>
          </a:bodyPr>
          <a:lstStyle/>
          <a:p>
            <a:pPr>
              <a:defRPr/>
            </a:pPr>
            <a:r>
              <a:rPr lang="ja-JP" altLang="en-US" dirty="0" smtClean="0"/>
              <a:t>一般</a:t>
            </a:r>
            <a:r>
              <a:rPr lang="ja-JP" altLang="en-US" smtClean="0"/>
              <a:t>ユーザの</a:t>
            </a:r>
            <a:r>
              <a:rPr lang="en-US" altLang="ja-JP" dirty="0" smtClean="0"/>
              <a:t>PC</a:t>
            </a:r>
            <a:endParaRPr lang="ja-JP" altLang="en-US" dirty="0"/>
          </a:p>
        </p:txBody>
      </p:sp>
      <p:sp>
        <p:nvSpPr>
          <p:cNvPr id="50" name="正方形/長方形 49"/>
          <p:cNvSpPr/>
          <p:nvPr/>
        </p:nvSpPr>
        <p:spPr>
          <a:xfrm>
            <a:off x="967231" y="2662064"/>
            <a:ext cx="1005403" cy="338554"/>
          </a:xfrm>
          <a:prstGeom prst="rect">
            <a:avLst/>
          </a:prstGeom>
        </p:spPr>
        <p:txBody>
          <a:bodyPr wrap="none">
            <a:spAutoFit/>
          </a:bodyPr>
          <a:lstStyle/>
          <a:p>
            <a:r>
              <a:rPr lang="ja-JP" altLang="en-US" sz="1600" dirty="0" smtClean="0"/>
              <a:t>自動転送</a:t>
            </a:r>
            <a:endParaRPr lang="ja-JP" altLang="en-US" sz="1600" dirty="0"/>
          </a:p>
        </p:txBody>
      </p:sp>
      <p:sp>
        <p:nvSpPr>
          <p:cNvPr id="55" name="正方形/長方形 54"/>
          <p:cNvSpPr/>
          <p:nvPr/>
        </p:nvSpPr>
        <p:spPr>
          <a:xfrm>
            <a:off x="3413944" y="2656523"/>
            <a:ext cx="1005403" cy="338554"/>
          </a:xfrm>
          <a:prstGeom prst="rect">
            <a:avLst/>
          </a:prstGeom>
        </p:spPr>
        <p:txBody>
          <a:bodyPr wrap="none">
            <a:spAutoFit/>
          </a:bodyPr>
          <a:lstStyle/>
          <a:p>
            <a:r>
              <a:rPr lang="ja-JP" altLang="en-US" sz="1600" dirty="0" smtClean="0"/>
              <a:t>自動転送</a:t>
            </a:r>
            <a:endParaRPr lang="ja-JP" altLang="en-US" sz="1600" dirty="0"/>
          </a:p>
        </p:txBody>
      </p:sp>
      <p:sp>
        <p:nvSpPr>
          <p:cNvPr id="60" name="正方形/長方形 59"/>
          <p:cNvSpPr/>
          <p:nvPr/>
        </p:nvSpPr>
        <p:spPr>
          <a:xfrm>
            <a:off x="5203951" y="2675920"/>
            <a:ext cx="1005403" cy="338554"/>
          </a:xfrm>
          <a:prstGeom prst="rect">
            <a:avLst/>
          </a:prstGeom>
        </p:spPr>
        <p:txBody>
          <a:bodyPr wrap="none">
            <a:spAutoFit/>
          </a:bodyPr>
          <a:lstStyle/>
          <a:p>
            <a:r>
              <a:rPr lang="ja-JP" altLang="en-US" sz="1600" dirty="0" smtClean="0"/>
              <a:t>自動転送</a:t>
            </a:r>
            <a:endParaRPr lang="ja-JP" altLang="en-US" sz="1600" dirty="0"/>
          </a:p>
        </p:txBody>
      </p:sp>
      <p:sp>
        <p:nvSpPr>
          <p:cNvPr id="61" name="正方形/長方形 60"/>
          <p:cNvSpPr/>
          <p:nvPr/>
        </p:nvSpPr>
        <p:spPr>
          <a:xfrm>
            <a:off x="6575551" y="2642668"/>
            <a:ext cx="1210588" cy="338554"/>
          </a:xfrm>
          <a:prstGeom prst="rect">
            <a:avLst/>
          </a:prstGeom>
        </p:spPr>
        <p:txBody>
          <a:bodyPr wrap="none">
            <a:spAutoFit/>
          </a:bodyPr>
          <a:lstStyle/>
          <a:p>
            <a:r>
              <a:rPr lang="ja-JP" altLang="en-US" sz="1600" dirty="0" smtClean="0"/>
              <a:t>攻撃コード</a:t>
            </a:r>
            <a:endParaRPr lang="ja-JP" altLang="en-US" sz="1600" dirty="0"/>
          </a:p>
        </p:txBody>
      </p:sp>
      <p:pic>
        <p:nvPicPr>
          <p:cNvPr id="1027" name="Picture 3" descr="C:\Users\Administrator\Desktop\MWS2010_ppt_material\ウイルス.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76011" y="2153453"/>
            <a:ext cx="1867989" cy="1058443"/>
          </a:xfrm>
          <a:prstGeom prst="rect">
            <a:avLst/>
          </a:prstGeom>
          <a:noFill/>
        </p:spPr>
      </p:pic>
      <p:sp>
        <p:nvSpPr>
          <p:cNvPr id="63" name="フッター プレースホルダ 3"/>
          <p:cNvSpPr txBox="1">
            <a:spLocks/>
          </p:cNvSpPr>
          <p:nvPr/>
        </p:nvSpPr>
        <p:spPr bwMode="auto">
          <a:xfrm>
            <a:off x="8045450" y="6549539"/>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ja-JP" sz="1200" b="0" i="0" u="none" strike="noStrike" kern="1200" cap="none" spc="0" normalizeH="0" baseline="0" noProof="0" smtClean="0">
                <a:ln>
                  <a:noFill/>
                </a:ln>
                <a:solidFill>
                  <a:schemeClr val="bg1"/>
                </a:solidFill>
                <a:effectLst/>
                <a:uLnTx/>
                <a:uFillTx/>
                <a:latin typeface="Arial" pitchFamily="34" charset="0"/>
                <a:ea typeface="ＭＳ Ｐゴシック" pitchFamily="50" charset="-128"/>
                <a:cs typeface="+mn-cs"/>
              </a:rPr>
              <a:t>Page </a:t>
            </a:r>
            <a:fld id="{7DD197E9-5590-44EB-92E3-FCD8FFE92052}" type="slidenum">
              <a:rPr kumimoji="0" lang="de-DE" altLang="ja-JP" sz="1400" b="1" i="0" u="none" strike="noStrike" kern="1200" cap="none" spc="0" normalizeH="0" baseline="0" noProof="0" smtClean="0">
                <a:ln>
                  <a:noFill/>
                </a:ln>
                <a:solidFill>
                  <a:schemeClr val="bg1"/>
                </a:solidFill>
                <a:effectLst/>
                <a:uLnTx/>
                <a:uFillTx/>
                <a:latin typeface="Arial" pitchFamily="34" charset="0"/>
                <a:ea typeface="ＭＳ Ｐゴシック"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de-DE" altLang="ja-JP" sz="1400" b="1" i="0" u="none" strike="noStrike" kern="1200" cap="none" spc="0" normalizeH="0" baseline="0" noProof="0" dirty="0">
              <a:ln>
                <a:noFill/>
              </a:ln>
              <a:solidFill>
                <a:schemeClr val="bg1"/>
              </a:solidFill>
              <a:effectLst/>
              <a:uLnTx/>
              <a:uFillTx/>
              <a:latin typeface="Arial" pitchFamily="34" charset="0"/>
              <a:ea typeface="ＭＳ Ｐゴシック" pitchFamily="50"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1"/>
                                        </p:tgtEl>
                                      </p:cBhvr>
                                    </p:animEffect>
                                    <p:set>
                                      <p:cBhvr>
                                        <p:cTn id="12" dur="1" fill="hold">
                                          <p:stCondLst>
                                            <p:cond delay="999"/>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94444E-6 0.00185 C -0.00139 0.00254 -0.00399 0.00185 -0.00434 0.0037 C -0.00781 0.01967 -0.0066 0.0368 -0.00851 0.05324 C -0.00799 0.07361 -0.00834 0.09398 -0.00712 0.11412 C -0.00712 0.11481 -0.00174 0.12129 -0.00139 0.12176 C 0.00555 0.13101 0.02153 0.13263 0.03142 0.13518 C 0.04774 0.14907 0.06927 0.14953 0.08576 0.16365 C 0.08906 0.1706 0.09045 0.17801 0.09427 0.18472 C 0.09514 0.18611 0.10017 0.19189 0.10139 0.19421 C 0.1059 0.20324 0.11024 0.21435 0.11285 0.22453 C 0.11146 0.24606 0.11111 0.26782 0.10868 0.28935 C 0.10712 0.30231 0.08802 0.30671 0.08281 0.31041 C 0.07778 0.31412 0.07361 0.3199 0.06857 0.32361 C 0.05364 0.33449 0.03785 0.34328 0.02291 0.35416 C 0.0191 0.35694 0.01423 0.35625 0.01007 0.35787 C -0.01441 0.36713 -0.03959 0.37291 -0.06424 0.38078 C -0.06476 0.38263 -0.06459 0.38518 -0.06563 0.38657 C -0.06945 0.3912 -0.07847 0.39791 -0.07847 0.39814 C -0.08125 0.40486 -0.08299 0.41203 -0.08577 0.41898 C -0.08768 0.42986 -0.09045 0.44051 -0.09288 0.45138 C -0.0941 0.45717 -0.09809 0.46134 -0.1 0.46666 C -0.10243 0.47338 -0.10347 0.48078 -0.10573 0.4875 C -0.1191 0.5287 -0.13403 0.56782 -0.14288 0.61134 C -0.1434 0.61898 -0.14236 0.62708 -0.14427 0.63426 C -0.14479 0.63611 -0.14722 0.63287 -0.14861 0.63217 C -0.15191 0.63078 -0.15521 0.62963 -0.15851 0.62847 C -0.16684 0.62569 -0.17465 0.62245 -0.18281 0.61898 C -0.18594 0.61597 -0.19011 0.61504 -0.19288 0.61134 C -0.20469 0.5956 -0.18993 0.60763 -0.20139 0.59421 C -0.20556 0.58935 -0.21059 0.58726 -0.21563 0.58472 C -0.22344 0.57662 -0.22934 0.57268 -0.2342 0.5618 C -0.24948 0.5287 -0.23264 0.55949 -0.24427 0.53888 C -0.24601 0.53194 -0.24844 0.52615 -0.25139 0.5199 C -0.25313 0.50601 -0.25799 0.49213 -0.26285 0.47986 C -0.26649 0.45555 -0.27778 0.43263 -0.2842 0.40949 C -0.28854 0.39375 -0.28854 0.37152 -0.3 0.3618 C -0.30243 0.35694 -0.30243 0.35578 -0.30573 0.35231 C -0.30903 0.34907 -0.31563 0.34282 -0.31563 0.34305 C -0.32413 0.34398 -0.33299 0.34375 -0.34132 0.34652 C -0.34514 0.34791 -0.35122 0.35879 -0.35434 0.3618 C -0.37483 0.3824 -0.35834 0.36157 -0.37136 0.37893 C -0.37656 0.39838 -0.36597 0.36064 -0.3842 0.4074 C -0.38681 0.41412 -0.38768 0.42152 -0.38993 0.42847 C -0.39722 0.45115 -0.41077 0.4699 -0.41997 0.4912 C -0.42274 0.50671 -0.4191 0.49051 -0.42709 0.51018 C -0.43229 0.52338 -0.43351 0.54027 -0.43993 0.55231 C -0.44375 0.55972 -0.44844 0.5662 -0.45278 0.57314 C -0.45538 0.58912 -0.45156 0.57801 -0.46146 0.58657 C -0.46459 0.58935 -0.46719 0.59282 -0.46997 0.59606 C -0.48143 0.5949 -0.49288 0.59398 -0.50434 0.59236 C -0.5099 0.59143 -0.51406 0.5831 -0.51719 0.57893 C -0.52552 0.56782 -0.5375 0.54907 -0.54705 0.54282 C -0.55122 0.53726 -0.55434 0.53402 -0.5599 0.53125 C -0.56667 0.51828 -0.55764 0.53379 -0.56997 0.5199 C -0.57413 0.51527 -0.58143 0.50463 -0.58143 0.50486 C -0.58299 0.50023 -0.58264 0.49398 -0.58577 0.4912 C -0.58785 0.48935 -0.59045 0.48958 -0.59288 0.48935 C -0.60139 0.48842 -0.61007 0.48819 -0.61858 0.4875 C -0.63264 0.48148 -0.62986 0.47407 -0.63993 0.46458 C -0.64375 0.46088 -0.64601 0.46111 -0.65 0.45902 C -0.65399 0.45694 -0.65747 0.45347 -0.66146 0.45138 C -0.66406 0.45 -0.67483 0.44791 -0.67709 0.44745 C -0.68229 0.44097 -0.69306 0.43657 -0.7 0.43426 C -0.70313 0.42986 -0.7066 0.42638 -0.70851 0.42083 C -0.7092 0.41898 -0.70886 0.41643 -0.7099 0.41504 C -0.71094 0.41365 -0.71285 0.41388 -0.71424 0.41319 C -0.71476 0.41504 -0.71563 0.41898 -0.71563 0.41921 " pathEditMode="relative" rAng="0" ptsTypes="ffffffffffffffffffffffffffffffffffffffffffffffffffffffffffffffffffA">
                                      <p:cBhvr>
                                        <p:cTn id="16" dur="2000" fill="hold"/>
                                        <p:tgtEl>
                                          <p:spTgt spid="1027"/>
                                        </p:tgtEl>
                                        <p:attrNameLst>
                                          <p:attrName>ppt_x</p:attrName>
                                          <p:attrName>ppt_y</p:attrName>
                                        </p:attrNameLst>
                                      </p:cBhvr>
                                      <p:rCtr x="-301" y="317"/>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1027"/>
                                        </p:tgtEl>
                                      </p:cBhvr>
                                    </p:animEffect>
                                    <p:set>
                                      <p:cBhvr>
                                        <p:cTn id="21" dur="1" fill="hold">
                                          <p:stCondLst>
                                            <p:cond delay="1999"/>
                                          </p:stCondLst>
                                        </p:cTn>
                                        <p:tgtEl>
                                          <p:spTgt spid="102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childTnLst>
                                </p:cTn>
                              </p:par>
                              <p:par>
                                <p:cTn id="25" presetID="10"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攻撃分類の精度</a:t>
            </a:r>
            <a:endParaRPr kumimoji="1" lang="ja-JP" altLang="en-US" dirty="0"/>
          </a:p>
        </p:txBody>
      </p:sp>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20</a:t>
            </a:fld>
            <a:endParaRPr lang="de-DE" altLang="ja-JP" sz="1400" b="1" dirty="0"/>
          </a:p>
        </p:txBody>
      </p:sp>
      <p:sp>
        <p:nvSpPr>
          <p:cNvPr id="5" name="コンテンツ プレースホルダ 4"/>
          <p:cNvSpPr>
            <a:spLocks noGrp="1"/>
          </p:cNvSpPr>
          <p:nvPr>
            <p:ph idx="1"/>
          </p:nvPr>
        </p:nvSpPr>
        <p:spPr>
          <a:xfrm>
            <a:off x="407988" y="3674225"/>
            <a:ext cx="8397875" cy="2215400"/>
          </a:xfrm>
        </p:spPr>
        <p:txBody>
          <a:bodyPr/>
          <a:lstStyle/>
          <a:p>
            <a:pPr marL="342900" indent="-342900"/>
            <a:r>
              <a:rPr lang="ja-JP" altLang="en-US" dirty="0" smtClean="0"/>
              <a:t>再現率 </a:t>
            </a:r>
            <a:r>
              <a:rPr lang="en-US" altLang="ja-JP" dirty="0" smtClean="0"/>
              <a:t>R</a:t>
            </a:r>
            <a:r>
              <a:rPr lang="en-US" altLang="ja-JP" sz="1600" dirty="0" smtClean="0"/>
              <a:t>A</a:t>
            </a:r>
            <a:r>
              <a:rPr lang="en-US" altLang="ja-JP" dirty="0" smtClean="0"/>
              <a:t>8080 = 4/13 = 0.31</a:t>
            </a:r>
          </a:p>
          <a:p>
            <a:pPr marL="342900" indent="-342900"/>
            <a:r>
              <a:rPr lang="ja-JP" altLang="en-US" dirty="0" smtClean="0"/>
              <a:t>適合率 </a:t>
            </a:r>
            <a:r>
              <a:rPr lang="en-US" altLang="ja-JP" dirty="0" smtClean="0"/>
              <a:t>P</a:t>
            </a:r>
            <a:r>
              <a:rPr lang="en-US" altLang="ja-JP" sz="1600" dirty="0" smtClean="0"/>
              <a:t>A</a:t>
            </a:r>
            <a:r>
              <a:rPr lang="en-US" altLang="ja-JP" dirty="0" smtClean="0"/>
              <a:t>8080 = </a:t>
            </a:r>
            <a:r>
              <a:rPr lang="en-US" altLang="ja-JP" dirty="0" smtClean="0"/>
              <a:t>4/90 </a:t>
            </a:r>
            <a:r>
              <a:rPr lang="en-US" altLang="ja-JP" dirty="0" smtClean="0"/>
              <a:t>= </a:t>
            </a:r>
            <a:r>
              <a:rPr lang="en-US" altLang="ja-JP" dirty="0" smtClean="0"/>
              <a:t>0.04</a:t>
            </a:r>
            <a:endParaRPr lang="en-US" altLang="ja-JP" dirty="0" smtClean="0"/>
          </a:p>
          <a:p>
            <a:pPr marL="342900" indent="-342900"/>
            <a:r>
              <a:rPr lang="ja-JP" altLang="en-US" dirty="0" smtClean="0"/>
              <a:t>平均再現率 </a:t>
            </a:r>
            <a:endParaRPr lang="en-US" altLang="ja-JP" dirty="0" smtClean="0"/>
          </a:p>
          <a:p>
            <a:pPr marL="342900" indent="-342900"/>
            <a:r>
              <a:rPr lang="it-IT" altLang="ja-JP" dirty="0" smtClean="0"/>
              <a:t>R</a:t>
            </a:r>
            <a:r>
              <a:rPr lang="en-US" altLang="ja-JP" sz="1600" dirty="0" smtClean="0"/>
              <a:t>(A.</a:t>
            </a:r>
            <a:r>
              <a:rPr lang="ja-JP" altLang="en-US" sz="1600" dirty="0" smtClean="0"/>
              <a:t>攻撃パターン</a:t>
            </a:r>
            <a:r>
              <a:rPr lang="en-US" altLang="ja-JP" sz="1600" dirty="0" smtClean="0"/>
              <a:t>)</a:t>
            </a:r>
            <a:r>
              <a:rPr lang="it-IT" altLang="ja-JP" dirty="0" smtClean="0"/>
              <a:t>    = 0.31 + </a:t>
            </a:r>
            <a:r>
              <a:rPr lang="it-IT" altLang="ja-JP" dirty="0" smtClean="0"/>
              <a:t>0.0</a:t>
            </a:r>
            <a:r>
              <a:rPr lang="en-US" altLang="ja-JP" dirty="0" smtClean="0"/>
              <a:t>4</a:t>
            </a:r>
            <a:r>
              <a:rPr lang="it-IT" altLang="ja-JP" dirty="0" smtClean="0"/>
              <a:t> /2 </a:t>
            </a:r>
            <a:r>
              <a:rPr lang="it-IT" altLang="ja-JP" dirty="0" smtClean="0"/>
              <a:t>= </a:t>
            </a:r>
            <a:r>
              <a:rPr lang="it-IT" altLang="ja-JP" dirty="0" smtClean="0"/>
              <a:t>0.175</a:t>
            </a:r>
            <a:endParaRPr lang="it-IT" altLang="ja-JP" dirty="0" smtClean="0"/>
          </a:p>
          <a:p>
            <a:pPr marL="342900" indent="-342900"/>
            <a:r>
              <a:rPr lang="it-IT" altLang="ja-JP" dirty="0" smtClean="0"/>
              <a:t>R</a:t>
            </a:r>
            <a:r>
              <a:rPr lang="en-US" altLang="ja-JP" sz="1600" dirty="0" smtClean="0"/>
              <a:t>(B.</a:t>
            </a:r>
            <a:r>
              <a:rPr lang="ja-JP" altLang="en-US" sz="1600" dirty="0" smtClean="0"/>
              <a:t>フルパスインデックス</a:t>
            </a:r>
            <a:r>
              <a:rPr lang="en-US" altLang="ja-JP" sz="1600" dirty="0" smtClean="0"/>
              <a:t>)</a:t>
            </a:r>
            <a:r>
              <a:rPr lang="it-IT" altLang="ja-JP" dirty="0" smtClean="0"/>
              <a:t>    = 0.38</a:t>
            </a:r>
          </a:p>
          <a:p>
            <a:pPr marL="342900" indent="-342900"/>
            <a:r>
              <a:rPr lang="it-IT" altLang="ja-JP" dirty="0" smtClean="0"/>
              <a:t>R</a:t>
            </a:r>
            <a:r>
              <a:rPr lang="en-US" altLang="ja-JP" sz="1600" dirty="0" smtClean="0"/>
              <a:t>(</a:t>
            </a:r>
            <a:r>
              <a:rPr lang="it-IT" altLang="ja-JP" sz="1600" dirty="0" smtClean="0"/>
              <a:t>C</a:t>
            </a:r>
            <a:r>
              <a:rPr lang="en-US" altLang="ja-JP" sz="1600" dirty="0" smtClean="0"/>
              <a:t>.</a:t>
            </a:r>
            <a:r>
              <a:rPr lang="ja-JP" altLang="en-US" sz="1600" dirty="0" smtClean="0"/>
              <a:t>脆弱性</a:t>
            </a:r>
            <a:r>
              <a:rPr lang="en-US" altLang="ja-JP" sz="1600" dirty="0" smtClean="0"/>
              <a:t>)</a:t>
            </a:r>
            <a:r>
              <a:rPr lang="it-IT" altLang="ja-JP" dirty="0" smtClean="0"/>
              <a:t>    = 0.54</a:t>
            </a:r>
            <a:endParaRPr lang="en-US" altLang="ja-JP" dirty="0" smtClean="0"/>
          </a:p>
          <a:p>
            <a:endParaRPr kumimoji="1" lang="ja-JP" altLang="en-US" dirty="0"/>
          </a:p>
        </p:txBody>
      </p:sp>
      <p:graphicFrame>
        <p:nvGraphicFramePr>
          <p:cNvPr id="6" name="表 5"/>
          <p:cNvGraphicFramePr>
            <a:graphicFrameLocks noGrp="1"/>
          </p:cNvGraphicFramePr>
          <p:nvPr/>
        </p:nvGraphicFramePr>
        <p:xfrm>
          <a:off x="814639" y="1064491"/>
          <a:ext cx="6375862" cy="2127596"/>
        </p:xfrm>
        <a:graphic>
          <a:graphicData uri="http://schemas.openxmlformats.org/drawingml/2006/table">
            <a:tbl>
              <a:tblPr firstRow="1" bandRow="1">
                <a:tableStyleId>{5C22544A-7EE6-4342-B048-85BDC9FD1C3A}</a:tableStyleId>
              </a:tblPr>
              <a:tblGrid>
                <a:gridCol w="872541"/>
                <a:gridCol w="690253"/>
                <a:gridCol w="706581"/>
                <a:gridCol w="714895"/>
                <a:gridCol w="798022"/>
                <a:gridCol w="789709"/>
                <a:gridCol w="989214"/>
                <a:gridCol w="814647"/>
              </a:tblGrid>
              <a:tr h="531899">
                <a:tc>
                  <a:txBody>
                    <a:bodyPr/>
                    <a:lstStyle/>
                    <a:p>
                      <a:pPr algn="ctr" fontAlgn="ctr"/>
                      <a:r>
                        <a:rPr lang="en-US" sz="2000" u="none" strike="noStrike" dirty="0"/>
                        <a:t>G＼A</a:t>
                      </a:r>
                      <a:endParaRPr lang="en-US"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dirty="0" smtClean="0"/>
                        <a:t>A1</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dirty="0" smtClean="0"/>
                        <a:t>A2</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dirty="0" smtClean="0"/>
                        <a:t>A5</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dirty="0" smtClean="0"/>
                        <a:t>A7</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dirty="0" smtClean="0"/>
                        <a:t>A9</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ja-JP" altLang="en-US" sz="2000" u="none" strike="noStrike" dirty="0" smtClean="0"/>
                        <a:t>その他</a:t>
                      </a:r>
                      <a:endParaRPr lang="en-US" altLang="ja-JP" sz="2000" b="0" i="0" u="none" strike="noStrike" dirty="0">
                        <a:solidFill>
                          <a:srgbClr val="000000"/>
                        </a:solidFill>
                        <a:latin typeface="+mn-lt"/>
                      </a:endParaRPr>
                    </a:p>
                  </a:txBody>
                  <a:tcPr marL="9525" marR="9525" marT="9525" marB="0" anchor="ctr"/>
                </a:tc>
                <a:tc>
                  <a:txBody>
                    <a:bodyPr/>
                    <a:lstStyle/>
                    <a:p>
                      <a:pPr algn="ctr" fontAlgn="ctr"/>
                      <a:r>
                        <a:rPr lang="ja-JP" altLang="en-US" sz="2000" u="none" strike="noStrike" dirty="0"/>
                        <a:t>計</a:t>
                      </a:r>
                      <a:endParaRPr lang="ja-JP" altLang="en-US" sz="2000" b="0" i="0" u="none" strike="noStrike" dirty="0">
                        <a:solidFill>
                          <a:srgbClr val="000000"/>
                        </a:solidFill>
                        <a:latin typeface="+mn-lt"/>
                      </a:endParaRPr>
                    </a:p>
                  </a:txBody>
                  <a:tcPr marL="9525" marR="9525" marT="9525" marB="0" anchor="ctr"/>
                </a:tc>
              </a:tr>
              <a:tr h="531899">
                <a:tc>
                  <a:txBody>
                    <a:bodyPr/>
                    <a:lstStyle/>
                    <a:p>
                      <a:pPr algn="r" fontAlgn="ctr"/>
                      <a:r>
                        <a:rPr lang="en-US" altLang="ja-JP" sz="2000" u="none" strike="noStrike" dirty="0"/>
                        <a:t>8080</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a:t>2</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0</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1</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1</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0</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9</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dirty="0"/>
                        <a:t>13</a:t>
                      </a:r>
                      <a:endParaRPr lang="en-US" altLang="ja-JP" sz="2000" b="0" i="0" u="none" strike="noStrike" dirty="0">
                        <a:solidFill>
                          <a:srgbClr val="000000"/>
                        </a:solidFill>
                        <a:latin typeface="+mn-lt"/>
                      </a:endParaRPr>
                    </a:p>
                  </a:txBody>
                  <a:tcPr marL="9525" marR="9525" marT="9525" marB="0" anchor="ctr"/>
                </a:tc>
              </a:tr>
              <a:tr h="531899">
                <a:tc>
                  <a:txBody>
                    <a:bodyPr/>
                    <a:lstStyle/>
                    <a:p>
                      <a:pPr algn="r" fontAlgn="ctr"/>
                      <a:r>
                        <a:rPr lang="en-US" altLang="ja-JP" sz="2000" u="none" strike="noStrike" dirty="0" smtClean="0"/>
                        <a:t>3129</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a:t>0</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1</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0</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0</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1</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11</a:t>
                      </a:r>
                      <a:endParaRPr lang="en-US" altLang="ja-JP" sz="2000" b="0" i="0" u="none" strike="noStrike">
                        <a:solidFill>
                          <a:srgbClr val="000000"/>
                        </a:solidFill>
                        <a:latin typeface="+mn-lt"/>
                      </a:endParaRPr>
                    </a:p>
                  </a:txBody>
                  <a:tcPr marL="9525" marR="9525" marT="9525" marB="0" anchor="ctr"/>
                </a:tc>
                <a:tc>
                  <a:txBody>
                    <a:bodyPr/>
                    <a:lstStyle/>
                    <a:p>
                      <a:pPr algn="r" fontAlgn="ctr"/>
                      <a:r>
                        <a:rPr lang="en-US" altLang="ja-JP" sz="2000" u="none" strike="noStrike"/>
                        <a:t>13</a:t>
                      </a:r>
                      <a:endParaRPr lang="en-US" altLang="ja-JP" sz="2000" b="0" i="0" u="none" strike="noStrike">
                        <a:solidFill>
                          <a:srgbClr val="000000"/>
                        </a:solidFill>
                        <a:latin typeface="+mn-lt"/>
                      </a:endParaRPr>
                    </a:p>
                  </a:txBody>
                  <a:tcPr marL="9525" marR="9525" marT="9525" marB="0" anchor="ctr"/>
                </a:tc>
              </a:tr>
              <a:tr h="531899">
                <a:tc>
                  <a:txBody>
                    <a:bodyPr/>
                    <a:lstStyle/>
                    <a:p>
                      <a:pPr algn="r" fontAlgn="ctr"/>
                      <a:r>
                        <a:rPr lang="ja-JP" altLang="en-US" sz="2000" u="none" strike="noStrike" dirty="0"/>
                        <a:t>その他</a:t>
                      </a:r>
                      <a:endParaRPr lang="ja-JP" altLang="en-US" sz="2000" b="0" i="0" u="none" strike="noStrike" dirty="0">
                        <a:solidFill>
                          <a:srgbClr val="000000"/>
                        </a:solidFill>
                        <a:latin typeface="+mn-lt"/>
                      </a:endParaRPr>
                    </a:p>
                  </a:txBody>
                  <a:tcPr marL="9525" marR="9525" marT="9525" marB="0" anchor="ctr"/>
                </a:tc>
                <a:tc>
                  <a:txBody>
                    <a:bodyPr/>
                    <a:lstStyle/>
                    <a:p>
                      <a:pPr algn="r" fontAlgn="ctr"/>
                      <a:r>
                        <a:rPr lang="en-US" altLang="ja-JP" sz="2000" b="0" i="0" u="none" strike="noStrike" dirty="0" smtClean="0">
                          <a:solidFill>
                            <a:srgbClr val="000000"/>
                          </a:solidFill>
                          <a:latin typeface="+mn-lt"/>
                        </a:rPr>
                        <a:t>22</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b="0" i="0" u="none" strike="noStrike" dirty="0" smtClean="0">
                          <a:solidFill>
                            <a:srgbClr val="000000"/>
                          </a:solidFill>
                          <a:latin typeface="+mn-lt"/>
                        </a:rPr>
                        <a:t>32</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b="0" i="0" u="none" strike="noStrike" dirty="0" smtClean="0">
                          <a:solidFill>
                            <a:srgbClr val="000000"/>
                          </a:solidFill>
                          <a:latin typeface="+mn-lt"/>
                        </a:rPr>
                        <a:t>8</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dirty="0" smtClean="0"/>
                        <a:t>23</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ja-JP" altLang="en-US" sz="2000" b="0" i="0" u="none" strike="noStrike" dirty="0" smtClean="0">
                          <a:solidFill>
                            <a:schemeClr val="dk1"/>
                          </a:solidFill>
                          <a:latin typeface="+mn-lt"/>
                        </a:rPr>
                        <a:t>５</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dirty="0"/>
                        <a:t>251</a:t>
                      </a:r>
                      <a:endParaRPr lang="en-US" altLang="ja-JP" sz="2000" b="0" i="0" u="none" strike="noStrike" dirty="0">
                        <a:solidFill>
                          <a:srgbClr val="000000"/>
                        </a:solidFill>
                        <a:latin typeface="+mn-lt"/>
                      </a:endParaRPr>
                    </a:p>
                  </a:txBody>
                  <a:tcPr marL="9525" marR="9525" marT="9525" marB="0" anchor="ctr"/>
                </a:tc>
                <a:tc>
                  <a:txBody>
                    <a:bodyPr/>
                    <a:lstStyle/>
                    <a:p>
                      <a:pPr algn="r" fontAlgn="ctr"/>
                      <a:r>
                        <a:rPr lang="en-US" altLang="ja-JP" sz="2000" u="none" strike="noStrike" dirty="0"/>
                        <a:t>301</a:t>
                      </a:r>
                      <a:endParaRPr lang="en-US" altLang="ja-JP" sz="2000" b="0" i="0" u="none" strike="noStrike" dirty="0">
                        <a:solidFill>
                          <a:srgbClr val="000000"/>
                        </a:solidFill>
                        <a:latin typeface="+mn-lt"/>
                      </a:endParaRPr>
                    </a:p>
                  </a:txBody>
                  <a:tcPr marL="9525" marR="9525" marT="9525" marB="0" anchor="ctr"/>
                </a:tc>
              </a:tr>
            </a:tbl>
          </a:graphicData>
        </a:graphic>
      </p:graphicFrame>
      <p:cxnSp>
        <p:nvCxnSpPr>
          <p:cNvPr id="8" name="直線コネクタ 7"/>
          <p:cNvCxnSpPr/>
          <p:nvPr/>
        </p:nvCxnSpPr>
        <p:spPr bwMode="auto">
          <a:xfrm>
            <a:off x="0" y="4545873"/>
            <a:ext cx="9144000" cy="130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直線コネクタ 9"/>
          <p:cNvCxnSpPr/>
          <p:nvPr/>
        </p:nvCxnSpPr>
        <p:spPr bwMode="auto">
          <a:xfrm>
            <a:off x="-4356" y="3705485"/>
            <a:ext cx="9144000" cy="1306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結論</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パスを用いた攻撃分類の各提案手法の精度を既知の攻撃との再現率と適合率で評価した</a:t>
            </a:r>
            <a:r>
              <a:rPr lang="ja-JP" altLang="en-US" dirty="0" smtClean="0"/>
              <a:t>．</a:t>
            </a:r>
            <a:r>
              <a:rPr lang="en-US" altLang="ja-JP" dirty="0" smtClean="0"/>
              <a:t>IP</a:t>
            </a:r>
            <a:r>
              <a:rPr lang="ja-JP" altLang="en-US" dirty="0" smtClean="0"/>
              <a:t>やホスト名が違っていても同じ</a:t>
            </a:r>
            <a:r>
              <a:rPr lang="ja-JP" altLang="en-US" dirty="0" smtClean="0"/>
              <a:t>パスを使った攻撃は存在した．</a:t>
            </a:r>
            <a:endParaRPr lang="en-US" altLang="ja-JP" dirty="0" smtClean="0"/>
          </a:p>
          <a:p>
            <a:endParaRPr lang="en-US" altLang="ja-JP" dirty="0" smtClean="0"/>
          </a:p>
          <a:p>
            <a:r>
              <a:rPr lang="ja-JP" altLang="en-US" dirty="0" smtClean="0"/>
              <a:t>パスによる攻撃の分類よりも，脆弱性を使った攻撃の分類のほうが精度が高かった．</a:t>
            </a:r>
            <a:endParaRPr lang="en-US" altLang="ja-JP" dirty="0" smtClean="0"/>
          </a:p>
          <a:p>
            <a:endParaRPr lang="en-US" altLang="ja-JP" dirty="0" smtClean="0"/>
          </a:p>
          <a:p>
            <a:r>
              <a:rPr lang="ja-JP" altLang="en-US" dirty="0" smtClean="0"/>
              <a:t>パスを用いた攻撃分類手法の平均</a:t>
            </a:r>
            <a:r>
              <a:rPr lang="ja-JP" altLang="en-US" dirty="0" smtClean="0"/>
              <a:t>適合率が</a:t>
            </a:r>
            <a:r>
              <a:rPr lang="ja-JP" altLang="en-US" dirty="0" smtClean="0"/>
              <a:t>低いこと</a:t>
            </a:r>
            <a:r>
              <a:rPr lang="ja-JP" altLang="en-US" dirty="0" smtClean="0"/>
              <a:t>から，パスを用いた攻撃の分類は難しい</a:t>
            </a:r>
            <a:endParaRPr kumimoji="1" lang="ja-JP" altLang="en-US" dirty="0"/>
          </a:p>
        </p:txBody>
      </p:sp>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21</a:t>
            </a:fld>
            <a:endParaRPr lang="de-DE" altLang="ja-JP" sz="1400" b="1"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179" name="Picture 27" descr="Hintergrund"/>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pic>
        <p:nvPicPr>
          <p:cNvPr id="3081" name="Picture 9" descr="C:\Users\Administrator\Desktop\MWS2010_ppt_material\パソコンくん.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91688" y="4514849"/>
            <a:ext cx="5849937" cy="3314700"/>
          </a:xfrm>
          <a:prstGeom prst="rect">
            <a:avLst/>
          </a:prstGeom>
          <a:noFill/>
        </p:spPr>
      </p:pic>
      <p:sp>
        <p:nvSpPr>
          <p:cNvPr id="10" name="フッター プレースホルダ 1"/>
          <p:cNvSpPr>
            <a:spLocks noGrp="1"/>
          </p:cNvSpPr>
          <p:nvPr>
            <p:ph type="ftr" sz="quarter" idx="10"/>
          </p:nvPr>
        </p:nvSpPr>
        <p:spPr/>
        <p:txBody>
          <a:bodyPr/>
          <a:lstStyle/>
          <a:p>
            <a:r>
              <a:rPr lang="de-DE" altLang="ja-JP" smtClean="0"/>
              <a:t>Page </a:t>
            </a:r>
            <a:fld id="{DD769FC9-AFE9-4EBB-837C-6E435216CB06}" type="slidenum">
              <a:rPr lang="de-DE" altLang="ja-JP" sz="1400" b="1"/>
              <a:pPr/>
              <a:t>22</a:t>
            </a:fld>
            <a:endParaRPr lang="de-DE" altLang="ja-JP" sz="1400" b="1" dirty="0"/>
          </a:p>
        </p:txBody>
      </p:sp>
      <p:pic>
        <p:nvPicPr>
          <p:cNvPr id="3074" name="Picture 2" descr="C:\Users\Administrator\Desktop\MWS2010_ppt_material\ウイルスくん.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3887" y="409379"/>
            <a:ext cx="3466938" cy="1964442"/>
          </a:xfrm>
          <a:prstGeom prst="rect">
            <a:avLst/>
          </a:prstGeom>
          <a:noFill/>
        </p:spPr>
      </p:pic>
      <p:pic>
        <p:nvPicPr>
          <p:cNvPr id="3075" name="Picture 3" descr="C:\Users\Administrator\Desktop\MWS2010_ppt_material\きもいウイルスくん.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012944" y="3824386"/>
            <a:ext cx="3262545" cy="1848628"/>
          </a:xfrm>
          <a:prstGeom prst="rect">
            <a:avLst/>
          </a:prstGeom>
          <a:noFill/>
        </p:spPr>
      </p:pic>
      <p:pic>
        <p:nvPicPr>
          <p:cNvPr id="3076" name="Picture 4" descr="C:\Users\Administrator\Desktop\MWS2010_ppt_material\ワームくん.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69139" y="4514850"/>
            <a:ext cx="4133321" cy="2343150"/>
          </a:xfrm>
          <a:prstGeom prst="rect">
            <a:avLst/>
          </a:prstGeom>
          <a:noFill/>
        </p:spPr>
      </p:pic>
      <p:pic>
        <p:nvPicPr>
          <p:cNvPr id="3077" name="Picture 5" descr="C:\Users\Administrator\Desktop\MWS2010_ppt_material\不良ワームくん.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6531" y="1847461"/>
            <a:ext cx="2996199" cy="1698172"/>
          </a:xfrm>
          <a:prstGeom prst="rect">
            <a:avLst/>
          </a:prstGeom>
          <a:noFill/>
        </p:spPr>
      </p:pic>
      <p:sp>
        <p:nvSpPr>
          <p:cNvPr id="15" name="正方形/長方形 14"/>
          <p:cNvSpPr/>
          <p:nvPr/>
        </p:nvSpPr>
        <p:spPr>
          <a:xfrm>
            <a:off x="941735" y="3095044"/>
            <a:ext cx="7366119" cy="707886"/>
          </a:xfrm>
          <a:prstGeom prst="rect">
            <a:avLst/>
          </a:prstGeom>
        </p:spPr>
        <p:txBody>
          <a:bodyPr wrap="none">
            <a:spAutoFit/>
          </a:bodyPr>
          <a:lstStyle/>
          <a:p>
            <a:r>
              <a:rPr lang="ja-JP" altLang="en-US" sz="4000" dirty="0" smtClean="0"/>
              <a:t>ご静聴ありがとうございました</a:t>
            </a:r>
            <a:endParaRPr lang="en-US" altLang="ja-JP" sz="4000" dirty="0" smtClean="0"/>
          </a:p>
        </p:txBody>
      </p:sp>
      <p:pic>
        <p:nvPicPr>
          <p:cNvPr id="3078" name="Picture 6" descr="C:\Users\Administrator\Desktop\MWS2010_ppt_material\ウイルス.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97766" y="1886143"/>
            <a:ext cx="2420322" cy="1371406"/>
          </a:xfrm>
          <a:prstGeom prst="rect">
            <a:avLst/>
          </a:prstGeom>
          <a:noFill/>
        </p:spPr>
      </p:pic>
      <p:pic>
        <p:nvPicPr>
          <p:cNvPr id="3079" name="Picture 7" descr="C:\Users\Administrator\Desktop\MWS2010_ppt_material\困惑ヒトくん.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435429" y="540010"/>
            <a:ext cx="5255064" cy="2977632"/>
          </a:xfrm>
          <a:prstGeom prst="rect">
            <a:avLst/>
          </a:prstGeom>
          <a:noFill/>
        </p:spPr>
      </p:pic>
      <p:pic>
        <p:nvPicPr>
          <p:cNvPr id="3080" name="Picture 8" descr="C:\Users\Administrator\Desktop\MWS2010_ppt_material\ヒトくん.pn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924969" y="4105469"/>
            <a:ext cx="5849937" cy="3314700"/>
          </a:xfrm>
          <a:prstGeom prst="rect">
            <a:avLst/>
          </a:prstGeom>
          <a:noFill/>
        </p:spPr>
      </p:pic>
      <p:pic>
        <p:nvPicPr>
          <p:cNvPr id="3082" name="Picture 10" descr="C:\Users\Administrator\Desktop\MWS2010_ppt_material\困惑パソコンくん.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098565" y="334736"/>
            <a:ext cx="5849937" cy="3314700"/>
          </a:xfrm>
          <a:prstGeom prst="rect">
            <a:avLst/>
          </a:prstGeom>
          <a:noFill/>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3</a:t>
            </a:fld>
            <a:endParaRPr lang="de-DE" altLang="ja-JP" sz="1400" b="1" dirty="0"/>
          </a:p>
        </p:txBody>
      </p:sp>
      <p:sp>
        <p:nvSpPr>
          <p:cNvPr id="63" name="フッター プレースホルダ 3"/>
          <p:cNvSpPr txBox="1">
            <a:spLocks/>
          </p:cNvSpPr>
          <p:nvPr/>
        </p:nvSpPr>
        <p:spPr bwMode="auto">
          <a:xfrm>
            <a:off x="8045450" y="6549539"/>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ja-JP" sz="1200" b="0" i="0" u="none" strike="noStrike" kern="1200" cap="none" spc="0" normalizeH="0" baseline="0" noProof="0" smtClean="0">
                <a:ln>
                  <a:noFill/>
                </a:ln>
                <a:solidFill>
                  <a:schemeClr val="bg1"/>
                </a:solidFill>
                <a:effectLst/>
                <a:uLnTx/>
                <a:uFillTx/>
                <a:latin typeface="Arial" pitchFamily="34" charset="0"/>
                <a:ea typeface="ＭＳ Ｐゴシック" pitchFamily="50" charset="-128"/>
                <a:cs typeface="+mn-cs"/>
              </a:rPr>
              <a:t>Page </a:t>
            </a:r>
            <a:fld id="{7DD197E9-5590-44EB-92E3-FCD8FFE92052}" type="slidenum">
              <a:rPr kumimoji="0" lang="de-DE" altLang="ja-JP" sz="1400" b="1" i="0" u="none" strike="noStrike" kern="1200" cap="none" spc="0" normalizeH="0" baseline="0" noProof="0" smtClean="0">
                <a:ln>
                  <a:noFill/>
                </a:ln>
                <a:solidFill>
                  <a:schemeClr val="bg1"/>
                </a:solidFill>
                <a:effectLst/>
                <a:uLnTx/>
                <a:uFillTx/>
                <a:latin typeface="Arial" pitchFamily="34" charset="0"/>
                <a:ea typeface="ＭＳ Ｐゴシック"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de-DE" altLang="ja-JP" sz="1400" b="1" i="0" u="none" strike="noStrike" kern="1200" cap="none" spc="0" normalizeH="0" baseline="0" noProof="0" dirty="0">
              <a:ln>
                <a:noFill/>
              </a:ln>
              <a:solidFill>
                <a:schemeClr val="bg1"/>
              </a:solidFill>
              <a:effectLst/>
              <a:uLnTx/>
              <a:uFillTx/>
              <a:latin typeface="Arial" pitchFamily="34" charset="0"/>
              <a:ea typeface="ＭＳ Ｐゴシック" pitchFamily="50" charset="-128"/>
              <a:cs typeface="+mn-cs"/>
            </a:endParaRPr>
          </a:p>
        </p:txBody>
      </p:sp>
      <p:pic>
        <p:nvPicPr>
          <p:cNvPr id="2" name="Picture 3"/>
          <p:cNvPicPr>
            <a:picLocks noChangeAspect="1" noChangeArrowheads="1"/>
          </p:cNvPicPr>
          <p:nvPr/>
        </p:nvPicPr>
        <p:blipFill>
          <a:blip r:embed="rId3" cstate="print"/>
          <a:srcRect/>
          <a:stretch>
            <a:fillRect/>
          </a:stretch>
        </p:blipFill>
        <p:spPr bwMode="auto">
          <a:xfrm>
            <a:off x="5552450" y="2729552"/>
            <a:ext cx="3223068" cy="3675983"/>
          </a:xfrm>
          <a:prstGeom prst="rect">
            <a:avLst/>
          </a:prstGeom>
          <a:noFill/>
          <a:ln w="9525">
            <a:noFill/>
            <a:miter lim="800000"/>
            <a:headEnd/>
            <a:tailEnd/>
          </a:ln>
        </p:spPr>
      </p:pic>
      <p:pic>
        <p:nvPicPr>
          <p:cNvPr id="76" name="Picture 3"/>
          <p:cNvPicPr>
            <a:picLocks noChangeAspect="1" noChangeArrowheads="1"/>
          </p:cNvPicPr>
          <p:nvPr/>
        </p:nvPicPr>
        <p:blipFill>
          <a:blip r:embed="rId4" cstate="print"/>
          <a:srcRect/>
          <a:stretch>
            <a:fillRect/>
          </a:stretch>
        </p:blipFill>
        <p:spPr bwMode="auto">
          <a:xfrm>
            <a:off x="272956" y="2797791"/>
            <a:ext cx="4872251" cy="3568193"/>
          </a:xfrm>
          <a:prstGeom prst="rect">
            <a:avLst/>
          </a:prstGeom>
          <a:noFill/>
          <a:ln w="9525">
            <a:noFill/>
            <a:miter lim="800000"/>
            <a:headEnd/>
            <a:tailEnd/>
          </a:ln>
        </p:spPr>
      </p:pic>
      <p:sp>
        <p:nvSpPr>
          <p:cNvPr id="81" name="タイトル 80"/>
          <p:cNvSpPr>
            <a:spLocks noGrp="1"/>
          </p:cNvSpPr>
          <p:nvPr>
            <p:ph type="title"/>
          </p:nvPr>
        </p:nvSpPr>
        <p:spPr/>
        <p:txBody>
          <a:bodyPr/>
          <a:lstStyle/>
          <a:p>
            <a:r>
              <a:rPr kumimoji="1" lang="ja-JP" altLang="en-US" dirty="0" smtClean="0">
                <a:latin typeface="+mj-ea"/>
              </a:rPr>
              <a:t>攻撃の</a:t>
            </a:r>
            <a:r>
              <a:rPr kumimoji="1" lang="ja-JP" altLang="en-US" dirty="0" smtClean="0">
                <a:latin typeface="+mj-ea"/>
              </a:rPr>
              <a:t>問題点</a:t>
            </a:r>
            <a:endParaRPr kumimoji="1" lang="ja-JP" altLang="en-US" dirty="0"/>
          </a:p>
        </p:txBody>
      </p:sp>
      <p:sp>
        <p:nvSpPr>
          <p:cNvPr id="86" name="コンテンツ プレースホルダ 2"/>
          <p:cNvSpPr>
            <a:spLocks noGrp="1"/>
          </p:cNvSpPr>
          <p:nvPr>
            <p:ph idx="1"/>
          </p:nvPr>
        </p:nvSpPr>
        <p:spPr>
          <a:xfrm>
            <a:off x="407988" y="1090613"/>
            <a:ext cx="8397875" cy="4799012"/>
          </a:xfrm>
        </p:spPr>
        <p:txBody>
          <a:bodyPr/>
          <a:lstStyle/>
          <a:p>
            <a:r>
              <a:rPr lang="ja-JP" altLang="en-US" dirty="0" smtClean="0">
                <a:latin typeface="ヒラギノ角ゴ ProN W6" pitchFamily="34" charset="-128"/>
                <a:ea typeface="ヒラギノ角ゴ ProN W6" pitchFamily="34" charset="-128"/>
              </a:rPr>
              <a:t>様々</a:t>
            </a:r>
            <a:r>
              <a:rPr lang="ja-JP" altLang="en-US" dirty="0" smtClean="0">
                <a:latin typeface="ヒラギノ角ゴ ProN W6" pitchFamily="34" charset="-128"/>
                <a:ea typeface="ヒラギノ角ゴ ProN W6" pitchFamily="34" charset="-128"/>
              </a:rPr>
              <a:t>な通信の中から入り口サイトを見つけ出すことが一番難しい．</a:t>
            </a:r>
            <a:endParaRPr lang="en-US" altLang="ja-JP" dirty="0" smtClean="0">
              <a:latin typeface="ヒラギノ角ゴ ProN W6" pitchFamily="34" charset="-128"/>
              <a:ea typeface="ヒラギノ角ゴ ProN W6" pitchFamily="34" charset="-128"/>
            </a:endParaRPr>
          </a:p>
          <a:p>
            <a:r>
              <a:rPr kumimoji="1" lang="ja-JP" altLang="en-US" dirty="0" smtClean="0"/>
              <a:t>入り口サイトを見つけ出すには，</a:t>
            </a:r>
            <a:r>
              <a:rPr kumimoji="1" lang="ja-JP" altLang="en-US" dirty="0" smtClean="0">
                <a:latin typeface="ヒラギノ角ゴ ProN W6" pitchFamily="34" charset="-128"/>
                <a:ea typeface="ヒラギノ角ゴ ProN W6" pitchFamily="34" charset="-128"/>
              </a:rPr>
              <a:t>難読されたコードを</a:t>
            </a:r>
            <a:r>
              <a:rPr kumimoji="1" lang="ja-JP" altLang="en-US" dirty="0" smtClean="0">
                <a:latin typeface="ヒラギノ角ゴ ProN W6" pitchFamily="34" charset="-128"/>
                <a:ea typeface="ヒラギノ角ゴ ProN W6" pitchFamily="34" charset="-128"/>
              </a:rPr>
              <a:t>解読</a:t>
            </a:r>
            <a:r>
              <a:rPr kumimoji="1" lang="ja-JP" altLang="en-US" dirty="0" smtClean="0">
                <a:latin typeface="ヒラギノ角ゴ ProN W6" pitchFamily="34" charset="-128"/>
                <a:ea typeface="ヒラギノ角ゴ ProN W6" pitchFamily="34" charset="-128"/>
              </a:rPr>
              <a:t>しなければならない</a:t>
            </a:r>
            <a:endParaRPr kumimoji="1" lang="ja-JP" altLang="en-US" dirty="0" smtClean="0"/>
          </a:p>
          <a:p>
            <a:endParaRPr kumimoji="1" lang="ja-JP" alt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研究目的</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解読しないで特定することはできないか？</a:t>
            </a:r>
            <a:endParaRPr kumimoji="1" lang="en-US" altLang="ja-JP" dirty="0" smtClean="0"/>
          </a:p>
          <a:p>
            <a:endParaRPr kumimoji="1" lang="en-US" altLang="ja-JP" dirty="0" smtClean="0"/>
          </a:p>
          <a:p>
            <a:r>
              <a:rPr kumimoji="1" lang="en-US" altLang="ja-JP" dirty="0" smtClean="0"/>
              <a:t>Web</a:t>
            </a:r>
            <a:r>
              <a:rPr kumimoji="1" lang="ja-JP" altLang="en-US" dirty="0" smtClean="0"/>
              <a:t>サイトのソース</a:t>
            </a:r>
            <a:r>
              <a:rPr kumimoji="1" lang="ja-JP" altLang="en-US" dirty="0" smtClean="0"/>
              <a:t>を</a:t>
            </a:r>
            <a:r>
              <a:rPr kumimoji="1" lang="ja-JP" altLang="en-US" dirty="0" smtClean="0"/>
              <a:t>解読</a:t>
            </a:r>
            <a:r>
              <a:rPr kumimoji="1" lang="ja-JP" altLang="en-US" dirty="0" smtClean="0"/>
              <a:t>する</a:t>
            </a:r>
            <a:r>
              <a:rPr kumimoji="1" lang="ja-JP" altLang="en-US" dirty="0" smtClean="0"/>
              <a:t>ことなく</a:t>
            </a:r>
            <a:r>
              <a:rPr kumimoji="1" lang="ja-JP" altLang="en-US" dirty="0" smtClean="0"/>
              <a:t>，攻撃</a:t>
            </a:r>
            <a:r>
              <a:rPr kumimoji="1" lang="ja-JP" altLang="en-US" dirty="0" smtClean="0"/>
              <a:t>の種類を分類することが可能かどうか検討</a:t>
            </a:r>
            <a:r>
              <a:rPr kumimoji="1" lang="ja-JP" altLang="en-US" dirty="0" smtClean="0"/>
              <a:t>する</a:t>
            </a:r>
            <a:endParaRPr kumimoji="1" lang="en-US" altLang="ja-JP" dirty="0" smtClean="0"/>
          </a:p>
          <a:p>
            <a:endParaRPr kumimoji="1" lang="en-US" altLang="ja-JP" dirty="0" smtClean="0"/>
          </a:p>
          <a:p>
            <a:r>
              <a:rPr kumimoji="1" lang="ja-JP" altLang="en-US" dirty="0" smtClean="0"/>
              <a:t>攻撃に用いられる</a:t>
            </a:r>
            <a:r>
              <a:rPr kumimoji="1" lang="ja-JP" altLang="en-US" dirty="0" smtClean="0"/>
              <a:t>パスに着目</a:t>
            </a:r>
            <a:endParaRPr kumimoji="1" lang="ja-JP" altLang="en-US" dirty="0" smtClean="0"/>
          </a:p>
          <a:p>
            <a:endParaRPr kumimoji="1" lang="ja-JP" altLang="en-US" dirty="0"/>
          </a:p>
        </p:txBody>
      </p:sp>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4</a:t>
            </a:fld>
            <a:endParaRPr lang="de-DE" altLang="ja-JP" sz="1400" b="1"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3" descr="C:\Users\Administrator\Desktop\MWS2010_ppt_material\きもいウイルスくん.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41996" y="3866336"/>
            <a:ext cx="2586351" cy="1465482"/>
          </a:xfrm>
          <a:prstGeom prst="rect">
            <a:avLst/>
          </a:prstGeom>
          <a:noFill/>
        </p:spPr>
      </p:pic>
      <p:pic>
        <p:nvPicPr>
          <p:cNvPr id="112" name="Picture 7" descr="C:\Users\Administrator\Desktop\MWS2010_ppt_material\困惑ヒトくん.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84313" y="4331046"/>
            <a:ext cx="4459687" cy="2526954"/>
          </a:xfrm>
          <a:prstGeom prst="rect">
            <a:avLst/>
          </a:prstGeom>
          <a:noFill/>
        </p:spPr>
      </p:pic>
      <p:pic>
        <p:nvPicPr>
          <p:cNvPr id="113" name="Picture 10" descr="C:\Users\Administrator\Desktop\MWS2010_ppt_material\困惑パソコンくん.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15741" y="4616860"/>
            <a:ext cx="4964523" cy="2813005"/>
          </a:xfrm>
          <a:prstGeom prst="rect">
            <a:avLst/>
          </a:prstGeom>
          <a:noFill/>
        </p:spPr>
      </p:pic>
      <p:pic>
        <p:nvPicPr>
          <p:cNvPr id="104" name="Picture 9" descr="C:\Users\Administrator\Desktop\MWS2010_ppt_material\パソコンくん.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0922" y="943907"/>
            <a:ext cx="5191189" cy="2941439"/>
          </a:xfrm>
          <a:prstGeom prst="rect">
            <a:avLst/>
          </a:prstGeom>
          <a:noFill/>
        </p:spPr>
      </p:pic>
      <p:pic>
        <p:nvPicPr>
          <p:cNvPr id="105" name="Picture 8" descr="C:\Users\Administrator\Desktop\MWS2010_ppt_material\ヒトくん.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08321" y="545712"/>
            <a:ext cx="4714454" cy="2671311"/>
          </a:xfrm>
          <a:prstGeom prst="rect">
            <a:avLst/>
          </a:prstGeom>
          <a:noFill/>
        </p:spPr>
      </p:pic>
      <p:sp>
        <p:nvSpPr>
          <p:cNvPr id="2" name="タイトル 1"/>
          <p:cNvSpPr>
            <a:spLocks noGrp="1"/>
          </p:cNvSpPr>
          <p:nvPr>
            <p:ph type="title"/>
          </p:nvPr>
        </p:nvSpPr>
        <p:spPr/>
        <p:txBody>
          <a:bodyPr/>
          <a:lstStyle/>
          <a:p>
            <a:r>
              <a:rPr kumimoji="1" lang="ja-JP" altLang="en-US" dirty="0" smtClean="0"/>
              <a:t>パスシーケンスとは</a:t>
            </a:r>
            <a:endParaRPr kumimoji="1" lang="ja-JP" altLang="en-US" dirty="0"/>
          </a:p>
        </p:txBody>
      </p:sp>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5</a:t>
            </a:fld>
            <a:endParaRPr lang="de-DE" altLang="ja-JP" sz="1400" b="1" dirty="0"/>
          </a:p>
        </p:txBody>
      </p:sp>
      <p:sp>
        <p:nvSpPr>
          <p:cNvPr id="5" name="Oval 3"/>
          <p:cNvSpPr>
            <a:spLocks noChangeArrowheads="1"/>
          </p:cNvSpPr>
          <p:nvPr/>
        </p:nvSpPr>
        <p:spPr bwMode="auto">
          <a:xfrm>
            <a:off x="0" y="2511189"/>
            <a:ext cx="2292824" cy="591276"/>
          </a:xfrm>
          <a:prstGeom prst="ellipse">
            <a:avLst/>
          </a:prstGeom>
          <a:solidFill>
            <a:schemeClr val="bg2">
              <a:lumMod val="40000"/>
              <a:lumOff val="60000"/>
            </a:schemeClr>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smtClean="0">
                <a:latin typeface="+mn-lt"/>
              </a:rPr>
              <a:t>index.html </a:t>
            </a:r>
            <a:endParaRPr lang="en-US" altLang="ja-JP" sz="1600" dirty="0" smtClean="0">
              <a:latin typeface="+mn-lt"/>
            </a:endParaRPr>
          </a:p>
        </p:txBody>
      </p:sp>
      <p:sp>
        <p:nvSpPr>
          <p:cNvPr id="7" name="Oval 5"/>
          <p:cNvSpPr>
            <a:spLocks noChangeArrowheads="1"/>
          </p:cNvSpPr>
          <p:nvPr/>
        </p:nvSpPr>
        <p:spPr bwMode="auto">
          <a:xfrm>
            <a:off x="1367193" y="4462318"/>
            <a:ext cx="2126634" cy="792069"/>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index.php?jl</a:t>
            </a:r>
            <a:r>
              <a:rPr lang="en-US" altLang="ja-JP" sz="1600" dirty="0">
                <a:latin typeface="+mn-lt"/>
              </a:rPr>
              <a:t>= </a:t>
            </a:r>
          </a:p>
        </p:txBody>
      </p:sp>
      <p:sp>
        <p:nvSpPr>
          <p:cNvPr id="10" name="Oval 8"/>
          <p:cNvSpPr>
            <a:spLocks noChangeArrowheads="1"/>
          </p:cNvSpPr>
          <p:nvPr/>
        </p:nvSpPr>
        <p:spPr bwMode="auto">
          <a:xfrm>
            <a:off x="3291573" y="2688609"/>
            <a:ext cx="2112940" cy="630655"/>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r>
              <a:rPr lang="en-US" altLang="ja-JP" sz="1600" dirty="0" smtClean="0">
                <a:latin typeface="+mn-lt"/>
              </a:rPr>
              <a:t>/java.html </a:t>
            </a:r>
            <a:endParaRPr lang="en-US" altLang="ja-JP" sz="1600" dirty="0">
              <a:latin typeface="+mn-lt"/>
            </a:endParaRPr>
          </a:p>
        </p:txBody>
      </p:sp>
      <p:sp>
        <p:nvSpPr>
          <p:cNvPr id="18" name="Oval 16"/>
          <p:cNvSpPr>
            <a:spLocks noChangeArrowheads="1"/>
          </p:cNvSpPr>
          <p:nvPr/>
        </p:nvSpPr>
        <p:spPr bwMode="auto">
          <a:xfrm>
            <a:off x="4562092" y="4560618"/>
            <a:ext cx="2370966" cy="721066"/>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r>
              <a:rPr lang="en-US" altLang="ja-JP" sz="1600" dirty="0" smtClean="0">
                <a:latin typeface="+mn-lt"/>
              </a:rPr>
              <a:t>/JavaJopa.jar </a:t>
            </a:r>
            <a:endParaRPr lang="en-US" altLang="ja-JP" sz="1600" dirty="0">
              <a:latin typeface="+mn-lt"/>
            </a:endParaRPr>
          </a:p>
        </p:txBody>
      </p:sp>
      <p:sp>
        <p:nvSpPr>
          <p:cNvPr id="19" name="Oval 17"/>
          <p:cNvSpPr>
            <a:spLocks noChangeArrowheads="1"/>
          </p:cNvSpPr>
          <p:nvPr/>
        </p:nvSpPr>
        <p:spPr bwMode="auto">
          <a:xfrm>
            <a:off x="6714699" y="3104098"/>
            <a:ext cx="2429302" cy="689979"/>
          </a:xfrm>
          <a:prstGeom prst="ellipse">
            <a:avLst/>
          </a:prstGeom>
          <a:solidFill>
            <a:srgbClr val="FF0000"/>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endParaRPr lang="en-US" altLang="ja-JP" sz="1600" dirty="0" smtClean="0">
              <a:latin typeface="+mn-lt"/>
            </a:endParaRPr>
          </a:p>
          <a:p>
            <a:pPr algn="ctr"/>
            <a:r>
              <a:rPr lang="en-US" altLang="ja-JP" sz="1600" dirty="0" smtClean="0">
                <a:latin typeface="+mn-lt"/>
              </a:rPr>
              <a:t>/</a:t>
            </a:r>
            <a:r>
              <a:rPr lang="en-US" altLang="ja-JP" sz="1600" dirty="0" err="1" smtClean="0">
                <a:latin typeface="+mn-lt"/>
              </a:rPr>
              <a:t>load.php?spl</a:t>
            </a:r>
            <a:r>
              <a:rPr lang="en-US" altLang="ja-JP" sz="1600" dirty="0" smtClean="0">
                <a:latin typeface="+mn-lt"/>
              </a:rPr>
              <a:t>=</a:t>
            </a:r>
            <a:r>
              <a:rPr lang="en-US" altLang="ja-JP" sz="1600" dirty="0" err="1" smtClean="0">
                <a:latin typeface="+mn-lt"/>
              </a:rPr>
              <a:t>mdac</a:t>
            </a:r>
            <a:r>
              <a:rPr lang="en-US" altLang="ja-JP" sz="1600" dirty="0" smtClean="0">
                <a:latin typeface="+mn-lt"/>
              </a:rPr>
              <a:t> </a:t>
            </a:r>
            <a:endParaRPr lang="en-US" altLang="ja-JP" sz="1600" dirty="0">
              <a:latin typeface="+mn-lt"/>
            </a:endParaRPr>
          </a:p>
        </p:txBody>
      </p:sp>
      <p:cxnSp>
        <p:nvCxnSpPr>
          <p:cNvPr id="24" name="AutoShape 22"/>
          <p:cNvCxnSpPr>
            <a:cxnSpLocks noChangeShapeType="1"/>
            <a:stCxn id="10" idx="6"/>
            <a:endCxn id="18" idx="2"/>
          </p:cNvCxnSpPr>
          <p:nvPr/>
        </p:nvCxnSpPr>
        <p:spPr bwMode="auto">
          <a:xfrm flipH="1">
            <a:off x="4562092" y="3003937"/>
            <a:ext cx="842421" cy="1917214"/>
          </a:xfrm>
          <a:prstGeom prst="curvedConnector5">
            <a:avLst>
              <a:gd name="adj1" fmla="val -27136"/>
              <a:gd name="adj2" fmla="val 48821"/>
              <a:gd name="adj3" fmla="val 127136"/>
            </a:avLst>
          </a:prstGeom>
          <a:noFill/>
          <a:ln w="38100">
            <a:solidFill>
              <a:schemeClr val="tx1"/>
            </a:solidFill>
            <a:prstDash val="solid"/>
            <a:round/>
            <a:headEnd/>
            <a:tailEnd type="triangle" w="med" len="med"/>
          </a:ln>
          <a:effectLst/>
        </p:spPr>
      </p:cxnSp>
      <p:cxnSp>
        <p:nvCxnSpPr>
          <p:cNvPr id="25" name="AutoShape 23"/>
          <p:cNvCxnSpPr>
            <a:cxnSpLocks noChangeShapeType="1"/>
            <a:stCxn id="18" idx="6"/>
            <a:endCxn id="19" idx="2"/>
          </p:cNvCxnSpPr>
          <p:nvPr/>
        </p:nvCxnSpPr>
        <p:spPr bwMode="auto">
          <a:xfrm flipH="1" flipV="1">
            <a:off x="6714699" y="3449088"/>
            <a:ext cx="218359" cy="1472063"/>
          </a:xfrm>
          <a:prstGeom prst="curvedConnector5">
            <a:avLst>
              <a:gd name="adj1" fmla="val -104690"/>
              <a:gd name="adj2" fmla="val 50528"/>
              <a:gd name="adj3" fmla="val 204690"/>
            </a:avLst>
          </a:prstGeom>
          <a:noFill/>
          <a:ln w="38100">
            <a:solidFill>
              <a:schemeClr val="tx1"/>
            </a:solidFill>
            <a:prstDash val="solid"/>
            <a:round/>
            <a:headEnd/>
            <a:tailEnd type="triangle" w="med" len="med"/>
          </a:ln>
          <a:effectLst/>
        </p:spPr>
      </p:cxnSp>
      <p:cxnSp>
        <p:nvCxnSpPr>
          <p:cNvPr id="38" name="AutoShape 36"/>
          <p:cNvCxnSpPr>
            <a:cxnSpLocks noChangeShapeType="1"/>
            <a:stCxn id="5" idx="6"/>
            <a:endCxn id="7" idx="2"/>
          </p:cNvCxnSpPr>
          <p:nvPr/>
        </p:nvCxnSpPr>
        <p:spPr bwMode="auto">
          <a:xfrm flipH="1">
            <a:off x="1367193" y="2806827"/>
            <a:ext cx="925631" cy="2051526"/>
          </a:xfrm>
          <a:prstGeom prst="curvedConnector5">
            <a:avLst>
              <a:gd name="adj1" fmla="val -24697"/>
              <a:gd name="adj2" fmla="val 47553"/>
              <a:gd name="adj3" fmla="val 124697"/>
            </a:avLst>
          </a:prstGeom>
          <a:noFill/>
          <a:ln w="38100">
            <a:solidFill>
              <a:schemeClr val="tx1"/>
            </a:solidFill>
            <a:round/>
            <a:headEnd/>
            <a:tailEnd type="triangle" w="med" len="med"/>
          </a:ln>
          <a:effectLst/>
        </p:spPr>
      </p:cxnSp>
      <p:sp>
        <p:nvSpPr>
          <p:cNvPr id="40" name="Rectangle 38"/>
          <p:cNvSpPr>
            <a:spLocks noChangeArrowheads="1"/>
          </p:cNvSpPr>
          <p:nvPr/>
        </p:nvSpPr>
        <p:spPr bwMode="auto">
          <a:xfrm>
            <a:off x="0" y="2356030"/>
            <a:ext cx="412750" cy="366712"/>
          </a:xfrm>
          <a:prstGeom prst="rect">
            <a:avLst/>
          </a:prstGeom>
          <a:noFill/>
          <a:ln w="9525">
            <a:noFill/>
            <a:miter lim="800000"/>
            <a:headEnd/>
            <a:tailEnd/>
          </a:ln>
          <a:effectLst/>
        </p:spPr>
        <p:txBody>
          <a:bodyPr wrap="none">
            <a:spAutoFit/>
          </a:bodyPr>
          <a:lstStyle/>
          <a:p>
            <a:r>
              <a:rPr lang="en-US" altLang="ja-JP" dirty="0">
                <a:latin typeface="+mn-lt"/>
              </a:rPr>
              <a:t>①</a:t>
            </a:r>
          </a:p>
        </p:txBody>
      </p:sp>
      <p:sp>
        <p:nvSpPr>
          <p:cNvPr id="42" name="Rectangle 40"/>
          <p:cNvSpPr>
            <a:spLocks noChangeArrowheads="1"/>
          </p:cNvSpPr>
          <p:nvPr/>
        </p:nvSpPr>
        <p:spPr bwMode="auto">
          <a:xfrm>
            <a:off x="1247562" y="4241632"/>
            <a:ext cx="415498" cy="369332"/>
          </a:xfrm>
          <a:prstGeom prst="rect">
            <a:avLst/>
          </a:prstGeom>
          <a:noFill/>
          <a:ln w="9525">
            <a:noFill/>
            <a:miter lim="800000"/>
            <a:headEnd/>
            <a:tailEnd/>
          </a:ln>
          <a:effectLst/>
        </p:spPr>
        <p:txBody>
          <a:bodyPr wrap="none">
            <a:spAutoFit/>
          </a:bodyPr>
          <a:lstStyle/>
          <a:p>
            <a:r>
              <a:rPr lang="ja-JP" altLang="en-US" dirty="0" smtClean="0">
                <a:latin typeface="+mn-lt"/>
              </a:rPr>
              <a:t>②</a:t>
            </a:r>
            <a:endParaRPr lang="en-US" altLang="ja-JP" dirty="0">
              <a:latin typeface="+mn-lt"/>
            </a:endParaRPr>
          </a:p>
        </p:txBody>
      </p:sp>
      <p:sp>
        <p:nvSpPr>
          <p:cNvPr id="46" name="Rectangle 44"/>
          <p:cNvSpPr>
            <a:spLocks noChangeArrowheads="1"/>
          </p:cNvSpPr>
          <p:nvPr/>
        </p:nvSpPr>
        <p:spPr bwMode="auto">
          <a:xfrm>
            <a:off x="3220136" y="2527102"/>
            <a:ext cx="415498" cy="369332"/>
          </a:xfrm>
          <a:prstGeom prst="rect">
            <a:avLst/>
          </a:prstGeom>
          <a:noFill/>
          <a:ln w="9525">
            <a:noFill/>
            <a:miter lim="800000"/>
            <a:headEnd/>
            <a:tailEnd/>
          </a:ln>
          <a:effectLst/>
        </p:spPr>
        <p:txBody>
          <a:bodyPr wrap="none">
            <a:spAutoFit/>
          </a:bodyPr>
          <a:lstStyle/>
          <a:p>
            <a:r>
              <a:rPr lang="ja-JP" altLang="en-US" dirty="0" smtClean="0">
                <a:latin typeface="+mn-lt"/>
              </a:rPr>
              <a:t>③</a:t>
            </a:r>
            <a:endParaRPr lang="en-US" altLang="ja-JP" dirty="0">
              <a:latin typeface="+mn-lt"/>
            </a:endParaRPr>
          </a:p>
        </p:txBody>
      </p:sp>
      <p:sp>
        <p:nvSpPr>
          <p:cNvPr id="47" name="Rectangle 45"/>
          <p:cNvSpPr>
            <a:spLocks noChangeArrowheads="1"/>
          </p:cNvSpPr>
          <p:nvPr/>
        </p:nvSpPr>
        <p:spPr bwMode="auto">
          <a:xfrm>
            <a:off x="4522381" y="4353533"/>
            <a:ext cx="415498" cy="369332"/>
          </a:xfrm>
          <a:prstGeom prst="rect">
            <a:avLst/>
          </a:prstGeom>
          <a:noFill/>
          <a:ln w="9525">
            <a:noFill/>
            <a:miter lim="800000"/>
            <a:headEnd/>
            <a:tailEnd/>
          </a:ln>
          <a:effectLst/>
        </p:spPr>
        <p:txBody>
          <a:bodyPr wrap="none">
            <a:spAutoFit/>
          </a:bodyPr>
          <a:lstStyle/>
          <a:p>
            <a:r>
              <a:rPr lang="ja-JP" altLang="en-US" dirty="0" smtClean="0">
                <a:latin typeface="+mn-lt"/>
              </a:rPr>
              <a:t>④</a:t>
            </a:r>
            <a:endParaRPr lang="en-US" altLang="ja-JP" dirty="0">
              <a:latin typeface="+mn-lt"/>
            </a:endParaRPr>
          </a:p>
        </p:txBody>
      </p:sp>
      <p:sp>
        <p:nvSpPr>
          <p:cNvPr id="51" name="Rectangle 49"/>
          <p:cNvSpPr>
            <a:spLocks noChangeArrowheads="1"/>
          </p:cNvSpPr>
          <p:nvPr/>
        </p:nvSpPr>
        <p:spPr bwMode="auto">
          <a:xfrm>
            <a:off x="7052007" y="2628891"/>
            <a:ext cx="415498" cy="369332"/>
          </a:xfrm>
          <a:prstGeom prst="rect">
            <a:avLst/>
          </a:prstGeom>
          <a:noFill/>
          <a:ln w="9525">
            <a:noFill/>
            <a:miter lim="800000"/>
            <a:headEnd/>
            <a:tailEnd/>
          </a:ln>
          <a:effectLst/>
        </p:spPr>
        <p:txBody>
          <a:bodyPr wrap="none">
            <a:spAutoFit/>
          </a:bodyPr>
          <a:lstStyle/>
          <a:p>
            <a:r>
              <a:rPr lang="ja-JP" altLang="en-US" dirty="0" smtClean="0">
                <a:latin typeface="+mn-lt"/>
              </a:rPr>
              <a:t>⑤</a:t>
            </a:r>
            <a:endParaRPr lang="en-US" altLang="ja-JP" dirty="0">
              <a:latin typeface="+mn-lt"/>
            </a:endParaRPr>
          </a:p>
        </p:txBody>
      </p:sp>
      <p:cxnSp>
        <p:nvCxnSpPr>
          <p:cNvPr id="59" name="AutoShape 13"/>
          <p:cNvCxnSpPr>
            <a:cxnSpLocks noChangeShapeType="1"/>
            <a:stCxn id="7" idx="6"/>
            <a:endCxn id="10" idx="2"/>
          </p:cNvCxnSpPr>
          <p:nvPr/>
        </p:nvCxnSpPr>
        <p:spPr bwMode="auto">
          <a:xfrm flipH="1" flipV="1">
            <a:off x="3291573" y="3003937"/>
            <a:ext cx="202254" cy="1854416"/>
          </a:xfrm>
          <a:prstGeom prst="curvedConnector5">
            <a:avLst>
              <a:gd name="adj1" fmla="val -113026"/>
              <a:gd name="adj2" fmla="val 52176"/>
              <a:gd name="adj3" fmla="val 213026"/>
            </a:avLst>
          </a:prstGeom>
          <a:noFill/>
          <a:ln w="38100">
            <a:solidFill>
              <a:schemeClr val="tx1"/>
            </a:solidFill>
            <a:round/>
            <a:headEnd/>
            <a:tailEnd type="triangle" w="med" len="med"/>
          </a:ln>
          <a:effectLst/>
        </p:spPr>
      </p:cxnSp>
      <p:sp>
        <p:nvSpPr>
          <p:cNvPr id="106" name="正方形/長方形 105"/>
          <p:cNvSpPr/>
          <p:nvPr/>
        </p:nvSpPr>
        <p:spPr>
          <a:xfrm>
            <a:off x="5286059" y="5225819"/>
            <a:ext cx="877163" cy="369332"/>
          </a:xfrm>
          <a:prstGeom prst="rect">
            <a:avLst/>
          </a:prstGeom>
        </p:spPr>
        <p:txBody>
          <a:bodyPr wrap="none">
            <a:spAutoFit/>
          </a:bodyPr>
          <a:lstStyle/>
          <a:p>
            <a:r>
              <a:rPr lang="ja-JP" altLang="en-US" dirty="0" smtClean="0"/>
              <a:t>脆弱性</a:t>
            </a:r>
            <a:endParaRPr lang="ja-JP" altLang="en-US" dirty="0"/>
          </a:p>
        </p:txBody>
      </p:sp>
      <p:sp>
        <p:nvSpPr>
          <p:cNvPr id="109" name="正方形/長方形 108"/>
          <p:cNvSpPr/>
          <p:nvPr/>
        </p:nvSpPr>
        <p:spPr>
          <a:xfrm>
            <a:off x="4085061" y="3271630"/>
            <a:ext cx="646331" cy="369332"/>
          </a:xfrm>
          <a:prstGeom prst="rect">
            <a:avLst/>
          </a:prstGeom>
        </p:spPr>
        <p:txBody>
          <a:bodyPr wrap="none">
            <a:spAutoFit/>
          </a:bodyPr>
          <a:lstStyle/>
          <a:p>
            <a:r>
              <a:rPr lang="ja-JP" altLang="en-US" dirty="0" smtClean="0"/>
              <a:t>誘導</a:t>
            </a:r>
            <a:endParaRPr lang="ja-JP" altLang="en-US" dirty="0"/>
          </a:p>
        </p:txBody>
      </p:sp>
      <p:sp>
        <p:nvSpPr>
          <p:cNvPr id="110" name="正方形/長方形 109"/>
          <p:cNvSpPr/>
          <p:nvPr/>
        </p:nvSpPr>
        <p:spPr>
          <a:xfrm>
            <a:off x="2078839" y="5209611"/>
            <a:ext cx="646331" cy="369332"/>
          </a:xfrm>
          <a:prstGeom prst="rect">
            <a:avLst/>
          </a:prstGeom>
        </p:spPr>
        <p:txBody>
          <a:bodyPr wrap="none">
            <a:spAutoFit/>
          </a:bodyPr>
          <a:lstStyle/>
          <a:p>
            <a:r>
              <a:rPr lang="ja-JP" altLang="en-US" dirty="0" smtClean="0"/>
              <a:t>誘導</a:t>
            </a:r>
            <a:endParaRPr lang="ja-JP" altLang="en-US" dirty="0"/>
          </a:p>
        </p:txBody>
      </p:sp>
      <p:sp>
        <p:nvSpPr>
          <p:cNvPr id="111" name="正方形/長方形 110"/>
          <p:cNvSpPr/>
          <p:nvPr/>
        </p:nvSpPr>
        <p:spPr>
          <a:xfrm>
            <a:off x="7442410" y="3749301"/>
            <a:ext cx="1056700" cy="369332"/>
          </a:xfrm>
          <a:prstGeom prst="rect">
            <a:avLst/>
          </a:prstGeom>
        </p:spPr>
        <p:txBody>
          <a:bodyPr wrap="none">
            <a:spAutoFit/>
          </a:bodyPr>
          <a:lstStyle/>
          <a:p>
            <a:r>
              <a:rPr lang="en-US" altLang="ja-JP" dirty="0" smtClean="0"/>
              <a:t>MW</a:t>
            </a:r>
            <a:r>
              <a:rPr lang="ja-JP" altLang="en-US" dirty="0" smtClean="0"/>
              <a:t>配布</a:t>
            </a:r>
            <a:endParaRPr lang="ja-JP" altLang="en-US" dirty="0"/>
          </a:p>
        </p:txBody>
      </p:sp>
      <p:pic>
        <p:nvPicPr>
          <p:cNvPr id="114" name="Picture 6" descr="C:\Users\Administrator\Desktop\MWS2010_ppt_material\ウイルス.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46508" y="2178643"/>
            <a:ext cx="2024537" cy="1147146"/>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6</a:t>
            </a:fld>
            <a:endParaRPr lang="de-DE" altLang="ja-JP" sz="1400" b="1" dirty="0"/>
          </a:p>
        </p:txBody>
      </p:sp>
      <p:sp>
        <p:nvSpPr>
          <p:cNvPr id="63" name="フッター プレースホルダ 3"/>
          <p:cNvSpPr txBox="1">
            <a:spLocks/>
          </p:cNvSpPr>
          <p:nvPr/>
        </p:nvSpPr>
        <p:spPr bwMode="auto">
          <a:xfrm>
            <a:off x="8045450" y="6549539"/>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ja-JP" sz="1200" b="0" i="0" u="none" strike="noStrike" kern="1200" cap="none" spc="0" normalizeH="0" baseline="0" noProof="0" smtClean="0">
                <a:ln>
                  <a:noFill/>
                </a:ln>
                <a:solidFill>
                  <a:schemeClr val="bg1"/>
                </a:solidFill>
                <a:effectLst/>
                <a:uLnTx/>
                <a:uFillTx/>
                <a:latin typeface="Arial" pitchFamily="34" charset="0"/>
                <a:ea typeface="ＭＳ Ｐゴシック" pitchFamily="50" charset="-128"/>
                <a:cs typeface="+mn-cs"/>
              </a:rPr>
              <a:t>Page </a:t>
            </a:r>
            <a:fld id="{7DD197E9-5590-44EB-92E3-FCD8FFE92052}" type="slidenum">
              <a:rPr kumimoji="0" lang="de-DE" altLang="ja-JP" sz="1400" b="1" i="0" u="none" strike="noStrike" kern="1200" cap="none" spc="0" normalizeH="0" baseline="0" noProof="0" smtClean="0">
                <a:ln>
                  <a:noFill/>
                </a:ln>
                <a:solidFill>
                  <a:schemeClr val="bg1"/>
                </a:solidFill>
                <a:effectLst/>
                <a:uLnTx/>
                <a:uFillTx/>
                <a:latin typeface="Arial" pitchFamily="34" charset="0"/>
                <a:ea typeface="ＭＳ Ｐゴシック" pitchFamily="50"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de-DE" altLang="ja-JP" sz="1400" b="1" i="0" u="none" strike="noStrike" kern="1200" cap="none" spc="0" normalizeH="0" baseline="0" noProof="0" dirty="0">
              <a:ln>
                <a:noFill/>
              </a:ln>
              <a:solidFill>
                <a:schemeClr val="bg1"/>
              </a:solidFill>
              <a:effectLst/>
              <a:uLnTx/>
              <a:uFillTx/>
              <a:latin typeface="Arial" pitchFamily="34" charset="0"/>
              <a:ea typeface="ＭＳ Ｐゴシック" pitchFamily="50" charset="-128"/>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937822" y="2579091"/>
            <a:ext cx="6731937" cy="3754374"/>
          </a:xfrm>
          <a:prstGeom prst="rect">
            <a:avLst/>
          </a:prstGeom>
          <a:noFill/>
          <a:ln w="9525">
            <a:noFill/>
            <a:miter lim="800000"/>
            <a:headEnd/>
            <a:tailEnd/>
          </a:ln>
        </p:spPr>
      </p:pic>
      <p:sp>
        <p:nvSpPr>
          <p:cNvPr id="56" name="正方形/長方形 55"/>
          <p:cNvSpPr/>
          <p:nvPr/>
        </p:nvSpPr>
        <p:spPr bwMode="auto">
          <a:xfrm>
            <a:off x="951717" y="2593912"/>
            <a:ext cx="6718041" cy="3769546"/>
          </a:xfrm>
          <a:prstGeom prst="rect">
            <a:avLst/>
          </a:prstGeom>
          <a:noFill/>
          <a:ln w="76200" cap="flat" cmpd="sng" algn="ctr">
            <a:solidFill>
              <a:srgbClr val="2200EE"/>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
        <p:nvSpPr>
          <p:cNvPr id="68" name="Rectangle 4"/>
          <p:cNvSpPr>
            <a:spLocks noChangeArrowheads="1"/>
          </p:cNvSpPr>
          <p:nvPr/>
        </p:nvSpPr>
        <p:spPr bwMode="gray">
          <a:xfrm>
            <a:off x="515276" y="1034848"/>
            <a:ext cx="8418513" cy="447588"/>
          </a:xfrm>
          <a:prstGeom prst="rect">
            <a:avLst/>
          </a:prstGeom>
          <a:solidFill>
            <a:schemeClr val="bg1"/>
          </a:solidFill>
          <a:ln w="9525">
            <a:noFill/>
            <a:miter lim="800000"/>
            <a:headEnd/>
            <a:tailEnd/>
          </a:ln>
          <a:effectLst/>
        </p:spPr>
        <p:txBody>
          <a:bodyPr lIns="180000" tIns="0" rIns="0" bIns="0" anchor="ctr"/>
          <a:lstStyle/>
          <a:p>
            <a:pPr defTabSz="801688"/>
            <a:r>
              <a:rPr kumimoji="1" lang="ja-JP" altLang="en-US" sz="2400" dirty="0" smtClean="0"/>
              <a:t>スロットの定義</a:t>
            </a:r>
            <a:endParaRPr lang="de-DE" altLang="ja-JP" sz="2400" b="1" dirty="0">
              <a:ea typeface="ＭＳ Ｐゴシック" pitchFamily="50" charset="-128"/>
            </a:endParaRPr>
          </a:p>
        </p:txBody>
      </p:sp>
      <p:sp>
        <p:nvSpPr>
          <p:cNvPr id="70" name="コンテンツ プレースホルダ 2"/>
          <p:cNvSpPr>
            <a:spLocks noGrp="1"/>
          </p:cNvSpPr>
          <p:nvPr>
            <p:ph idx="1"/>
          </p:nvPr>
        </p:nvSpPr>
        <p:spPr>
          <a:xfrm>
            <a:off x="407988" y="1474293"/>
            <a:ext cx="8397875" cy="1698114"/>
          </a:xfrm>
        </p:spPr>
        <p:txBody>
          <a:bodyPr/>
          <a:lstStyle/>
          <a:p>
            <a:r>
              <a:rPr lang="en-US" altLang="ja-JP" i="1" dirty="0" smtClean="0"/>
              <a:t>1 </a:t>
            </a:r>
            <a:r>
              <a:rPr lang="ja-JP" altLang="en-US" i="1" dirty="0" err="1" smtClean="0"/>
              <a:t>つの</a:t>
            </a:r>
            <a:r>
              <a:rPr lang="ja-JP" altLang="en-US" i="1" dirty="0" smtClean="0"/>
              <a:t>巡回対象</a:t>
            </a:r>
            <a:r>
              <a:rPr lang="en-US" altLang="ja-JP" i="1" dirty="0" smtClean="0"/>
              <a:t>URL </a:t>
            </a:r>
            <a:r>
              <a:rPr lang="ja-JP" altLang="en-US" i="1" dirty="0" smtClean="0"/>
              <a:t>への</a:t>
            </a:r>
            <a:r>
              <a:rPr lang="ja-JP" altLang="en-US" dirty="0" smtClean="0"/>
              <a:t>アクセスから生じる一連の通信</a:t>
            </a:r>
            <a:endParaRPr lang="en-US" altLang="ja-JP" dirty="0" smtClean="0"/>
          </a:p>
          <a:p>
            <a:pPr lvl="1"/>
            <a:r>
              <a:rPr lang="en-US" altLang="ja-JP" i="1" dirty="0" smtClean="0"/>
              <a:t>HTTP </a:t>
            </a:r>
            <a:r>
              <a:rPr lang="ja-JP" altLang="en-US" i="1" dirty="0" smtClean="0"/>
              <a:t>通信が行われてから，リダイレクト，外部サイ</a:t>
            </a:r>
            <a:r>
              <a:rPr lang="ja-JP" altLang="en-US" dirty="0" smtClean="0"/>
              <a:t>トのスクリプトや画像の読み込みなどの派生先</a:t>
            </a:r>
            <a:r>
              <a:rPr lang="en-US" altLang="ja-JP" i="1" dirty="0" smtClean="0"/>
              <a:t>URL</a:t>
            </a:r>
            <a:r>
              <a:rPr lang="ja-JP" altLang="en-US" i="1" dirty="0" err="1" smtClean="0"/>
              <a:t>への</a:t>
            </a:r>
            <a:r>
              <a:rPr lang="ja-JP" altLang="en-US" i="1" dirty="0" smtClean="0"/>
              <a:t>アクセスを含む複数の通信</a:t>
            </a:r>
            <a:endParaRPr lang="en-US" altLang="ja-JP" dirty="0" smtClean="0"/>
          </a:p>
          <a:p>
            <a:endParaRPr lang="en-US" altLang="ja-JP" dirty="0" smtClean="0"/>
          </a:p>
        </p:txBody>
      </p:sp>
      <p:sp>
        <p:nvSpPr>
          <p:cNvPr id="71" name="タイトル 8"/>
          <p:cNvSpPr>
            <a:spLocks noGrp="1"/>
          </p:cNvSpPr>
          <p:nvPr>
            <p:ph type="title"/>
          </p:nvPr>
        </p:nvSpPr>
        <p:spPr>
          <a:xfrm>
            <a:off x="403225" y="152698"/>
            <a:ext cx="5945188" cy="600075"/>
          </a:xfrm>
        </p:spPr>
        <p:txBody>
          <a:bodyPr/>
          <a:lstStyle/>
          <a:p>
            <a:r>
              <a:rPr kumimoji="1" lang="ja-JP" altLang="en-US" dirty="0" smtClean="0"/>
              <a:t>攻撃通信データの分割</a:t>
            </a:r>
            <a:r>
              <a:rPr kumimoji="1" lang="en-US" altLang="ja-JP" dirty="0" smtClean="0"/>
              <a:t>(</a:t>
            </a:r>
            <a:r>
              <a:rPr kumimoji="1" lang="ja-JP" altLang="en-US" dirty="0" smtClean="0"/>
              <a:t>スロット</a:t>
            </a:r>
            <a:r>
              <a:rPr kumimoji="1" lang="en-US" altLang="ja-JP" dirty="0" smtClean="0"/>
              <a:t>)</a:t>
            </a:r>
            <a:endParaRPr kumimoji="1" lang="ja-JP" altLang="en-US" dirty="0"/>
          </a:p>
        </p:txBody>
      </p:sp>
      <p:sp>
        <p:nvSpPr>
          <p:cNvPr id="72" name="正方形/長方形 71"/>
          <p:cNvSpPr/>
          <p:nvPr/>
        </p:nvSpPr>
        <p:spPr>
          <a:xfrm>
            <a:off x="512675" y="6430446"/>
            <a:ext cx="3640740" cy="461665"/>
          </a:xfrm>
          <a:prstGeom prst="rect">
            <a:avLst/>
          </a:prstGeom>
        </p:spPr>
        <p:txBody>
          <a:bodyPr wrap="none">
            <a:spAutoFit/>
          </a:bodyPr>
          <a:lstStyle/>
          <a:p>
            <a:pPr eaLnBrk="1" hangingPunct="1">
              <a:spcBef>
                <a:spcPct val="30000"/>
              </a:spcBef>
              <a:defRPr/>
            </a:pPr>
            <a:r>
              <a:rPr lang="en-US" altLang="ja-JP" sz="2400" dirty="0" smtClean="0">
                <a:solidFill>
                  <a:srgbClr val="FF0000"/>
                </a:solidFill>
              </a:rPr>
              <a:t>3</a:t>
            </a:r>
            <a:r>
              <a:rPr lang="ja-JP" altLang="en-US" sz="2400" dirty="0" smtClean="0">
                <a:solidFill>
                  <a:srgbClr val="FF0000"/>
                </a:solidFill>
              </a:rPr>
              <a:t>日間で合計</a:t>
            </a:r>
            <a:r>
              <a:rPr lang="en-US" altLang="ja-JP" sz="2400" dirty="0" smtClean="0">
                <a:solidFill>
                  <a:srgbClr val="FF0000"/>
                </a:solidFill>
              </a:rPr>
              <a:t>518</a:t>
            </a:r>
            <a:r>
              <a:rPr lang="ja-JP" altLang="en-US" sz="2400" dirty="0" smtClean="0">
                <a:solidFill>
                  <a:srgbClr val="FF0000"/>
                </a:solidFill>
              </a:rPr>
              <a:t>スロット</a:t>
            </a:r>
            <a:endParaRPr lang="en-US" altLang="ja-JP" sz="2400" dirty="0" smtClean="0">
              <a:solidFill>
                <a:srgbClr val="FF0000"/>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特徴量抽出</a:t>
            </a:r>
            <a:endParaRPr kumimoji="1" lang="ja-JP" altLang="en-US" dirty="0"/>
          </a:p>
        </p:txBody>
      </p:sp>
      <p:graphicFrame>
        <p:nvGraphicFramePr>
          <p:cNvPr id="5" name="コンテンツ プレースホルダ 4"/>
          <p:cNvGraphicFramePr>
            <a:graphicFrameLocks noGrp="1"/>
          </p:cNvGraphicFramePr>
          <p:nvPr>
            <p:ph idx="1"/>
          </p:nvPr>
        </p:nvGraphicFramePr>
        <p:xfrm>
          <a:off x="407988" y="1090613"/>
          <a:ext cx="8397876" cy="4764405"/>
        </p:xfrm>
        <a:graphic>
          <a:graphicData uri="http://schemas.openxmlformats.org/drawingml/2006/table">
            <a:tbl>
              <a:tblPr firstRow="1" bandRow="1">
                <a:tableStyleId>{5C22544A-7EE6-4342-B048-85BDC9FD1C3A}</a:tableStyleId>
              </a:tblPr>
              <a:tblGrid>
                <a:gridCol w="2354262"/>
                <a:gridCol w="6043614"/>
              </a:tblGrid>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kumimoji="1" lang="ja-JP" altLang="en-US" sz="2400" dirty="0" smtClean="0">
                          <a:latin typeface="+mn-lt"/>
                        </a:rPr>
                        <a:t>特徴</a:t>
                      </a:r>
                    </a:p>
                  </a:txBody>
                  <a:tcPr marL="9525" marR="9525" marT="9525" marB="0"/>
                </a:tc>
                <a:tc>
                  <a:txBody>
                    <a:bodyPr/>
                    <a:lstStyle/>
                    <a:p>
                      <a:endParaRPr kumimoji="1" lang="ja-JP" altLang="en-US" sz="2400" dirty="0">
                        <a:latin typeface="+mn-lt"/>
                      </a:endParaRPr>
                    </a:p>
                  </a:txBody>
                  <a:tcPr/>
                </a:tc>
              </a:tr>
              <a:tr h="370840">
                <a:tc>
                  <a:txBody>
                    <a:bodyPr/>
                    <a:lstStyle/>
                    <a:p>
                      <a:pPr algn="l" rtl="0" fontAlgn="t"/>
                      <a:r>
                        <a:rPr lang="en-US" altLang="ja-JP" sz="2400" b="1" i="0" u="none" strike="noStrike" dirty="0" smtClean="0">
                          <a:solidFill>
                            <a:schemeClr val="tx1"/>
                          </a:solidFill>
                          <a:latin typeface="+mn-lt"/>
                        </a:rPr>
                        <a:t>slot</a:t>
                      </a:r>
                      <a:endParaRPr lang="en-US" sz="2400" b="1" i="0" u="none" strike="noStrike" dirty="0">
                        <a:solidFill>
                          <a:schemeClr val="tx1"/>
                        </a:solidFill>
                        <a:latin typeface="+mn-lt"/>
                      </a:endParaRPr>
                    </a:p>
                  </a:txBody>
                  <a:tcPr marL="9525" marR="9525" marT="9525" marB="0"/>
                </a:tc>
                <a:tc>
                  <a:txBody>
                    <a:bodyPr/>
                    <a:lstStyle/>
                    <a:p>
                      <a:r>
                        <a:rPr kumimoji="1" lang="en-US" altLang="ja-JP" sz="2400" kern="1200" baseline="0" dirty="0" smtClean="0">
                          <a:solidFill>
                            <a:schemeClr val="dk1"/>
                          </a:solidFill>
                          <a:latin typeface="+mn-lt"/>
                          <a:ea typeface="+mn-ea"/>
                          <a:cs typeface="+mn-cs"/>
                        </a:rPr>
                        <a:t>1 </a:t>
                      </a:r>
                      <a:r>
                        <a:rPr kumimoji="1" lang="ja-JP" altLang="en-US" sz="2400" kern="1200" baseline="0" dirty="0" smtClean="0">
                          <a:solidFill>
                            <a:schemeClr val="dk1"/>
                          </a:solidFill>
                          <a:latin typeface="+mn-lt"/>
                          <a:ea typeface="+mn-ea"/>
                          <a:cs typeface="+mn-cs"/>
                        </a:rPr>
                        <a:t>回の巡回対象</a:t>
                      </a:r>
                      <a:r>
                        <a:rPr kumimoji="1" lang="en-US" altLang="ja-JP" sz="2400" kern="1200" baseline="0" dirty="0" smtClean="0">
                          <a:solidFill>
                            <a:schemeClr val="dk1"/>
                          </a:solidFill>
                          <a:latin typeface="+mn-lt"/>
                          <a:ea typeface="+mn-ea"/>
                          <a:cs typeface="+mn-cs"/>
                        </a:rPr>
                        <a:t>URL </a:t>
                      </a:r>
                      <a:r>
                        <a:rPr kumimoji="1" lang="ja-JP" altLang="en-US" sz="2400" kern="1200" baseline="0" dirty="0" err="1" smtClean="0">
                          <a:solidFill>
                            <a:schemeClr val="dk1"/>
                          </a:solidFill>
                          <a:latin typeface="+mn-lt"/>
                          <a:ea typeface="+mn-ea"/>
                          <a:cs typeface="+mn-cs"/>
                        </a:rPr>
                        <a:t>への</a:t>
                      </a:r>
                      <a:r>
                        <a:rPr kumimoji="1" lang="ja-JP" altLang="en-US" sz="2400" kern="1200" baseline="0" dirty="0" smtClean="0">
                          <a:solidFill>
                            <a:schemeClr val="dk1"/>
                          </a:solidFill>
                          <a:latin typeface="+mn-lt"/>
                          <a:ea typeface="+mn-ea"/>
                          <a:cs typeface="+mn-cs"/>
                        </a:rPr>
                        <a:t>アクセス</a:t>
                      </a:r>
                      <a:endParaRPr kumimoji="1" lang="ja-JP" altLang="en-US" sz="2400" dirty="0">
                        <a:latin typeface="+mn-lt"/>
                      </a:endParaRPr>
                    </a:p>
                  </a:txBody>
                  <a:tcPr/>
                </a:tc>
              </a:tr>
              <a:tr h="370840">
                <a:tc>
                  <a:txBody>
                    <a:bodyPr/>
                    <a:lstStyle/>
                    <a:p>
                      <a:pPr algn="l" rtl="0" fontAlgn="t"/>
                      <a:r>
                        <a:rPr lang="en-US" sz="2400" u="none" strike="noStrike" dirty="0">
                          <a:latin typeface="+mn-lt"/>
                        </a:rPr>
                        <a:t>Session </a:t>
                      </a:r>
                      <a:endParaRPr lang="en-US" sz="2400" b="1" i="0" u="none" strike="noStrike" dirty="0">
                        <a:solidFill>
                          <a:srgbClr val="FFFFFF"/>
                        </a:solidFill>
                        <a:latin typeface="+mn-lt"/>
                      </a:endParaRPr>
                    </a:p>
                  </a:txBody>
                  <a:tcPr marL="9525" marR="9525" marT="9525" marB="0"/>
                </a:tc>
                <a:tc>
                  <a:txBody>
                    <a:bodyPr/>
                    <a:lstStyle/>
                    <a:p>
                      <a:r>
                        <a:rPr kumimoji="1" lang="ja-JP" altLang="en-US" sz="2400" dirty="0" smtClean="0">
                          <a:latin typeface="+mn-lt"/>
                        </a:rPr>
                        <a:t>スロット内の通信の順番</a:t>
                      </a:r>
                      <a:endParaRPr kumimoji="1" lang="ja-JP" altLang="en-US" sz="2400" dirty="0">
                        <a:latin typeface="+mn-lt"/>
                      </a:endParaRPr>
                    </a:p>
                  </a:txBody>
                  <a:tcPr/>
                </a:tc>
              </a:tr>
              <a:tr h="370840">
                <a:tc>
                  <a:txBody>
                    <a:bodyPr/>
                    <a:lstStyle/>
                    <a:p>
                      <a:pPr algn="l" rtl="0" fontAlgn="t"/>
                      <a:r>
                        <a:rPr lang="en-US" sz="2400" u="none" strike="noStrike" dirty="0">
                          <a:latin typeface="+mn-lt"/>
                        </a:rPr>
                        <a:t>HTTP-Response-code </a:t>
                      </a:r>
                      <a:endParaRPr lang="en-US" sz="2400" b="1" i="0" u="none" strike="noStrike" dirty="0">
                        <a:solidFill>
                          <a:srgbClr val="FFFFFF"/>
                        </a:solidFill>
                        <a:latin typeface="+mn-lt"/>
                      </a:endParaRPr>
                    </a:p>
                  </a:txBody>
                  <a:tcPr marL="9525" marR="9525" marT="952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b="1" dirty="0" smtClean="0"/>
                        <a:t>HTTP</a:t>
                      </a:r>
                      <a:r>
                        <a:rPr lang="ja-JP" altLang="en-US" sz="2400" b="1" dirty="0" smtClean="0"/>
                        <a:t>ステータスコード</a:t>
                      </a:r>
                    </a:p>
                    <a:p>
                      <a:endParaRPr kumimoji="1" lang="ja-JP" altLang="en-US" sz="2400" dirty="0">
                        <a:latin typeface="+mn-lt"/>
                      </a:endParaRPr>
                    </a:p>
                  </a:txBody>
                  <a:tcPr/>
                </a:tc>
              </a:tr>
              <a:tr h="370840">
                <a:tc>
                  <a:txBody>
                    <a:bodyPr/>
                    <a:lstStyle/>
                    <a:p>
                      <a:pPr algn="l" rtl="0" fontAlgn="t"/>
                      <a:r>
                        <a:rPr lang="en-US" sz="2400" u="none" strike="noStrike">
                          <a:latin typeface="+mn-lt"/>
                        </a:rPr>
                        <a:t>Referer </a:t>
                      </a:r>
                      <a:endParaRPr lang="en-US" sz="2400" b="1" i="0" u="none" strike="noStrike">
                        <a:solidFill>
                          <a:srgbClr val="FFFFFF"/>
                        </a:solidFill>
                        <a:latin typeface="+mn-lt"/>
                      </a:endParaRPr>
                    </a:p>
                  </a:txBody>
                  <a:tcPr marL="9525" marR="9525" marT="9525" marB="0"/>
                </a:tc>
                <a:tc>
                  <a:txBody>
                    <a:bodyPr/>
                    <a:lstStyle/>
                    <a:p>
                      <a:r>
                        <a:rPr kumimoji="1" lang="ja-JP" altLang="en-US" sz="2400" kern="1200" baseline="0" dirty="0" smtClean="0">
                          <a:solidFill>
                            <a:schemeClr val="dk1"/>
                          </a:solidFill>
                          <a:latin typeface="+mn-lt"/>
                          <a:ea typeface="+mn-ea"/>
                          <a:cs typeface="+mn-cs"/>
                        </a:rPr>
                        <a:t>参照元</a:t>
                      </a:r>
                      <a:r>
                        <a:rPr kumimoji="1" lang="en-US" altLang="ja-JP" sz="2400" kern="1200" baseline="0" dirty="0" smtClean="0">
                          <a:solidFill>
                            <a:schemeClr val="dk1"/>
                          </a:solidFill>
                          <a:latin typeface="+mn-lt"/>
                          <a:ea typeface="+mn-ea"/>
                          <a:cs typeface="+mn-cs"/>
                        </a:rPr>
                        <a:t>URL</a:t>
                      </a:r>
                      <a:endParaRPr kumimoji="1" lang="ja-JP" altLang="en-US" sz="2400" dirty="0">
                        <a:latin typeface="+mn-lt"/>
                      </a:endParaRPr>
                    </a:p>
                  </a:txBody>
                  <a:tcPr/>
                </a:tc>
              </a:tr>
              <a:tr h="370840">
                <a:tc>
                  <a:txBody>
                    <a:bodyPr/>
                    <a:lstStyle/>
                    <a:p>
                      <a:pPr algn="l" rtl="0" fontAlgn="t"/>
                      <a:r>
                        <a:rPr lang="en-US" sz="2400" u="none" strike="noStrike">
                          <a:latin typeface="+mn-lt"/>
                        </a:rPr>
                        <a:t>Location </a:t>
                      </a:r>
                      <a:endParaRPr lang="en-US" sz="2400" b="1" i="0" u="none" strike="noStrike">
                        <a:solidFill>
                          <a:srgbClr val="FFFFFF"/>
                        </a:solidFill>
                        <a:latin typeface="+mn-lt"/>
                      </a:endParaRPr>
                    </a:p>
                  </a:txBody>
                  <a:tcPr marL="9525" marR="9525" marT="9525" marB="0"/>
                </a:tc>
                <a:tc>
                  <a:txBody>
                    <a:bodyPr/>
                    <a:lstStyle/>
                    <a:p>
                      <a:r>
                        <a:rPr kumimoji="1" lang="ja-JP" altLang="en-US" sz="2400" kern="1200" baseline="0" dirty="0" smtClean="0">
                          <a:solidFill>
                            <a:schemeClr val="dk1"/>
                          </a:solidFill>
                          <a:latin typeface="+mn-lt"/>
                          <a:ea typeface="+mn-ea"/>
                          <a:cs typeface="+mn-cs"/>
                        </a:rPr>
                        <a:t>リダイレクト先</a:t>
                      </a:r>
                      <a:r>
                        <a:rPr kumimoji="1" lang="en-US" altLang="ja-JP" sz="2400" kern="1200" baseline="0" dirty="0" smtClean="0">
                          <a:solidFill>
                            <a:schemeClr val="dk1"/>
                          </a:solidFill>
                          <a:latin typeface="+mn-lt"/>
                          <a:ea typeface="+mn-ea"/>
                          <a:cs typeface="+mn-cs"/>
                        </a:rPr>
                        <a:t>URL</a:t>
                      </a:r>
                      <a:endParaRPr kumimoji="1" lang="ja-JP" altLang="en-US" sz="2400" dirty="0">
                        <a:latin typeface="+mn-lt"/>
                      </a:endParaRPr>
                    </a:p>
                  </a:txBody>
                  <a:tcPr/>
                </a:tc>
              </a:tr>
              <a:tr h="370840">
                <a:tc>
                  <a:txBody>
                    <a:bodyPr/>
                    <a:lstStyle/>
                    <a:p>
                      <a:pPr algn="l" rtl="0" fontAlgn="t"/>
                      <a:r>
                        <a:rPr kumimoji="1" lang="en-US" altLang="ja-JP" sz="2400" kern="1200" baseline="0" dirty="0" smtClean="0">
                          <a:solidFill>
                            <a:schemeClr val="dk1"/>
                          </a:solidFill>
                          <a:latin typeface="+mn-lt"/>
                          <a:ea typeface="+mn-ea"/>
                          <a:cs typeface="+mn-cs"/>
                        </a:rPr>
                        <a:t>User-Agent</a:t>
                      </a:r>
                      <a:endParaRPr lang="en-US" sz="2400" b="1" i="0" u="none" strike="noStrike" dirty="0">
                        <a:solidFill>
                          <a:srgbClr val="FFFFFF"/>
                        </a:solidFill>
                        <a:latin typeface="+mn-lt"/>
                      </a:endParaRPr>
                    </a:p>
                  </a:txBody>
                  <a:tcPr marL="9525" marR="9525" marT="9525" marB="0"/>
                </a:tc>
                <a:tc>
                  <a:txBody>
                    <a:bodyPr/>
                    <a:lstStyle/>
                    <a:p>
                      <a:r>
                        <a:rPr kumimoji="1" lang="ja-JP" altLang="en-US" sz="2400" kern="1200" baseline="0" dirty="0" smtClean="0">
                          <a:solidFill>
                            <a:schemeClr val="dk1"/>
                          </a:solidFill>
                          <a:latin typeface="+mn-lt"/>
                          <a:ea typeface="+mn-ea"/>
                          <a:cs typeface="+mn-cs"/>
                        </a:rPr>
                        <a:t>データを利用する際に用いるソフトウェア</a:t>
                      </a:r>
                      <a:endParaRPr kumimoji="1" lang="ja-JP" altLang="en-US" sz="2400" dirty="0">
                        <a:latin typeface="+mn-lt"/>
                      </a:endParaRPr>
                    </a:p>
                  </a:txBody>
                  <a:tcPr/>
                </a:tc>
              </a:tr>
              <a:tr h="370840">
                <a:tc>
                  <a:txBody>
                    <a:bodyPr/>
                    <a:lstStyle/>
                    <a:p>
                      <a:pPr algn="l" rtl="0" fontAlgn="t"/>
                      <a:r>
                        <a:rPr lang="en-US" sz="2400" u="none" strike="noStrike" dirty="0" smtClean="0">
                          <a:latin typeface="+mn-lt"/>
                        </a:rPr>
                        <a:t>MW</a:t>
                      </a:r>
                      <a:endParaRPr lang="en-US" sz="2400" b="1" i="0" u="none" strike="noStrike" dirty="0">
                        <a:solidFill>
                          <a:srgbClr val="FFFFFF"/>
                        </a:solidFill>
                        <a:latin typeface="+mn-lt"/>
                      </a:endParaRPr>
                    </a:p>
                  </a:txBody>
                  <a:tcPr marL="9525" marR="9525" marT="9525" marB="0"/>
                </a:tc>
                <a:tc>
                  <a:txBody>
                    <a:bodyPr/>
                    <a:lstStyle/>
                    <a:p>
                      <a:r>
                        <a:rPr kumimoji="1" lang="ja-JP" altLang="en-US" sz="2400" dirty="0" smtClean="0">
                          <a:latin typeface="+mn-lt"/>
                        </a:rPr>
                        <a:t>ダウンロードしたマルウェアの名前</a:t>
                      </a:r>
                      <a:endParaRPr kumimoji="1" lang="ja-JP" altLang="en-US" sz="2400" dirty="0">
                        <a:latin typeface="+mn-lt"/>
                      </a:endParaRPr>
                    </a:p>
                  </a:txBody>
                  <a:tcPr/>
                </a:tc>
              </a:tr>
              <a:tr h="370840">
                <a:tc>
                  <a:txBody>
                    <a:bodyPr/>
                    <a:lstStyle/>
                    <a:p>
                      <a:pPr algn="l" rtl="0" fontAlgn="t"/>
                      <a:r>
                        <a:rPr lang="en-US" sz="2400" u="none" strike="noStrike" dirty="0" smtClean="0">
                          <a:latin typeface="+mn-lt"/>
                        </a:rPr>
                        <a:t> </a:t>
                      </a:r>
                      <a:r>
                        <a:rPr kumimoji="1" lang="en-US" altLang="ja-JP" sz="2400" kern="1200" baseline="0" dirty="0" smtClean="0">
                          <a:solidFill>
                            <a:schemeClr val="dk1"/>
                          </a:solidFill>
                          <a:latin typeface="+mn-lt"/>
                          <a:ea typeface="+mn-ea"/>
                          <a:cs typeface="+mn-cs"/>
                        </a:rPr>
                        <a:t>Content-Type</a:t>
                      </a:r>
                      <a:endParaRPr lang="en-US" sz="2400" b="1" i="0" u="none" strike="noStrike" dirty="0">
                        <a:solidFill>
                          <a:srgbClr val="FFFFFF"/>
                        </a:solidFill>
                        <a:latin typeface="+mn-lt"/>
                      </a:endParaRPr>
                    </a:p>
                  </a:txBody>
                  <a:tcPr marL="9525" marR="9525" marT="9525" marB="0"/>
                </a:tc>
                <a:tc>
                  <a:txBody>
                    <a:bodyPr/>
                    <a:lstStyle/>
                    <a:p>
                      <a:r>
                        <a:rPr kumimoji="1" lang="ja-JP" altLang="en-US" sz="2400" kern="1200" baseline="0" dirty="0" smtClean="0">
                          <a:solidFill>
                            <a:schemeClr val="dk1"/>
                          </a:solidFill>
                          <a:latin typeface="+mn-lt"/>
                          <a:ea typeface="+mn-ea"/>
                          <a:cs typeface="+mn-cs"/>
                        </a:rPr>
                        <a:t>ファイル形式</a:t>
                      </a:r>
                      <a:endParaRPr kumimoji="1" lang="ja-JP" altLang="en-US" sz="2400" dirty="0">
                        <a:latin typeface="+mn-lt"/>
                      </a:endParaRPr>
                    </a:p>
                  </a:txBody>
                  <a:tcPr/>
                </a:tc>
              </a:tr>
            </a:tbl>
          </a:graphicData>
        </a:graphic>
      </p:graphicFrame>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7</a:t>
            </a:fld>
            <a:endParaRPr lang="de-DE" altLang="ja-JP" sz="1400" b="1"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パスシーケンス</a:t>
            </a:r>
            <a:endParaRPr kumimoji="1" lang="ja-JP" altLang="en-US" dirty="0"/>
          </a:p>
        </p:txBody>
      </p:sp>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8</a:t>
            </a:fld>
            <a:endParaRPr lang="de-DE" altLang="ja-JP" sz="1400" b="1" dirty="0"/>
          </a:p>
        </p:txBody>
      </p:sp>
      <p:sp>
        <p:nvSpPr>
          <p:cNvPr id="5" name="Oval 3"/>
          <p:cNvSpPr>
            <a:spLocks noChangeArrowheads="1"/>
          </p:cNvSpPr>
          <p:nvPr/>
        </p:nvSpPr>
        <p:spPr bwMode="auto">
          <a:xfrm>
            <a:off x="-1" y="1928813"/>
            <a:ext cx="2043114" cy="431658"/>
          </a:xfrm>
          <a:prstGeom prst="ellipse">
            <a:avLst/>
          </a:prstGeom>
          <a:solidFill>
            <a:schemeClr val="bg2">
              <a:lumMod val="40000"/>
              <a:lumOff val="60000"/>
            </a:schemeClr>
          </a:solidFill>
          <a:ln w="9525">
            <a:solidFill>
              <a:schemeClr val="tx1"/>
            </a:solidFill>
            <a:round/>
            <a:headEnd/>
            <a:tailEnd/>
          </a:ln>
          <a:effectLst/>
        </p:spPr>
        <p:txBody>
          <a:bodyPr wrap="none" anchor="ctr"/>
          <a:lstStyle/>
          <a:p>
            <a:pPr algn="ctr"/>
            <a:r>
              <a:rPr lang="en-US" altLang="ja-JP" sz="1600" dirty="0" smtClean="0">
                <a:latin typeface="+mn-lt"/>
              </a:rPr>
              <a:t>/index.htm </a:t>
            </a:r>
          </a:p>
          <a:p>
            <a:pPr algn="ctr"/>
            <a:r>
              <a:rPr lang="ja-JP" altLang="en-US" sz="1600" dirty="0" smtClean="0">
                <a:latin typeface="+mn-lt"/>
              </a:rPr>
              <a:t>またはなし</a:t>
            </a:r>
            <a:endParaRPr lang="en-US" altLang="ja-JP" sz="1600" dirty="0">
              <a:latin typeface="+mn-lt"/>
            </a:endParaRPr>
          </a:p>
        </p:txBody>
      </p:sp>
      <p:sp>
        <p:nvSpPr>
          <p:cNvPr id="6" name="Oval 4"/>
          <p:cNvSpPr>
            <a:spLocks noChangeArrowheads="1"/>
          </p:cNvSpPr>
          <p:nvPr/>
        </p:nvSpPr>
        <p:spPr bwMode="auto">
          <a:xfrm>
            <a:off x="2236799" y="1048871"/>
            <a:ext cx="2214177" cy="678188"/>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ja-JP" altLang="en-US" sz="1600" dirty="0">
                <a:latin typeface="+mn-lt"/>
              </a:rPr>
              <a:t>～</a:t>
            </a:r>
            <a:r>
              <a:rPr lang="en-US" altLang="ja-JP" sz="1600" dirty="0" err="1" smtClean="0">
                <a:latin typeface="+mn-lt"/>
              </a:rPr>
              <a:t>constantcontact</a:t>
            </a:r>
            <a:endParaRPr lang="en-US" altLang="ja-JP" sz="1600" dirty="0" smtClean="0">
              <a:latin typeface="+mn-lt"/>
            </a:endParaRPr>
          </a:p>
          <a:p>
            <a:pPr algn="ctr"/>
            <a:r>
              <a:rPr lang="en-US" altLang="ja-JP" sz="1600" dirty="0" smtClean="0">
                <a:latin typeface="+mn-lt"/>
              </a:rPr>
              <a:t>.</a:t>
            </a:r>
            <a:r>
              <a:rPr lang="en-US" altLang="ja-JP" sz="1600" dirty="0" err="1" smtClean="0">
                <a:latin typeface="+mn-lt"/>
              </a:rPr>
              <a:t>com.php</a:t>
            </a:r>
            <a:r>
              <a:rPr lang="en-US" altLang="ja-JP" sz="1600" dirty="0" smtClean="0">
                <a:latin typeface="+mn-lt"/>
              </a:rPr>
              <a:t>  </a:t>
            </a:r>
            <a:endParaRPr lang="en-US" altLang="ja-JP" sz="1600" dirty="0">
              <a:latin typeface="+mn-lt"/>
            </a:endParaRPr>
          </a:p>
        </p:txBody>
      </p:sp>
      <p:sp>
        <p:nvSpPr>
          <p:cNvPr id="7" name="Oval 5"/>
          <p:cNvSpPr>
            <a:spLocks noChangeArrowheads="1"/>
          </p:cNvSpPr>
          <p:nvPr/>
        </p:nvSpPr>
        <p:spPr bwMode="auto">
          <a:xfrm>
            <a:off x="1476375" y="2792279"/>
            <a:ext cx="2016125" cy="576262"/>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index.php?jl</a:t>
            </a:r>
            <a:r>
              <a:rPr lang="en-US" altLang="ja-JP" sz="1600" dirty="0">
                <a:latin typeface="+mn-lt"/>
              </a:rPr>
              <a:t>= </a:t>
            </a:r>
          </a:p>
        </p:txBody>
      </p:sp>
      <p:cxnSp>
        <p:nvCxnSpPr>
          <p:cNvPr id="8" name="AutoShape 6"/>
          <p:cNvCxnSpPr>
            <a:cxnSpLocks noChangeShapeType="1"/>
            <a:stCxn id="5" idx="6"/>
            <a:endCxn id="6" idx="2"/>
          </p:cNvCxnSpPr>
          <p:nvPr/>
        </p:nvCxnSpPr>
        <p:spPr bwMode="auto">
          <a:xfrm flipV="1">
            <a:off x="2043113" y="1387965"/>
            <a:ext cx="193686" cy="756677"/>
          </a:xfrm>
          <a:prstGeom prst="curvedConnector3">
            <a:avLst>
              <a:gd name="adj1" fmla="val 50000"/>
            </a:avLst>
          </a:prstGeom>
          <a:noFill/>
          <a:ln w="28575">
            <a:solidFill>
              <a:schemeClr val="tx1"/>
            </a:solidFill>
            <a:round/>
            <a:headEnd/>
            <a:tailEnd type="triangle" w="med" len="med"/>
          </a:ln>
          <a:effectLst/>
        </p:spPr>
      </p:cxnSp>
      <p:sp>
        <p:nvSpPr>
          <p:cNvPr id="9" name="Oval 7"/>
          <p:cNvSpPr>
            <a:spLocks noChangeArrowheads="1"/>
          </p:cNvSpPr>
          <p:nvPr/>
        </p:nvSpPr>
        <p:spPr bwMode="auto">
          <a:xfrm>
            <a:off x="4427538" y="1928671"/>
            <a:ext cx="2016125" cy="576263"/>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r>
              <a:rPr lang="en-US" altLang="ja-JP" sz="1600" dirty="0" smtClean="0">
                <a:latin typeface="+mn-lt"/>
              </a:rPr>
              <a:t>/jquery.jxx </a:t>
            </a:r>
            <a:endParaRPr lang="en-US" altLang="ja-JP" sz="1600" dirty="0">
              <a:latin typeface="+mn-lt"/>
            </a:endParaRPr>
          </a:p>
        </p:txBody>
      </p:sp>
      <p:sp>
        <p:nvSpPr>
          <p:cNvPr id="10" name="Oval 8"/>
          <p:cNvSpPr>
            <a:spLocks noChangeArrowheads="1"/>
          </p:cNvSpPr>
          <p:nvPr/>
        </p:nvSpPr>
        <p:spPr bwMode="auto">
          <a:xfrm>
            <a:off x="4235076" y="4715108"/>
            <a:ext cx="2016125" cy="576262"/>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r>
              <a:rPr lang="en-US" altLang="ja-JP" sz="1600" dirty="0" smtClean="0">
                <a:latin typeface="+mn-lt"/>
              </a:rPr>
              <a:t>/java.html </a:t>
            </a:r>
            <a:endParaRPr lang="en-US" altLang="ja-JP" sz="1600" dirty="0">
              <a:latin typeface="+mn-lt"/>
            </a:endParaRPr>
          </a:p>
        </p:txBody>
      </p:sp>
      <p:sp>
        <p:nvSpPr>
          <p:cNvPr id="11" name="Oval 9"/>
          <p:cNvSpPr>
            <a:spLocks noChangeArrowheads="1"/>
          </p:cNvSpPr>
          <p:nvPr/>
        </p:nvSpPr>
        <p:spPr bwMode="auto">
          <a:xfrm>
            <a:off x="4249272" y="3657459"/>
            <a:ext cx="2294404" cy="576262"/>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r>
              <a:rPr lang="en-US" altLang="ja-JP" sz="1600" dirty="0" smtClean="0">
                <a:latin typeface="+mn-lt"/>
              </a:rPr>
              <a:t>/ChangeLog.pdf</a:t>
            </a:r>
            <a:endParaRPr lang="en-US" altLang="ja-JP" sz="1600" dirty="0">
              <a:latin typeface="+mn-lt"/>
            </a:endParaRPr>
          </a:p>
        </p:txBody>
      </p:sp>
      <p:sp>
        <p:nvSpPr>
          <p:cNvPr id="12" name="Oval 10"/>
          <p:cNvSpPr>
            <a:spLocks noChangeArrowheads="1"/>
          </p:cNvSpPr>
          <p:nvPr/>
        </p:nvSpPr>
        <p:spPr bwMode="auto">
          <a:xfrm>
            <a:off x="4427538" y="2865296"/>
            <a:ext cx="2016125" cy="576263"/>
          </a:xfrm>
          <a:prstGeom prst="ellipse">
            <a:avLst/>
          </a:prstGeom>
          <a:solidFill>
            <a:srgbClr val="CCFFFF"/>
          </a:solidFill>
          <a:ln w="9525">
            <a:solidFill>
              <a:schemeClr val="tx1"/>
            </a:solidFill>
            <a:round/>
            <a:headEnd/>
            <a:tailEnd/>
          </a:ln>
          <a:effectLst/>
        </p:spPr>
        <p:txBody>
          <a:bodyPr wrap="none" anchor="ctr"/>
          <a:lstStyle/>
          <a:p>
            <a:pPr algn="ctr"/>
            <a:r>
              <a:rPr lang="en-US" altLang="ja-JP" sz="800" dirty="0" smtClean="0">
                <a:latin typeface="+mn-lt"/>
              </a:rPr>
              <a:t> /</a:t>
            </a:r>
            <a:r>
              <a:rPr lang="en-US" altLang="ja-JP" sz="1600" dirty="0" err="1" smtClean="0">
                <a:latin typeface="+mn-lt"/>
              </a:rPr>
              <a:t>main.php?id</a:t>
            </a:r>
            <a:r>
              <a:rPr lang="en-US" altLang="ja-JP" sz="1600" dirty="0" smtClean="0">
                <a:latin typeface="+mn-lt"/>
              </a:rPr>
              <a:t>=0</a:t>
            </a:r>
            <a:r>
              <a:rPr lang="en-US" altLang="ja-JP" sz="800" dirty="0" smtClean="0">
                <a:latin typeface="+mn-lt"/>
              </a:rPr>
              <a:t> </a:t>
            </a:r>
            <a:endParaRPr lang="en-US" altLang="ja-JP" sz="800" dirty="0">
              <a:latin typeface="+mn-lt"/>
            </a:endParaRPr>
          </a:p>
        </p:txBody>
      </p:sp>
      <p:cxnSp>
        <p:nvCxnSpPr>
          <p:cNvPr id="13" name="AutoShape 11"/>
          <p:cNvCxnSpPr>
            <a:cxnSpLocks noChangeShapeType="1"/>
            <a:stCxn id="7" idx="6"/>
            <a:endCxn id="9" idx="2"/>
          </p:cNvCxnSpPr>
          <p:nvPr/>
        </p:nvCxnSpPr>
        <p:spPr bwMode="auto">
          <a:xfrm flipV="1">
            <a:off x="3492500" y="2216803"/>
            <a:ext cx="935038" cy="863607"/>
          </a:xfrm>
          <a:prstGeom prst="curvedConnector3">
            <a:avLst>
              <a:gd name="adj1" fmla="val 50000"/>
            </a:avLst>
          </a:prstGeom>
          <a:noFill/>
          <a:ln w="28575">
            <a:solidFill>
              <a:schemeClr val="tx1"/>
            </a:solidFill>
            <a:round/>
            <a:headEnd/>
            <a:tailEnd type="triangle" w="med" len="med"/>
          </a:ln>
          <a:effectLst/>
        </p:spPr>
      </p:cxnSp>
      <p:sp>
        <p:nvSpPr>
          <p:cNvPr id="16" name="Oval 14"/>
          <p:cNvSpPr>
            <a:spLocks noChangeArrowheads="1"/>
          </p:cNvSpPr>
          <p:nvPr/>
        </p:nvSpPr>
        <p:spPr bwMode="auto">
          <a:xfrm>
            <a:off x="7127875" y="2504934"/>
            <a:ext cx="2016125" cy="576262"/>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r>
              <a:rPr lang="en-US" altLang="ja-JP" sz="1600" dirty="0" smtClean="0">
                <a:latin typeface="+mn-lt"/>
              </a:rPr>
              <a:t>/JavaJopa.jar </a:t>
            </a:r>
            <a:endParaRPr lang="en-US" altLang="ja-JP" sz="1600" dirty="0">
              <a:latin typeface="+mn-lt"/>
            </a:endParaRPr>
          </a:p>
        </p:txBody>
      </p:sp>
      <p:sp>
        <p:nvSpPr>
          <p:cNvPr id="17" name="Oval 15"/>
          <p:cNvSpPr>
            <a:spLocks noChangeArrowheads="1"/>
          </p:cNvSpPr>
          <p:nvPr/>
        </p:nvSpPr>
        <p:spPr bwMode="auto">
          <a:xfrm>
            <a:off x="7127875" y="3441559"/>
            <a:ext cx="2016125" cy="576262"/>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r>
              <a:rPr lang="en-US" altLang="ja-JP" sz="1600" dirty="0" smtClean="0">
                <a:latin typeface="+mn-lt"/>
              </a:rPr>
              <a:t>/JavaJopa.jar</a:t>
            </a:r>
            <a:endParaRPr lang="en-US" altLang="ja-JP" sz="1600" dirty="0">
              <a:latin typeface="+mn-lt"/>
            </a:endParaRPr>
          </a:p>
        </p:txBody>
      </p:sp>
      <p:sp>
        <p:nvSpPr>
          <p:cNvPr id="18" name="Oval 16"/>
          <p:cNvSpPr>
            <a:spLocks noChangeArrowheads="1"/>
          </p:cNvSpPr>
          <p:nvPr/>
        </p:nvSpPr>
        <p:spPr bwMode="auto">
          <a:xfrm>
            <a:off x="7127875" y="4378184"/>
            <a:ext cx="2016125" cy="576262"/>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r>
              <a:rPr lang="en-US" altLang="ja-JP" sz="1600" dirty="0" smtClean="0">
                <a:latin typeface="+mn-lt"/>
              </a:rPr>
              <a:t>/JavaJopa.jar </a:t>
            </a:r>
            <a:endParaRPr lang="en-US" altLang="ja-JP" sz="1600" dirty="0">
              <a:latin typeface="+mn-lt"/>
            </a:endParaRPr>
          </a:p>
        </p:txBody>
      </p:sp>
      <p:sp>
        <p:nvSpPr>
          <p:cNvPr id="19" name="Oval 17"/>
          <p:cNvSpPr>
            <a:spLocks noChangeArrowheads="1"/>
          </p:cNvSpPr>
          <p:nvPr/>
        </p:nvSpPr>
        <p:spPr bwMode="auto">
          <a:xfrm>
            <a:off x="7127875" y="5241784"/>
            <a:ext cx="2016125" cy="576262"/>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welcome.php?id</a:t>
            </a:r>
            <a:endParaRPr lang="en-US" altLang="ja-JP" sz="1600" dirty="0" smtClean="0">
              <a:latin typeface="+mn-lt"/>
            </a:endParaRPr>
          </a:p>
          <a:p>
            <a:pPr algn="ctr"/>
            <a:r>
              <a:rPr lang="en-US" altLang="ja-JP" sz="1600" dirty="0" smtClean="0">
                <a:latin typeface="+mn-lt"/>
              </a:rPr>
              <a:t>=</a:t>
            </a:r>
            <a:r>
              <a:rPr lang="en-US" altLang="ja-JP" sz="1600" dirty="0">
                <a:latin typeface="+mn-lt"/>
              </a:rPr>
              <a:t>9&amp;hey240 </a:t>
            </a:r>
          </a:p>
        </p:txBody>
      </p:sp>
      <p:sp>
        <p:nvSpPr>
          <p:cNvPr id="20" name="Oval 18"/>
          <p:cNvSpPr>
            <a:spLocks noChangeArrowheads="1"/>
          </p:cNvSpPr>
          <p:nvPr/>
        </p:nvSpPr>
        <p:spPr bwMode="auto">
          <a:xfrm>
            <a:off x="7127875" y="1496871"/>
            <a:ext cx="2016125" cy="576263"/>
          </a:xfrm>
          <a:prstGeom prst="ellipse">
            <a:avLst/>
          </a:prstGeom>
          <a:solidFill>
            <a:schemeClr val="accent2"/>
          </a:solidFill>
          <a:ln w="9525">
            <a:solidFill>
              <a:schemeClr val="tx1"/>
            </a:solidFill>
            <a:round/>
            <a:headEnd/>
            <a:tailEnd/>
          </a:ln>
          <a:effectLst/>
        </p:spPr>
        <p:txBody>
          <a:bodyPr wrap="none" anchor="ctr"/>
          <a:lstStyle/>
          <a:p>
            <a:pPr algn="ctr"/>
            <a:r>
              <a:rPr lang="en-US" altLang="ja-JP" sz="1600" dirty="0" smtClean="0">
                <a:latin typeface="+mn-lt"/>
              </a:rPr>
              <a:t>/</a:t>
            </a:r>
            <a:r>
              <a:rPr lang="en-US" altLang="ja-JP" sz="1600" dirty="0" err="1" smtClean="0">
                <a:latin typeface="+mn-lt"/>
              </a:rPr>
              <a:t>pics</a:t>
            </a:r>
            <a:r>
              <a:rPr lang="en-US" altLang="ja-JP" sz="1600" dirty="0" smtClean="0">
                <a:latin typeface="+mn-lt"/>
              </a:rPr>
              <a:t>/JavaJopa.jar </a:t>
            </a:r>
            <a:endParaRPr lang="en-US" altLang="ja-JP" sz="1600" dirty="0">
              <a:latin typeface="+mn-lt"/>
            </a:endParaRPr>
          </a:p>
        </p:txBody>
      </p:sp>
      <p:cxnSp>
        <p:nvCxnSpPr>
          <p:cNvPr id="21" name="AutoShape 19"/>
          <p:cNvCxnSpPr>
            <a:cxnSpLocks noChangeShapeType="1"/>
            <a:stCxn id="10" idx="6"/>
            <a:endCxn id="20" idx="2"/>
          </p:cNvCxnSpPr>
          <p:nvPr/>
        </p:nvCxnSpPr>
        <p:spPr bwMode="auto">
          <a:xfrm flipV="1">
            <a:off x="6251201" y="1785003"/>
            <a:ext cx="876674" cy="3218236"/>
          </a:xfrm>
          <a:prstGeom prst="curvedConnector3">
            <a:avLst>
              <a:gd name="adj1" fmla="val 50000"/>
            </a:avLst>
          </a:prstGeom>
          <a:noFill/>
          <a:ln w="34925">
            <a:solidFill>
              <a:srgbClr val="FF0000"/>
            </a:solidFill>
            <a:prstDash val="sysDash"/>
            <a:round/>
            <a:headEnd/>
            <a:tailEnd type="triangle" w="med" len="med"/>
          </a:ln>
          <a:effectLst/>
        </p:spPr>
      </p:cxnSp>
      <p:cxnSp>
        <p:nvCxnSpPr>
          <p:cNvPr id="22" name="AutoShape 20"/>
          <p:cNvCxnSpPr>
            <a:cxnSpLocks noChangeShapeType="1"/>
            <a:stCxn id="10" idx="6"/>
            <a:endCxn id="16" idx="2"/>
          </p:cNvCxnSpPr>
          <p:nvPr/>
        </p:nvCxnSpPr>
        <p:spPr bwMode="auto">
          <a:xfrm flipV="1">
            <a:off x="6251201" y="2793065"/>
            <a:ext cx="876674" cy="2210174"/>
          </a:xfrm>
          <a:prstGeom prst="curvedConnector3">
            <a:avLst>
              <a:gd name="adj1" fmla="val 50000"/>
            </a:avLst>
          </a:prstGeom>
          <a:noFill/>
          <a:ln w="34925">
            <a:solidFill>
              <a:srgbClr val="FF0000"/>
            </a:solidFill>
            <a:prstDash val="sysDash"/>
            <a:round/>
            <a:headEnd/>
            <a:tailEnd type="triangle" w="med" len="med"/>
          </a:ln>
          <a:effectLst/>
        </p:spPr>
      </p:cxnSp>
      <p:cxnSp>
        <p:nvCxnSpPr>
          <p:cNvPr id="23" name="AutoShape 21"/>
          <p:cNvCxnSpPr>
            <a:cxnSpLocks noChangeShapeType="1"/>
            <a:stCxn id="10" idx="6"/>
            <a:endCxn id="17" idx="2"/>
          </p:cNvCxnSpPr>
          <p:nvPr/>
        </p:nvCxnSpPr>
        <p:spPr bwMode="auto">
          <a:xfrm flipV="1">
            <a:off x="6251201" y="3729690"/>
            <a:ext cx="876674" cy="1273549"/>
          </a:xfrm>
          <a:prstGeom prst="curvedConnector3">
            <a:avLst>
              <a:gd name="adj1" fmla="val 50000"/>
            </a:avLst>
          </a:prstGeom>
          <a:noFill/>
          <a:ln w="34925">
            <a:solidFill>
              <a:srgbClr val="FF0000"/>
            </a:solidFill>
            <a:prstDash val="sysDash"/>
            <a:round/>
            <a:headEnd/>
            <a:tailEnd type="triangle" w="med" len="med"/>
          </a:ln>
          <a:effectLst/>
        </p:spPr>
      </p:cxnSp>
      <p:cxnSp>
        <p:nvCxnSpPr>
          <p:cNvPr id="24" name="AutoShape 22"/>
          <p:cNvCxnSpPr>
            <a:cxnSpLocks noChangeShapeType="1"/>
            <a:stCxn id="10" idx="6"/>
            <a:endCxn id="18" idx="2"/>
          </p:cNvCxnSpPr>
          <p:nvPr/>
        </p:nvCxnSpPr>
        <p:spPr bwMode="auto">
          <a:xfrm flipV="1">
            <a:off x="6251201" y="4666315"/>
            <a:ext cx="876674" cy="336924"/>
          </a:xfrm>
          <a:prstGeom prst="curvedConnector3">
            <a:avLst>
              <a:gd name="adj1" fmla="val 50000"/>
            </a:avLst>
          </a:prstGeom>
          <a:noFill/>
          <a:ln w="34925">
            <a:solidFill>
              <a:srgbClr val="FF0000"/>
            </a:solidFill>
            <a:prstDash val="sysDash"/>
            <a:round/>
            <a:headEnd/>
            <a:tailEnd type="triangle" w="med" len="med"/>
          </a:ln>
          <a:effectLst/>
        </p:spPr>
      </p:cxnSp>
      <p:cxnSp>
        <p:nvCxnSpPr>
          <p:cNvPr id="25" name="AutoShape 23"/>
          <p:cNvCxnSpPr>
            <a:cxnSpLocks noChangeShapeType="1"/>
            <a:stCxn id="10" idx="6"/>
            <a:endCxn id="19" idx="2"/>
          </p:cNvCxnSpPr>
          <p:nvPr/>
        </p:nvCxnSpPr>
        <p:spPr bwMode="auto">
          <a:xfrm>
            <a:off x="6251201" y="5003239"/>
            <a:ext cx="876674" cy="526676"/>
          </a:xfrm>
          <a:prstGeom prst="curvedConnector3">
            <a:avLst>
              <a:gd name="adj1" fmla="val 50000"/>
            </a:avLst>
          </a:prstGeom>
          <a:noFill/>
          <a:ln w="34925">
            <a:solidFill>
              <a:schemeClr val="tx1"/>
            </a:solidFill>
            <a:prstDash val="sysDash"/>
            <a:round/>
            <a:headEnd/>
            <a:tailEnd type="triangle" w="med" len="med"/>
          </a:ln>
          <a:effectLst/>
        </p:spPr>
      </p:cxnSp>
      <p:sp>
        <p:nvSpPr>
          <p:cNvPr id="26" name="Rectangle 24"/>
          <p:cNvSpPr>
            <a:spLocks noChangeArrowheads="1"/>
          </p:cNvSpPr>
          <p:nvPr/>
        </p:nvSpPr>
        <p:spPr bwMode="auto">
          <a:xfrm>
            <a:off x="371474" y="2388174"/>
            <a:ext cx="1165704" cy="246221"/>
          </a:xfrm>
          <a:prstGeom prst="rect">
            <a:avLst/>
          </a:prstGeom>
          <a:noFill/>
          <a:ln w="9525">
            <a:noFill/>
            <a:miter lim="800000"/>
            <a:headEnd/>
            <a:tailEnd/>
          </a:ln>
          <a:effectLst/>
        </p:spPr>
        <p:txBody>
          <a:bodyPr wrap="none" anchor="ctr">
            <a:spAutoFit/>
          </a:bodyPr>
          <a:lstStyle/>
          <a:p>
            <a:r>
              <a:rPr lang="en-US" altLang="ja-JP" sz="1000" dirty="0">
                <a:latin typeface="+mn-lt"/>
              </a:rPr>
              <a:t>11:04:43 GMT</a:t>
            </a:r>
          </a:p>
        </p:txBody>
      </p:sp>
      <p:sp>
        <p:nvSpPr>
          <p:cNvPr id="27" name="Rectangle 25"/>
          <p:cNvSpPr>
            <a:spLocks noChangeArrowheads="1"/>
          </p:cNvSpPr>
          <p:nvPr/>
        </p:nvSpPr>
        <p:spPr bwMode="auto">
          <a:xfrm>
            <a:off x="1979613" y="3410532"/>
            <a:ext cx="1208985" cy="246221"/>
          </a:xfrm>
          <a:prstGeom prst="rect">
            <a:avLst/>
          </a:prstGeom>
          <a:noFill/>
          <a:ln w="9525">
            <a:noFill/>
            <a:miter lim="800000"/>
            <a:headEnd/>
            <a:tailEnd/>
          </a:ln>
          <a:effectLst/>
        </p:spPr>
        <p:txBody>
          <a:bodyPr wrap="none" anchor="ctr">
            <a:spAutoFit/>
          </a:bodyPr>
          <a:lstStyle/>
          <a:p>
            <a:r>
              <a:rPr lang="en-US" altLang="ja-JP" sz="1000">
                <a:latin typeface="+mn-lt"/>
              </a:rPr>
              <a:t>11:04:53 GMT </a:t>
            </a:r>
          </a:p>
        </p:txBody>
      </p:sp>
      <p:sp>
        <p:nvSpPr>
          <p:cNvPr id="28" name="Rectangle 26"/>
          <p:cNvSpPr>
            <a:spLocks noChangeArrowheads="1"/>
          </p:cNvSpPr>
          <p:nvPr/>
        </p:nvSpPr>
        <p:spPr bwMode="auto">
          <a:xfrm>
            <a:off x="2740037" y="1769050"/>
            <a:ext cx="1208985" cy="246221"/>
          </a:xfrm>
          <a:prstGeom prst="rect">
            <a:avLst/>
          </a:prstGeom>
          <a:noFill/>
          <a:ln w="9525">
            <a:noFill/>
            <a:miter lim="800000"/>
            <a:headEnd/>
            <a:tailEnd/>
          </a:ln>
          <a:effectLst/>
        </p:spPr>
        <p:txBody>
          <a:bodyPr wrap="none" anchor="ctr">
            <a:spAutoFit/>
          </a:bodyPr>
          <a:lstStyle/>
          <a:p>
            <a:r>
              <a:rPr lang="en-US" altLang="ja-JP" sz="1000">
                <a:latin typeface="+mn-lt"/>
              </a:rPr>
              <a:t>11:04:52 GMT </a:t>
            </a:r>
          </a:p>
        </p:txBody>
      </p:sp>
      <p:sp>
        <p:nvSpPr>
          <p:cNvPr id="29" name="Rectangle 27"/>
          <p:cNvSpPr>
            <a:spLocks noChangeArrowheads="1"/>
          </p:cNvSpPr>
          <p:nvPr/>
        </p:nvSpPr>
        <p:spPr bwMode="auto">
          <a:xfrm>
            <a:off x="4932363" y="2475487"/>
            <a:ext cx="1208985" cy="246221"/>
          </a:xfrm>
          <a:prstGeom prst="rect">
            <a:avLst/>
          </a:prstGeom>
          <a:noFill/>
          <a:ln w="9525">
            <a:noFill/>
            <a:miter lim="800000"/>
            <a:headEnd/>
            <a:tailEnd/>
          </a:ln>
          <a:effectLst/>
        </p:spPr>
        <p:txBody>
          <a:bodyPr wrap="none" anchor="ctr">
            <a:spAutoFit/>
          </a:bodyPr>
          <a:lstStyle/>
          <a:p>
            <a:r>
              <a:rPr lang="en-US" altLang="ja-JP" sz="1000">
                <a:latin typeface="+mn-lt"/>
              </a:rPr>
              <a:t>11:04:54 GMT </a:t>
            </a:r>
          </a:p>
        </p:txBody>
      </p:sp>
      <p:sp>
        <p:nvSpPr>
          <p:cNvPr id="30" name="Rectangle 28"/>
          <p:cNvSpPr>
            <a:spLocks noChangeArrowheads="1"/>
          </p:cNvSpPr>
          <p:nvPr/>
        </p:nvSpPr>
        <p:spPr bwMode="auto">
          <a:xfrm>
            <a:off x="4986338" y="3410525"/>
            <a:ext cx="1208985" cy="246221"/>
          </a:xfrm>
          <a:prstGeom prst="rect">
            <a:avLst/>
          </a:prstGeom>
          <a:noFill/>
          <a:ln w="9525">
            <a:noFill/>
            <a:miter lim="800000"/>
            <a:headEnd/>
            <a:tailEnd/>
          </a:ln>
          <a:effectLst/>
        </p:spPr>
        <p:txBody>
          <a:bodyPr wrap="none" anchor="ctr">
            <a:spAutoFit/>
          </a:bodyPr>
          <a:lstStyle/>
          <a:p>
            <a:r>
              <a:rPr lang="en-US" altLang="ja-JP" sz="1000">
                <a:latin typeface="+mn-lt"/>
              </a:rPr>
              <a:t>11:04:55 GMT </a:t>
            </a:r>
          </a:p>
        </p:txBody>
      </p:sp>
      <p:sp>
        <p:nvSpPr>
          <p:cNvPr id="31" name="Rectangle 29"/>
          <p:cNvSpPr>
            <a:spLocks noChangeArrowheads="1"/>
          </p:cNvSpPr>
          <p:nvPr/>
        </p:nvSpPr>
        <p:spPr bwMode="auto">
          <a:xfrm>
            <a:off x="4820771" y="4233690"/>
            <a:ext cx="1208985" cy="246221"/>
          </a:xfrm>
          <a:prstGeom prst="rect">
            <a:avLst/>
          </a:prstGeom>
          <a:noFill/>
          <a:ln w="9525">
            <a:noFill/>
            <a:miter lim="800000"/>
            <a:headEnd/>
            <a:tailEnd/>
          </a:ln>
          <a:effectLst/>
        </p:spPr>
        <p:txBody>
          <a:bodyPr wrap="none" anchor="ctr">
            <a:spAutoFit/>
          </a:bodyPr>
          <a:lstStyle/>
          <a:p>
            <a:r>
              <a:rPr lang="en-US" altLang="ja-JP" sz="1000" dirty="0">
                <a:latin typeface="+mn-lt"/>
              </a:rPr>
              <a:t>11:04:58 GMT </a:t>
            </a:r>
          </a:p>
        </p:txBody>
      </p:sp>
      <p:sp>
        <p:nvSpPr>
          <p:cNvPr id="32" name="Rectangle 30"/>
          <p:cNvSpPr>
            <a:spLocks noChangeArrowheads="1"/>
          </p:cNvSpPr>
          <p:nvPr/>
        </p:nvSpPr>
        <p:spPr bwMode="auto">
          <a:xfrm>
            <a:off x="4713194" y="5293766"/>
            <a:ext cx="1208985" cy="246221"/>
          </a:xfrm>
          <a:prstGeom prst="rect">
            <a:avLst/>
          </a:prstGeom>
          <a:noFill/>
          <a:ln w="9525">
            <a:noFill/>
            <a:miter lim="800000"/>
            <a:headEnd/>
            <a:tailEnd/>
          </a:ln>
          <a:effectLst/>
        </p:spPr>
        <p:txBody>
          <a:bodyPr wrap="none" anchor="ctr">
            <a:spAutoFit/>
          </a:bodyPr>
          <a:lstStyle/>
          <a:p>
            <a:r>
              <a:rPr lang="en-US" altLang="ja-JP" sz="1000">
                <a:latin typeface="+mn-lt"/>
              </a:rPr>
              <a:t>11:04:58 GMT </a:t>
            </a:r>
          </a:p>
        </p:txBody>
      </p:sp>
      <p:sp>
        <p:nvSpPr>
          <p:cNvPr id="33" name="Rectangle 31"/>
          <p:cNvSpPr>
            <a:spLocks noChangeArrowheads="1"/>
          </p:cNvSpPr>
          <p:nvPr/>
        </p:nvSpPr>
        <p:spPr bwMode="auto">
          <a:xfrm>
            <a:off x="7667625" y="2115125"/>
            <a:ext cx="1208985" cy="246221"/>
          </a:xfrm>
          <a:prstGeom prst="rect">
            <a:avLst/>
          </a:prstGeom>
          <a:noFill/>
          <a:ln w="9525">
            <a:noFill/>
            <a:miter lim="800000"/>
            <a:headEnd/>
            <a:tailEnd/>
          </a:ln>
          <a:effectLst/>
        </p:spPr>
        <p:txBody>
          <a:bodyPr wrap="none" anchor="ctr">
            <a:spAutoFit/>
          </a:bodyPr>
          <a:lstStyle/>
          <a:p>
            <a:r>
              <a:rPr lang="en-US" altLang="ja-JP" sz="1000">
                <a:latin typeface="+mn-lt"/>
              </a:rPr>
              <a:t>11:04:59 GMT </a:t>
            </a:r>
          </a:p>
        </p:txBody>
      </p:sp>
      <p:sp>
        <p:nvSpPr>
          <p:cNvPr id="34" name="Rectangle 32"/>
          <p:cNvSpPr>
            <a:spLocks noChangeArrowheads="1"/>
          </p:cNvSpPr>
          <p:nvPr/>
        </p:nvSpPr>
        <p:spPr bwMode="auto">
          <a:xfrm>
            <a:off x="7667625" y="3123187"/>
            <a:ext cx="1208985" cy="246221"/>
          </a:xfrm>
          <a:prstGeom prst="rect">
            <a:avLst/>
          </a:prstGeom>
          <a:noFill/>
          <a:ln w="9525">
            <a:noFill/>
            <a:miter lim="800000"/>
            <a:headEnd/>
            <a:tailEnd/>
          </a:ln>
          <a:effectLst/>
        </p:spPr>
        <p:txBody>
          <a:bodyPr wrap="none" anchor="ctr">
            <a:spAutoFit/>
          </a:bodyPr>
          <a:lstStyle/>
          <a:p>
            <a:r>
              <a:rPr lang="en-US" altLang="ja-JP" sz="1000">
                <a:latin typeface="+mn-lt"/>
              </a:rPr>
              <a:t>11:05:00 GMT </a:t>
            </a:r>
          </a:p>
        </p:txBody>
      </p:sp>
      <p:sp>
        <p:nvSpPr>
          <p:cNvPr id="35" name="Rectangle 33"/>
          <p:cNvSpPr>
            <a:spLocks noChangeArrowheads="1"/>
          </p:cNvSpPr>
          <p:nvPr/>
        </p:nvSpPr>
        <p:spPr bwMode="auto">
          <a:xfrm>
            <a:off x="7650163" y="4031237"/>
            <a:ext cx="1208985" cy="246221"/>
          </a:xfrm>
          <a:prstGeom prst="rect">
            <a:avLst/>
          </a:prstGeom>
          <a:noFill/>
          <a:ln w="9525">
            <a:noFill/>
            <a:miter lim="800000"/>
            <a:headEnd/>
            <a:tailEnd/>
          </a:ln>
          <a:effectLst/>
        </p:spPr>
        <p:txBody>
          <a:bodyPr wrap="none" anchor="ctr">
            <a:spAutoFit/>
          </a:bodyPr>
          <a:lstStyle/>
          <a:p>
            <a:r>
              <a:rPr lang="en-US" altLang="ja-JP" sz="1000">
                <a:latin typeface="+mn-lt"/>
              </a:rPr>
              <a:t>11:05:01 GMT </a:t>
            </a:r>
          </a:p>
        </p:txBody>
      </p:sp>
      <p:sp>
        <p:nvSpPr>
          <p:cNvPr id="36" name="Rectangle 34"/>
          <p:cNvSpPr>
            <a:spLocks noChangeArrowheads="1"/>
          </p:cNvSpPr>
          <p:nvPr/>
        </p:nvSpPr>
        <p:spPr bwMode="auto">
          <a:xfrm>
            <a:off x="7667625" y="4996437"/>
            <a:ext cx="1208985" cy="246221"/>
          </a:xfrm>
          <a:prstGeom prst="rect">
            <a:avLst/>
          </a:prstGeom>
          <a:noFill/>
          <a:ln w="9525">
            <a:noFill/>
            <a:miter lim="800000"/>
            <a:headEnd/>
            <a:tailEnd/>
          </a:ln>
          <a:effectLst/>
        </p:spPr>
        <p:txBody>
          <a:bodyPr wrap="none" anchor="ctr">
            <a:spAutoFit/>
          </a:bodyPr>
          <a:lstStyle/>
          <a:p>
            <a:r>
              <a:rPr lang="en-US" altLang="ja-JP" sz="1000">
                <a:latin typeface="+mn-lt"/>
              </a:rPr>
              <a:t>11:05:07 GMT </a:t>
            </a:r>
          </a:p>
        </p:txBody>
      </p:sp>
      <p:sp>
        <p:nvSpPr>
          <p:cNvPr id="37" name="Rectangle 35"/>
          <p:cNvSpPr>
            <a:spLocks noChangeArrowheads="1"/>
          </p:cNvSpPr>
          <p:nvPr/>
        </p:nvSpPr>
        <p:spPr bwMode="auto">
          <a:xfrm>
            <a:off x="7692563" y="5831472"/>
            <a:ext cx="1208985" cy="246221"/>
          </a:xfrm>
          <a:prstGeom prst="rect">
            <a:avLst/>
          </a:prstGeom>
          <a:noFill/>
          <a:ln w="9525">
            <a:noFill/>
            <a:miter lim="800000"/>
            <a:headEnd/>
            <a:tailEnd/>
          </a:ln>
          <a:effectLst/>
        </p:spPr>
        <p:txBody>
          <a:bodyPr wrap="none" anchor="ctr">
            <a:spAutoFit/>
          </a:bodyPr>
          <a:lstStyle/>
          <a:p>
            <a:r>
              <a:rPr lang="en-US" altLang="ja-JP" sz="1000" dirty="0">
                <a:latin typeface="+mn-lt"/>
              </a:rPr>
              <a:t>11:05:07 GMT </a:t>
            </a:r>
          </a:p>
        </p:txBody>
      </p:sp>
      <p:cxnSp>
        <p:nvCxnSpPr>
          <p:cNvPr id="38" name="AutoShape 36"/>
          <p:cNvCxnSpPr>
            <a:cxnSpLocks noChangeShapeType="1"/>
            <a:stCxn id="5" idx="6"/>
            <a:endCxn id="7" idx="0"/>
          </p:cNvCxnSpPr>
          <p:nvPr/>
        </p:nvCxnSpPr>
        <p:spPr bwMode="auto">
          <a:xfrm>
            <a:off x="2043113" y="2144642"/>
            <a:ext cx="441325" cy="647637"/>
          </a:xfrm>
          <a:prstGeom prst="curvedConnector2">
            <a:avLst/>
          </a:prstGeom>
          <a:noFill/>
          <a:ln w="28575">
            <a:solidFill>
              <a:schemeClr val="tx1"/>
            </a:solidFill>
            <a:round/>
            <a:headEnd/>
            <a:tailEnd type="triangle" w="med" len="med"/>
          </a:ln>
          <a:effectLst/>
        </p:spPr>
      </p:cxnSp>
      <p:sp>
        <p:nvSpPr>
          <p:cNvPr id="40" name="Rectangle 38"/>
          <p:cNvSpPr>
            <a:spLocks noChangeArrowheads="1"/>
          </p:cNvSpPr>
          <p:nvPr/>
        </p:nvSpPr>
        <p:spPr bwMode="auto">
          <a:xfrm>
            <a:off x="107950" y="1641334"/>
            <a:ext cx="412750" cy="366712"/>
          </a:xfrm>
          <a:prstGeom prst="rect">
            <a:avLst/>
          </a:prstGeom>
          <a:noFill/>
          <a:ln w="9525">
            <a:noFill/>
            <a:miter lim="800000"/>
            <a:headEnd/>
            <a:tailEnd/>
          </a:ln>
          <a:effectLst/>
        </p:spPr>
        <p:txBody>
          <a:bodyPr wrap="none">
            <a:spAutoFit/>
          </a:bodyPr>
          <a:lstStyle/>
          <a:p>
            <a:r>
              <a:rPr lang="en-US" altLang="ja-JP">
                <a:latin typeface="+mn-lt"/>
              </a:rPr>
              <a:t>①</a:t>
            </a:r>
          </a:p>
        </p:txBody>
      </p:sp>
      <p:sp>
        <p:nvSpPr>
          <p:cNvPr id="41" name="Rectangle 39"/>
          <p:cNvSpPr>
            <a:spLocks noChangeArrowheads="1"/>
          </p:cNvSpPr>
          <p:nvPr/>
        </p:nvSpPr>
        <p:spPr bwMode="auto">
          <a:xfrm>
            <a:off x="2163774" y="934897"/>
            <a:ext cx="412750" cy="366712"/>
          </a:xfrm>
          <a:prstGeom prst="rect">
            <a:avLst/>
          </a:prstGeom>
          <a:noFill/>
          <a:ln w="9525">
            <a:noFill/>
            <a:miter lim="800000"/>
            <a:headEnd/>
            <a:tailEnd/>
          </a:ln>
          <a:effectLst/>
        </p:spPr>
        <p:txBody>
          <a:bodyPr wrap="none">
            <a:spAutoFit/>
          </a:bodyPr>
          <a:lstStyle/>
          <a:p>
            <a:r>
              <a:rPr lang="en-US" altLang="ja-JP">
                <a:latin typeface="+mn-lt"/>
              </a:rPr>
              <a:t>②</a:t>
            </a:r>
          </a:p>
        </p:txBody>
      </p:sp>
      <p:sp>
        <p:nvSpPr>
          <p:cNvPr id="42" name="Rectangle 40"/>
          <p:cNvSpPr>
            <a:spLocks noChangeArrowheads="1"/>
          </p:cNvSpPr>
          <p:nvPr/>
        </p:nvSpPr>
        <p:spPr bwMode="auto">
          <a:xfrm>
            <a:off x="1547813" y="2503354"/>
            <a:ext cx="412750" cy="366712"/>
          </a:xfrm>
          <a:prstGeom prst="rect">
            <a:avLst/>
          </a:prstGeom>
          <a:noFill/>
          <a:ln w="9525">
            <a:noFill/>
            <a:miter lim="800000"/>
            <a:headEnd/>
            <a:tailEnd/>
          </a:ln>
          <a:effectLst/>
        </p:spPr>
        <p:txBody>
          <a:bodyPr wrap="none">
            <a:spAutoFit/>
          </a:bodyPr>
          <a:lstStyle/>
          <a:p>
            <a:r>
              <a:rPr lang="en-US" altLang="ja-JP" dirty="0">
                <a:latin typeface="+mn-lt"/>
              </a:rPr>
              <a:t>③</a:t>
            </a:r>
          </a:p>
        </p:txBody>
      </p:sp>
      <p:sp>
        <p:nvSpPr>
          <p:cNvPr id="43" name="Rectangle 41"/>
          <p:cNvSpPr>
            <a:spLocks noChangeArrowheads="1"/>
          </p:cNvSpPr>
          <p:nvPr/>
        </p:nvSpPr>
        <p:spPr bwMode="auto">
          <a:xfrm>
            <a:off x="4427538" y="1712771"/>
            <a:ext cx="412750" cy="366713"/>
          </a:xfrm>
          <a:prstGeom prst="rect">
            <a:avLst/>
          </a:prstGeom>
          <a:noFill/>
          <a:ln w="9525">
            <a:noFill/>
            <a:miter lim="800000"/>
            <a:headEnd/>
            <a:tailEnd/>
          </a:ln>
          <a:effectLst/>
        </p:spPr>
        <p:txBody>
          <a:bodyPr wrap="none">
            <a:spAutoFit/>
          </a:bodyPr>
          <a:lstStyle/>
          <a:p>
            <a:r>
              <a:rPr lang="en-US" altLang="ja-JP">
                <a:latin typeface="+mn-lt"/>
              </a:rPr>
              <a:t>④</a:t>
            </a:r>
          </a:p>
        </p:txBody>
      </p:sp>
      <p:sp>
        <p:nvSpPr>
          <p:cNvPr id="44" name="Rectangle 42"/>
          <p:cNvSpPr>
            <a:spLocks noChangeArrowheads="1"/>
          </p:cNvSpPr>
          <p:nvPr/>
        </p:nvSpPr>
        <p:spPr bwMode="auto">
          <a:xfrm>
            <a:off x="4427538" y="2649396"/>
            <a:ext cx="412750" cy="366713"/>
          </a:xfrm>
          <a:prstGeom prst="rect">
            <a:avLst/>
          </a:prstGeom>
          <a:noFill/>
          <a:ln w="9525">
            <a:noFill/>
            <a:miter lim="800000"/>
            <a:headEnd/>
            <a:tailEnd/>
          </a:ln>
          <a:effectLst/>
        </p:spPr>
        <p:txBody>
          <a:bodyPr wrap="none">
            <a:spAutoFit/>
          </a:bodyPr>
          <a:lstStyle/>
          <a:p>
            <a:r>
              <a:rPr lang="en-US" altLang="ja-JP">
                <a:latin typeface="+mn-lt"/>
              </a:rPr>
              <a:t>⑤</a:t>
            </a:r>
          </a:p>
        </p:txBody>
      </p:sp>
      <p:sp>
        <p:nvSpPr>
          <p:cNvPr id="45" name="Rectangle 43"/>
          <p:cNvSpPr>
            <a:spLocks noChangeArrowheads="1"/>
          </p:cNvSpPr>
          <p:nvPr/>
        </p:nvSpPr>
        <p:spPr bwMode="auto">
          <a:xfrm>
            <a:off x="4284663" y="3441559"/>
            <a:ext cx="412750" cy="366712"/>
          </a:xfrm>
          <a:prstGeom prst="rect">
            <a:avLst/>
          </a:prstGeom>
          <a:noFill/>
          <a:ln w="9525">
            <a:noFill/>
            <a:miter lim="800000"/>
            <a:headEnd/>
            <a:tailEnd/>
          </a:ln>
          <a:effectLst/>
        </p:spPr>
        <p:txBody>
          <a:bodyPr wrap="none">
            <a:spAutoFit/>
          </a:bodyPr>
          <a:lstStyle/>
          <a:p>
            <a:r>
              <a:rPr lang="en-US" altLang="ja-JP">
                <a:latin typeface="+mn-lt"/>
              </a:rPr>
              <a:t>⑥</a:t>
            </a:r>
          </a:p>
        </p:txBody>
      </p:sp>
      <p:sp>
        <p:nvSpPr>
          <p:cNvPr id="46" name="Rectangle 44"/>
          <p:cNvSpPr>
            <a:spLocks noChangeArrowheads="1"/>
          </p:cNvSpPr>
          <p:nvPr/>
        </p:nvSpPr>
        <p:spPr bwMode="auto">
          <a:xfrm>
            <a:off x="4284663" y="4378184"/>
            <a:ext cx="412750" cy="366712"/>
          </a:xfrm>
          <a:prstGeom prst="rect">
            <a:avLst/>
          </a:prstGeom>
          <a:noFill/>
          <a:ln w="9525">
            <a:noFill/>
            <a:miter lim="800000"/>
            <a:headEnd/>
            <a:tailEnd/>
          </a:ln>
          <a:effectLst/>
        </p:spPr>
        <p:txBody>
          <a:bodyPr wrap="none">
            <a:spAutoFit/>
          </a:bodyPr>
          <a:lstStyle/>
          <a:p>
            <a:r>
              <a:rPr lang="en-US" altLang="ja-JP">
                <a:latin typeface="+mn-lt"/>
              </a:rPr>
              <a:t>⑦</a:t>
            </a:r>
          </a:p>
        </p:txBody>
      </p:sp>
      <p:sp>
        <p:nvSpPr>
          <p:cNvPr id="47" name="Rectangle 45"/>
          <p:cNvSpPr>
            <a:spLocks noChangeArrowheads="1"/>
          </p:cNvSpPr>
          <p:nvPr/>
        </p:nvSpPr>
        <p:spPr bwMode="auto">
          <a:xfrm>
            <a:off x="7019925" y="1209534"/>
            <a:ext cx="412750" cy="366712"/>
          </a:xfrm>
          <a:prstGeom prst="rect">
            <a:avLst/>
          </a:prstGeom>
          <a:noFill/>
          <a:ln w="9525">
            <a:noFill/>
            <a:miter lim="800000"/>
            <a:headEnd/>
            <a:tailEnd/>
          </a:ln>
          <a:effectLst/>
        </p:spPr>
        <p:txBody>
          <a:bodyPr wrap="none">
            <a:spAutoFit/>
          </a:bodyPr>
          <a:lstStyle/>
          <a:p>
            <a:r>
              <a:rPr lang="en-US" altLang="ja-JP">
                <a:latin typeface="+mn-lt"/>
              </a:rPr>
              <a:t>⑧</a:t>
            </a:r>
          </a:p>
        </p:txBody>
      </p:sp>
      <p:sp>
        <p:nvSpPr>
          <p:cNvPr id="48" name="Rectangle 46"/>
          <p:cNvSpPr>
            <a:spLocks noChangeArrowheads="1"/>
          </p:cNvSpPr>
          <p:nvPr/>
        </p:nvSpPr>
        <p:spPr bwMode="auto">
          <a:xfrm>
            <a:off x="7038975" y="2289034"/>
            <a:ext cx="412750" cy="366712"/>
          </a:xfrm>
          <a:prstGeom prst="rect">
            <a:avLst/>
          </a:prstGeom>
          <a:noFill/>
          <a:ln w="9525">
            <a:noFill/>
            <a:miter lim="800000"/>
            <a:headEnd/>
            <a:tailEnd/>
          </a:ln>
          <a:effectLst/>
        </p:spPr>
        <p:txBody>
          <a:bodyPr wrap="none">
            <a:spAutoFit/>
          </a:bodyPr>
          <a:lstStyle/>
          <a:p>
            <a:r>
              <a:rPr lang="en-US" altLang="ja-JP">
                <a:latin typeface="+mn-lt"/>
              </a:rPr>
              <a:t>⑨</a:t>
            </a:r>
          </a:p>
        </p:txBody>
      </p:sp>
      <p:sp>
        <p:nvSpPr>
          <p:cNvPr id="49" name="Rectangle 47"/>
          <p:cNvSpPr>
            <a:spLocks noChangeArrowheads="1"/>
          </p:cNvSpPr>
          <p:nvPr/>
        </p:nvSpPr>
        <p:spPr bwMode="auto">
          <a:xfrm>
            <a:off x="7019925" y="3225659"/>
            <a:ext cx="412750" cy="366712"/>
          </a:xfrm>
          <a:prstGeom prst="rect">
            <a:avLst/>
          </a:prstGeom>
          <a:noFill/>
          <a:ln w="9525">
            <a:noFill/>
            <a:miter lim="800000"/>
            <a:headEnd/>
            <a:tailEnd/>
          </a:ln>
          <a:effectLst/>
        </p:spPr>
        <p:txBody>
          <a:bodyPr wrap="none">
            <a:spAutoFit/>
          </a:bodyPr>
          <a:lstStyle/>
          <a:p>
            <a:r>
              <a:rPr lang="en-US" altLang="ja-JP">
                <a:latin typeface="+mn-lt"/>
              </a:rPr>
              <a:t>⑩</a:t>
            </a:r>
          </a:p>
        </p:txBody>
      </p:sp>
      <p:sp>
        <p:nvSpPr>
          <p:cNvPr id="50" name="Rectangle 48"/>
          <p:cNvSpPr>
            <a:spLocks noChangeArrowheads="1"/>
          </p:cNvSpPr>
          <p:nvPr/>
        </p:nvSpPr>
        <p:spPr bwMode="auto">
          <a:xfrm>
            <a:off x="7092950" y="4162284"/>
            <a:ext cx="412750" cy="366712"/>
          </a:xfrm>
          <a:prstGeom prst="rect">
            <a:avLst/>
          </a:prstGeom>
          <a:noFill/>
          <a:ln w="9525">
            <a:noFill/>
            <a:miter lim="800000"/>
            <a:headEnd/>
            <a:tailEnd/>
          </a:ln>
          <a:effectLst/>
        </p:spPr>
        <p:txBody>
          <a:bodyPr wrap="none">
            <a:spAutoFit/>
          </a:bodyPr>
          <a:lstStyle/>
          <a:p>
            <a:r>
              <a:rPr lang="en-US" altLang="ja-JP">
                <a:latin typeface="+mn-lt"/>
              </a:rPr>
              <a:t>⑪</a:t>
            </a:r>
          </a:p>
        </p:txBody>
      </p:sp>
      <p:sp>
        <p:nvSpPr>
          <p:cNvPr id="51" name="Rectangle 49"/>
          <p:cNvSpPr>
            <a:spLocks noChangeArrowheads="1"/>
          </p:cNvSpPr>
          <p:nvPr/>
        </p:nvSpPr>
        <p:spPr bwMode="auto">
          <a:xfrm>
            <a:off x="7092950" y="5025884"/>
            <a:ext cx="412750" cy="366712"/>
          </a:xfrm>
          <a:prstGeom prst="rect">
            <a:avLst/>
          </a:prstGeom>
          <a:noFill/>
          <a:ln w="9525">
            <a:noFill/>
            <a:miter lim="800000"/>
            <a:headEnd/>
            <a:tailEnd/>
          </a:ln>
          <a:effectLst/>
        </p:spPr>
        <p:txBody>
          <a:bodyPr wrap="none">
            <a:spAutoFit/>
          </a:bodyPr>
          <a:lstStyle/>
          <a:p>
            <a:r>
              <a:rPr lang="en-US" altLang="ja-JP">
                <a:latin typeface="+mn-lt"/>
              </a:rPr>
              <a:t>⑫</a:t>
            </a:r>
          </a:p>
        </p:txBody>
      </p:sp>
      <p:cxnSp>
        <p:nvCxnSpPr>
          <p:cNvPr id="58" name="AutoShape 12"/>
          <p:cNvCxnSpPr>
            <a:cxnSpLocks noChangeShapeType="1"/>
            <a:stCxn id="7" idx="6"/>
            <a:endCxn id="11" idx="2"/>
          </p:cNvCxnSpPr>
          <p:nvPr/>
        </p:nvCxnSpPr>
        <p:spPr bwMode="auto">
          <a:xfrm>
            <a:off x="3492500" y="3080410"/>
            <a:ext cx="756772" cy="865180"/>
          </a:xfrm>
          <a:prstGeom prst="curvedConnector3">
            <a:avLst>
              <a:gd name="adj1" fmla="val 50000"/>
            </a:avLst>
          </a:prstGeom>
          <a:noFill/>
          <a:ln w="28575">
            <a:solidFill>
              <a:schemeClr val="tx1"/>
            </a:solidFill>
            <a:round/>
            <a:headEnd/>
            <a:tailEnd type="triangle" w="med" len="med"/>
          </a:ln>
          <a:effectLst/>
        </p:spPr>
      </p:cxnSp>
      <p:cxnSp>
        <p:nvCxnSpPr>
          <p:cNvPr id="59" name="AutoShape 13"/>
          <p:cNvCxnSpPr>
            <a:cxnSpLocks noChangeShapeType="1"/>
            <a:stCxn id="7" idx="6"/>
            <a:endCxn id="10" idx="2"/>
          </p:cNvCxnSpPr>
          <p:nvPr/>
        </p:nvCxnSpPr>
        <p:spPr bwMode="auto">
          <a:xfrm>
            <a:off x="3492500" y="3080410"/>
            <a:ext cx="742576" cy="1922829"/>
          </a:xfrm>
          <a:prstGeom prst="curvedConnector3">
            <a:avLst>
              <a:gd name="adj1" fmla="val 50000"/>
            </a:avLst>
          </a:prstGeom>
          <a:noFill/>
          <a:ln w="28575">
            <a:solidFill>
              <a:schemeClr val="tx1"/>
            </a:solidFill>
            <a:round/>
            <a:headEnd/>
            <a:tailEnd type="triangle" w="med" len="med"/>
          </a:ln>
          <a:effectLst/>
        </p:spPr>
      </p:cxnSp>
      <p:cxnSp>
        <p:nvCxnSpPr>
          <p:cNvPr id="60" name="AutoShape 37"/>
          <p:cNvCxnSpPr>
            <a:cxnSpLocks noChangeShapeType="1"/>
            <a:stCxn id="7" idx="6"/>
            <a:endCxn id="12" idx="2"/>
          </p:cNvCxnSpPr>
          <p:nvPr/>
        </p:nvCxnSpPr>
        <p:spPr bwMode="auto">
          <a:xfrm>
            <a:off x="3492500" y="3080410"/>
            <a:ext cx="935038" cy="73018"/>
          </a:xfrm>
          <a:prstGeom prst="curvedConnector3">
            <a:avLst>
              <a:gd name="adj1" fmla="val 50000"/>
            </a:avLst>
          </a:prstGeom>
          <a:noFill/>
          <a:ln w="28575">
            <a:solidFill>
              <a:schemeClr val="tx1"/>
            </a:solidFill>
            <a:prstDash val="sysDash"/>
            <a:round/>
            <a:headEnd/>
            <a:tailEnd type="triangle" w="med" len="med"/>
          </a:ln>
          <a:effectLst/>
        </p:spPr>
      </p:cxnSp>
      <p:sp>
        <p:nvSpPr>
          <p:cNvPr id="67" name="正方形/長方形 66"/>
          <p:cNvSpPr/>
          <p:nvPr/>
        </p:nvSpPr>
        <p:spPr>
          <a:xfrm>
            <a:off x="0" y="4414853"/>
            <a:ext cx="4271963" cy="1754326"/>
          </a:xfrm>
          <a:prstGeom prst="rect">
            <a:avLst/>
          </a:prstGeom>
        </p:spPr>
        <p:txBody>
          <a:bodyPr wrap="square">
            <a:spAutoFit/>
          </a:bodyPr>
          <a:lstStyle/>
          <a:p>
            <a:r>
              <a:rPr lang="ja-JP" altLang="en-US" dirty="0" smtClean="0"/>
              <a:t>①</a:t>
            </a:r>
            <a:r>
              <a:rPr lang="en-US" altLang="ja-JP" dirty="0" smtClean="0"/>
              <a:t> samandgostar.com  </a:t>
            </a:r>
          </a:p>
          <a:p>
            <a:r>
              <a:rPr lang="ja-JP" altLang="en-US" dirty="0" smtClean="0"/>
              <a:t>②～⑫　（⑤は除く）</a:t>
            </a:r>
            <a:endParaRPr lang="en-US" altLang="ja-JP" dirty="0" smtClean="0"/>
          </a:p>
          <a:p>
            <a:r>
              <a:rPr lang="en-US" altLang="ja-JP" dirty="0" smtClean="0"/>
              <a:t>metroflog-com.washingtonpost.com.stumbleupon-com.greatwestend.ru:8080</a:t>
            </a:r>
            <a:endParaRPr kumimoji="1" lang="en-US" altLang="ja-JP" dirty="0" smtClean="0"/>
          </a:p>
          <a:p>
            <a:r>
              <a:rPr kumimoji="1" lang="ja-JP" altLang="en-US" dirty="0" smtClean="0"/>
              <a:t>⑤</a:t>
            </a:r>
            <a:r>
              <a:rPr kumimoji="1" lang="ja-JP" altLang="en-US" dirty="0" smtClean="0"/>
              <a:t> </a:t>
            </a:r>
            <a:r>
              <a:rPr lang="en-US" altLang="ja-JP" dirty="0" smtClean="0"/>
              <a:t>mycontentguide.ru:8080</a:t>
            </a:r>
            <a:endParaRPr kumimoji="1" lang="ja-JP" alt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defTabSz="801688"/>
            <a:r>
              <a:rPr kumimoji="1" lang="ja-JP" altLang="en-US" dirty="0" smtClean="0"/>
              <a:t>攻撃のシーケンス</a:t>
            </a:r>
            <a:endParaRPr lang="de-DE" altLang="ja-JP" dirty="0">
              <a:ea typeface="ＭＳ Ｐゴシック" pitchFamily="50" charset="-128"/>
            </a:endParaRPr>
          </a:p>
        </p:txBody>
      </p:sp>
      <p:graphicFrame>
        <p:nvGraphicFramePr>
          <p:cNvPr id="5" name="コンテンツ プレースホルダ 4"/>
          <p:cNvGraphicFramePr>
            <a:graphicFrameLocks noGrp="1"/>
          </p:cNvGraphicFramePr>
          <p:nvPr>
            <p:ph idx="1"/>
          </p:nvPr>
        </p:nvGraphicFramePr>
        <p:xfrm>
          <a:off x="748821" y="1037703"/>
          <a:ext cx="7971241" cy="4820920"/>
        </p:xfrm>
        <a:graphic>
          <a:graphicData uri="http://schemas.openxmlformats.org/drawingml/2006/table">
            <a:tbl>
              <a:tblPr firstRow="1" bandRow="1">
                <a:tableStyleId>{5C22544A-7EE6-4342-B048-85BDC9FD1C3A}</a:tableStyleId>
              </a:tblPr>
              <a:tblGrid>
                <a:gridCol w="606165"/>
                <a:gridCol w="3474720"/>
                <a:gridCol w="3890356"/>
              </a:tblGrid>
              <a:tr h="370840">
                <a:tc>
                  <a:txBody>
                    <a:bodyPr/>
                    <a:lstStyle/>
                    <a:p>
                      <a:r>
                        <a:rPr kumimoji="1" lang="en-US" altLang="ja-JP" sz="1600" dirty="0" smtClean="0"/>
                        <a:t>No.</a:t>
                      </a:r>
                      <a:endParaRPr kumimoji="1" lang="ja-JP" altLang="en-US" sz="1600" dirty="0"/>
                    </a:p>
                  </a:txBody>
                  <a:tcPr/>
                </a:tc>
                <a:tc>
                  <a:txBody>
                    <a:bodyPr/>
                    <a:lstStyle/>
                    <a:p>
                      <a:r>
                        <a:rPr kumimoji="1" lang="en-US" altLang="ja-JP" sz="1600" b="1" kern="1200" baseline="0" smtClean="0">
                          <a:solidFill>
                            <a:schemeClr val="lt1"/>
                          </a:solidFill>
                          <a:latin typeface="+mn-lt"/>
                          <a:ea typeface="+mn-ea"/>
                          <a:cs typeface="+mn-cs"/>
                        </a:rPr>
                        <a:t>ru:8080 Gumblar</a:t>
                      </a:r>
                      <a:endParaRPr kumimoji="1" lang="ja-JP" altLang="en-US" sz="1600" dirty="0"/>
                    </a:p>
                  </a:txBody>
                  <a:tcPr/>
                </a:tc>
                <a:tc>
                  <a:txBody>
                    <a:bodyPr/>
                    <a:lstStyle/>
                    <a:p>
                      <a:r>
                        <a:rPr kumimoji="1" lang="en-US" altLang="ja-JP" sz="1600" b="1" kern="1200" baseline="0" dirty="0" smtClean="0">
                          <a:solidFill>
                            <a:schemeClr val="lt1"/>
                          </a:solidFill>
                          <a:latin typeface="+mn-lt"/>
                          <a:ea typeface="+mn-ea"/>
                          <a:cs typeface="+mn-cs"/>
                        </a:rPr>
                        <a:t>3129 </a:t>
                      </a:r>
                      <a:r>
                        <a:rPr kumimoji="1" lang="ja-JP" altLang="en-US" sz="1600" b="1" kern="1200" baseline="0" dirty="0" smtClean="0">
                          <a:solidFill>
                            <a:schemeClr val="lt1"/>
                          </a:solidFill>
                          <a:latin typeface="+mn-lt"/>
                          <a:ea typeface="+mn-ea"/>
                          <a:cs typeface="+mn-cs"/>
                        </a:rPr>
                        <a:t>インジェクション攻撃</a:t>
                      </a:r>
                      <a:endParaRPr kumimoji="1" lang="ja-JP" altLang="en-US" sz="1600" dirty="0"/>
                    </a:p>
                  </a:txBody>
                  <a:tcPr/>
                </a:tc>
              </a:tr>
              <a:tr h="370840">
                <a:tc>
                  <a:txBody>
                    <a:bodyPr/>
                    <a:lstStyle/>
                    <a:p>
                      <a:r>
                        <a:rPr kumimoji="1" lang="en-US" altLang="ja-JP" sz="1600" dirty="0" smtClean="0"/>
                        <a:t>1</a:t>
                      </a:r>
                      <a:endParaRPr kumimoji="1" lang="ja-JP" altLang="en-US" sz="1600" dirty="0"/>
                    </a:p>
                  </a:txBody>
                  <a:tcPr/>
                </a:tc>
                <a:tc>
                  <a:txBody>
                    <a:bodyPr/>
                    <a:lstStyle/>
                    <a:p>
                      <a:r>
                        <a:rPr kumimoji="1" lang="en-US" altLang="ja-JP" sz="1600" kern="1200" baseline="0" dirty="0" smtClean="0">
                          <a:solidFill>
                            <a:schemeClr val="dk1"/>
                          </a:solidFill>
                          <a:latin typeface="+mn-lt"/>
                          <a:ea typeface="+mn-ea"/>
                          <a:cs typeface="+mn-cs"/>
                        </a:rPr>
                        <a:t>/index.htm </a:t>
                      </a:r>
                      <a:r>
                        <a:rPr kumimoji="1" lang="ja-JP" altLang="en-US" sz="1600" kern="1200" baseline="0" dirty="0" smtClean="0">
                          <a:solidFill>
                            <a:schemeClr val="dk1"/>
                          </a:solidFill>
                          <a:latin typeface="+mn-lt"/>
                          <a:ea typeface="+mn-ea"/>
                          <a:cs typeface="+mn-cs"/>
                        </a:rPr>
                        <a:t>またはなし</a:t>
                      </a:r>
                      <a:endParaRPr kumimoji="1" lang="ja-JP" altLang="en-US" sz="1600" dirty="0"/>
                    </a:p>
                  </a:txBody>
                  <a:tcPr/>
                </a:tc>
                <a:tc>
                  <a:txBody>
                    <a:bodyPr/>
                    <a:lstStyle/>
                    <a:p>
                      <a:r>
                        <a:rPr kumimoji="1" lang="en-US" altLang="ja-JP" sz="1600" kern="1200" baseline="0" dirty="0" smtClean="0">
                          <a:solidFill>
                            <a:schemeClr val="dk1"/>
                          </a:solidFill>
                          <a:latin typeface="+mn-lt"/>
                          <a:ea typeface="+mn-ea"/>
                          <a:cs typeface="+mn-cs"/>
                        </a:rPr>
                        <a:t>.html </a:t>
                      </a:r>
                      <a:r>
                        <a:rPr kumimoji="1" lang="ja-JP" altLang="en-US" sz="1600" kern="1200" baseline="0" dirty="0" smtClean="0">
                          <a:solidFill>
                            <a:schemeClr val="dk1"/>
                          </a:solidFill>
                          <a:latin typeface="+mn-lt"/>
                          <a:ea typeface="+mn-ea"/>
                          <a:cs typeface="+mn-cs"/>
                        </a:rPr>
                        <a:t>またはなし</a:t>
                      </a:r>
                      <a:endParaRPr kumimoji="1" lang="ja-JP" altLang="en-US" sz="1600" dirty="0"/>
                    </a:p>
                  </a:txBody>
                  <a:tcPr/>
                </a:tc>
              </a:tr>
              <a:tr h="370840">
                <a:tc>
                  <a:txBody>
                    <a:bodyPr/>
                    <a:lstStyle/>
                    <a:p>
                      <a:r>
                        <a:rPr kumimoji="1" lang="en-US" altLang="ja-JP" sz="1600" dirty="0" smtClean="0"/>
                        <a:t>2</a:t>
                      </a:r>
                      <a:endParaRPr kumimoji="1" lang="ja-JP" altLang="en-US" sz="1600" dirty="0"/>
                    </a:p>
                  </a:txBody>
                  <a:tcPr/>
                </a:tc>
                <a:tc>
                  <a:txBody>
                    <a:bodyPr/>
                    <a:lstStyle/>
                    <a:p>
                      <a:r>
                        <a:rPr kumimoji="1" lang="en-US" altLang="ja-JP" sz="1600" kern="1200" baseline="0" dirty="0" smtClean="0">
                          <a:solidFill>
                            <a:schemeClr val="dk1"/>
                          </a:solidFill>
                          <a:latin typeface="+mn-lt"/>
                          <a:ea typeface="+mn-ea"/>
                          <a:cs typeface="+mn-cs"/>
                        </a:rPr>
                        <a:t>.</a:t>
                      </a:r>
                      <a:r>
                        <a:rPr kumimoji="1" lang="en-US" altLang="ja-JP" sz="1600" kern="1200" baseline="0" dirty="0" err="1" smtClean="0">
                          <a:solidFill>
                            <a:schemeClr val="dk1"/>
                          </a:solidFill>
                          <a:latin typeface="+mn-lt"/>
                          <a:ea typeface="+mn-ea"/>
                          <a:cs typeface="+mn-cs"/>
                        </a:rPr>
                        <a:t>com.php</a:t>
                      </a:r>
                      <a:r>
                        <a:rPr kumimoji="1" lang="en-US" altLang="ja-JP" sz="1600" kern="1200" baseline="0" dirty="0" smtClean="0">
                          <a:solidFill>
                            <a:schemeClr val="dk1"/>
                          </a:solidFill>
                          <a:latin typeface="+mn-lt"/>
                          <a:ea typeface="+mn-ea"/>
                          <a:cs typeface="+mn-cs"/>
                        </a:rPr>
                        <a:t> </a:t>
                      </a:r>
                      <a:r>
                        <a:rPr kumimoji="1" lang="ja-JP" altLang="en-US" sz="1600" kern="1200" baseline="0" dirty="0" smtClean="0">
                          <a:solidFill>
                            <a:schemeClr val="dk1"/>
                          </a:solidFill>
                          <a:latin typeface="+mn-lt"/>
                          <a:ea typeface="+mn-ea"/>
                          <a:cs typeface="+mn-cs"/>
                        </a:rPr>
                        <a:t>または</a:t>
                      </a:r>
                      <a:r>
                        <a:rPr kumimoji="1" lang="en-US" altLang="ja-JP" sz="1600" kern="1200" baseline="0" dirty="0" smtClean="0">
                          <a:solidFill>
                            <a:schemeClr val="dk1"/>
                          </a:solidFill>
                          <a:latin typeface="+mn-lt"/>
                          <a:ea typeface="+mn-ea"/>
                          <a:cs typeface="+mn-cs"/>
                        </a:rPr>
                        <a:t>.</a:t>
                      </a:r>
                      <a:r>
                        <a:rPr kumimoji="1" lang="en-US" altLang="ja-JP" sz="1600" kern="1200" baseline="0" dirty="0" err="1" smtClean="0">
                          <a:solidFill>
                            <a:schemeClr val="dk1"/>
                          </a:solidFill>
                          <a:latin typeface="+mn-lt"/>
                          <a:ea typeface="+mn-ea"/>
                          <a:cs typeface="+mn-cs"/>
                        </a:rPr>
                        <a:t>com.cn.php</a:t>
                      </a:r>
                      <a:endParaRPr kumimoji="1" lang="ja-JP" altLang="en-US" sz="1600" dirty="0"/>
                    </a:p>
                  </a:txBody>
                  <a:tcPr/>
                </a:tc>
                <a:tc>
                  <a:txBody>
                    <a:bodyPr/>
                    <a:lstStyle/>
                    <a:p>
                      <a:r>
                        <a:rPr kumimoji="1" lang="en-US" altLang="ja-JP" sz="1600" kern="1200" baseline="0" dirty="0" smtClean="0">
                          <a:solidFill>
                            <a:schemeClr val="dk1"/>
                          </a:solidFill>
                          <a:latin typeface="+mn-lt"/>
                          <a:ea typeface="+mn-ea"/>
                          <a:cs typeface="+mn-cs"/>
                        </a:rPr>
                        <a:t>/in.php</a:t>
                      </a:r>
                      <a:endParaRPr kumimoji="1" lang="ja-JP" altLang="en-US" sz="1600" dirty="0"/>
                    </a:p>
                  </a:txBody>
                  <a:tcPr/>
                </a:tc>
              </a:tr>
              <a:tr h="370840">
                <a:tc>
                  <a:txBody>
                    <a:bodyPr/>
                    <a:lstStyle/>
                    <a:p>
                      <a:r>
                        <a:rPr kumimoji="1" lang="en-US" altLang="ja-JP" sz="1600" dirty="0" smtClean="0"/>
                        <a:t>3</a:t>
                      </a:r>
                      <a:endParaRPr kumimoji="1" lang="ja-JP" altLang="en-US" sz="1600" dirty="0"/>
                    </a:p>
                  </a:txBody>
                  <a:tcPr/>
                </a:tc>
                <a:tc>
                  <a:txBody>
                    <a:bodyPr/>
                    <a:lstStyle/>
                    <a:p>
                      <a:r>
                        <a:rPr kumimoji="1" lang="en-US" altLang="ja-JP" sz="1600" kern="1200" baseline="0" dirty="0" smtClean="0">
                          <a:solidFill>
                            <a:schemeClr val="dk1"/>
                          </a:solidFill>
                          <a:latin typeface="+mn-lt"/>
                          <a:ea typeface="+mn-ea"/>
                          <a:cs typeface="+mn-cs"/>
                        </a:rPr>
                        <a:t>/</a:t>
                      </a:r>
                      <a:r>
                        <a:rPr kumimoji="1" lang="en-US" altLang="ja-JP" sz="1600" kern="1200" baseline="0" dirty="0" err="1" smtClean="0">
                          <a:solidFill>
                            <a:schemeClr val="dk1"/>
                          </a:solidFill>
                          <a:latin typeface="+mn-lt"/>
                          <a:ea typeface="+mn-ea"/>
                          <a:cs typeface="+mn-cs"/>
                        </a:rPr>
                        <a:t>index.php?jl</a:t>
                      </a:r>
                      <a:r>
                        <a:rPr kumimoji="1" lang="en-US" altLang="ja-JP" sz="1600" kern="1200" baseline="0" dirty="0" smtClean="0">
                          <a:solidFill>
                            <a:schemeClr val="dk1"/>
                          </a:solidFill>
                          <a:latin typeface="+mn-lt"/>
                          <a:ea typeface="+mn-ea"/>
                          <a:cs typeface="+mn-cs"/>
                        </a:rPr>
                        <a:t>=</a:t>
                      </a:r>
                      <a:endParaRPr kumimoji="1" lang="ja-JP" altLang="en-US" sz="1600" dirty="0"/>
                    </a:p>
                  </a:txBody>
                  <a:tcPr/>
                </a:tc>
                <a:tc>
                  <a:txBody>
                    <a:bodyPr/>
                    <a:lstStyle/>
                    <a:p>
                      <a:r>
                        <a:rPr kumimoji="1" lang="en-US" altLang="ja-JP" sz="1600" kern="1200" baseline="0" dirty="0" smtClean="0">
                          <a:solidFill>
                            <a:schemeClr val="dk1"/>
                          </a:solidFill>
                          <a:latin typeface="+mn-lt"/>
                          <a:ea typeface="+mn-ea"/>
                          <a:cs typeface="+mn-cs"/>
                        </a:rPr>
                        <a:t>/</a:t>
                      </a:r>
                      <a:r>
                        <a:rPr kumimoji="1" lang="en-US" altLang="ja-JP" sz="1600" kern="1200" baseline="0" dirty="0" err="1" smtClean="0">
                          <a:solidFill>
                            <a:schemeClr val="dk1"/>
                          </a:solidFill>
                          <a:latin typeface="+mn-lt"/>
                          <a:ea typeface="+mn-ea"/>
                          <a:cs typeface="+mn-cs"/>
                        </a:rPr>
                        <a:t>js</a:t>
                      </a:r>
                      <a:endParaRPr kumimoji="1" lang="ja-JP" altLang="en-US" sz="1600" dirty="0"/>
                    </a:p>
                  </a:txBody>
                  <a:tcPr/>
                </a:tc>
              </a:tr>
              <a:tr h="370840">
                <a:tc>
                  <a:txBody>
                    <a:bodyPr/>
                    <a:lstStyle/>
                    <a:p>
                      <a:r>
                        <a:rPr kumimoji="1" lang="en-US" altLang="ja-JP" sz="1600" dirty="0" smtClean="0"/>
                        <a:t>4</a:t>
                      </a:r>
                      <a:endParaRPr kumimoji="1" lang="ja-JP" altLang="en-US" sz="1600" dirty="0"/>
                    </a:p>
                  </a:txBody>
                  <a:tcPr/>
                </a:tc>
                <a:tc>
                  <a:txBody>
                    <a:bodyPr/>
                    <a:lstStyle/>
                    <a:p>
                      <a:r>
                        <a:rPr kumimoji="1" lang="en-US" altLang="ja-JP" sz="1600" kern="1200" baseline="0" dirty="0" smtClean="0">
                          <a:solidFill>
                            <a:schemeClr val="dk1"/>
                          </a:solidFill>
                          <a:latin typeface="+mn-lt"/>
                          <a:ea typeface="+mn-ea"/>
                          <a:cs typeface="+mn-cs"/>
                        </a:rPr>
                        <a:t>/</a:t>
                      </a:r>
                      <a:r>
                        <a:rPr kumimoji="1" lang="en-US" altLang="ja-JP" sz="1600" kern="1200" baseline="0" dirty="0" err="1" smtClean="0">
                          <a:solidFill>
                            <a:schemeClr val="dk1"/>
                          </a:solidFill>
                          <a:latin typeface="+mn-lt"/>
                          <a:ea typeface="+mn-ea"/>
                          <a:cs typeface="+mn-cs"/>
                        </a:rPr>
                        <a:t>pics</a:t>
                      </a:r>
                      <a:r>
                        <a:rPr kumimoji="1" lang="en-US" altLang="ja-JP" sz="1600" kern="1200" baseline="0" dirty="0" smtClean="0">
                          <a:solidFill>
                            <a:schemeClr val="dk1"/>
                          </a:solidFill>
                          <a:latin typeface="+mn-lt"/>
                          <a:ea typeface="+mn-ea"/>
                          <a:cs typeface="+mn-cs"/>
                        </a:rPr>
                        <a:t>/jquery.jxx</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/download/index.php</a:t>
                      </a:r>
                      <a:endParaRPr kumimoji="1" lang="ja-JP" altLang="en-US" sz="1600" dirty="0"/>
                    </a:p>
                  </a:txBody>
                  <a:tcPr/>
                </a:tc>
              </a:tr>
              <a:tr h="370840">
                <a:tc>
                  <a:txBody>
                    <a:bodyPr/>
                    <a:lstStyle/>
                    <a:p>
                      <a:r>
                        <a:rPr kumimoji="1" lang="en-US" altLang="ja-JP" sz="1600" dirty="0" smtClean="0"/>
                        <a:t>5</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/main.php?id=0</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/download/jabber.php</a:t>
                      </a:r>
                      <a:endParaRPr kumimoji="1" lang="ja-JP" altLang="en-US" sz="1600" dirty="0"/>
                    </a:p>
                  </a:txBody>
                  <a:tcPr/>
                </a:tc>
              </a:tr>
              <a:tr h="370840">
                <a:tc>
                  <a:txBody>
                    <a:bodyPr/>
                    <a:lstStyle/>
                    <a:p>
                      <a:r>
                        <a:rPr kumimoji="1" lang="en-US" altLang="ja-JP" sz="1600" dirty="0" smtClean="0"/>
                        <a:t>6</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/pics/ChangeLog.pdf</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/download/banner.php?spl=mdac</a:t>
                      </a:r>
                      <a:endParaRPr kumimoji="1" lang="ja-JP" altLang="en-US" sz="1600" dirty="0"/>
                    </a:p>
                  </a:txBody>
                  <a:tcPr/>
                </a:tc>
              </a:tr>
              <a:tr h="370840">
                <a:tc>
                  <a:txBody>
                    <a:bodyPr/>
                    <a:lstStyle/>
                    <a:p>
                      <a:r>
                        <a:rPr kumimoji="1" lang="en-US" altLang="ja-JP" sz="1600" dirty="0" smtClean="0"/>
                        <a:t>7</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/pics/java.html</a:t>
                      </a:r>
                      <a:endParaRPr kumimoji="1" lang="ja-JP" altLang="en-US" sz="1600" dirty="0"/>
                    </a:p>
                  </a:txBody>
                  <a:tcPr/>
                </a:tc>
                <a:tc>
                  <a:txBody>
                    <a:bodyPr/>
                    <a:lstStyle/>
                    <a:p>
                      <a:endParaRPr kumimoji="1" lang="ja-JP" altLang="en-US" sz="1600" dirty="0"/>
                    </a:p>
                  </a:txBody>
                  <a:tcPr/>
                </a:tc>
              </a:tr>
              <a:tr h="370840">
                <a:tc>
                  <a:txBody>
                    <a:bodyPr/>
                    <a:lstStyle/>
                    <a:p>
                      <a:r>
                        <a:rPr kumimoji="1" lang="en-US" altLang="ja-JP" sz="1600" dirty="0" smtClean="0"/>
                        <a:t>8</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/pics/JavaJopa.jar</a:t>
                      </a:r>
                      <a:endParaRPr kumimoji="1" lang="ja-JP" altLang="en-US" sz="1600" dirty="0"/>
                    </a:p>
                  </a:txBody>
                  <a:tcPr/>
                </a:tc>
                <a:tc>
                  <a:txBody>
                    <a:bodyPr/>
                    <a:lstStyle/>
                    <a:p>
                      <a:endParaRPr kumimoji="1" lang="ja-JP" altLang="en-US" sz="1600"/>
                    </a:p>
                  </a:txBody>
                  <a:tcPr/>
                </a:tc>
              </a:tr>
              <a:tr h="370840">
                <a:tc>
                  <a:txBody>
                    <a:bodyPr/>
                    <a:lstStyle/>
                    <a:p>
                      <a:r>
                        <a:rPr kumimoji="1" lang="en-US" altLang="ja-JP" sz="1600" dirty="0" smtClean="0"/>
                        <a:t>9</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/pics/JavaJopa.jar</a:t>
                      </a:r>
                      <a:endParaRPr kumimoji="1" lang="ja-JP" altLang="en-US" sz="1600" dirty="0"/>
                    </a:p>
                  </a:txBody>
                  <a:tcPr/>
                </a:tc>
                <a:tc>
                  <a:txBody>
                    <a:bodyPr/>
                    <a:lstStyle/>
                    <a:p>
                      <a:endParaRPr kumimoji="1" lang="ja-JP" altLang="en-US" sz="1600"/>
                    </a:p>
                  </a:txBody>
                  <a:tcPr/>
                </a:tc>
              </a:tr>
              <a:tr h="370840">
                <a:tc>
                  <a:txBody>
                    <a:bodyPr/>
                    <a:lstStyle/>
                    <a:p>
                      <a:r>
                        <a:rPr kumimoji="1" lang="en-US" altLang="ja-JP" sz="1600" dirty="0" smtClean="0"/>
                        <a:t>10</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/pics/JavaJopa.jar</a:t>
                      </a:r>
                      <a:endParaRPr kumimoji="1" lang="ja-JP" altLang="en-US" sz="1600" dirty="0"/>
                    </a:p>
                  </a:txBody>
                  <a:tcPr/>
                </a:tc>
                <a:tc>
                  <a:txBody>
                    <a:bodyPr/>
                    <a:lstStyle/>
                    <a:p>
                      <a:endParaRPr kumimoji="1" lang="ja-JP" altLang="en-US" sz="1600"/>
                    </a:p>
                  </a:txBody>
                  <a:tcPr/>
                </a:tc>
              </a:tr>
              <a:tr h="370840">
                <a:tc>
                  <a:txBody>
                    <a:bodyPr/>
                    <a:lstStyle/>
                    <a:p>
                      <a:r>
                        <a:rPr kumimoji="1" lang="en-US" altLang="ja-JP" sz="1600" dirty="0" smtClean="0"/>
                        <a:t>11</a:t>
                      </a:r>
                      <a:endParaRPr kumimoji="1" lang="ja-JP" altLang="en-US" sz="1600" dirty="0"/>
                    </a:p>
                  </a:txBody>
                  <a:tcPr/>
                </a:tc>
                <a:tc>
                  <a:txBody>
                    <a:bodyPr/>
                    <a:lstStyle/>
                    <a:p>
                      <a:r>
                        <a:rPr kumimoji="1" lang="en-US" altLang="ja-JP" sz="1600" kern="1200" baseline="0" smtClean="0">
                          <a:solidFill>
                            <a:schemeClr val="dk1"/>
                          </a:solidFill>
                          <a:latin typeface="+mn-lt"/>
                          <a:ea typeface="+mn-ea"/>
                          <a:cs typeface="+mn-cs"/>
                        </a:rPr>
                        <a:t>/pics/JavaJopa.jar</a:t>
                      </a:r>
                      <a:endParaRPr kumimoji="1" lang="ja-JP" altLang="en-US" sz="1600" dirty="0"/>
                    </a:p>
                  </a:txBody>
                  <a:tcPr/>
                </a:tc>
                <a:tc>
                  <a:txBody>
                    <a:bodyPr/>
                    <a:lstStyle/>
                    <a:p>
                      <a:endParaRPr kumimoji="1" lang="ja-JP" altLang="en-US" sz="1600"/>
                    </a:p>
                  </a:txBody>
                  <a:tcPr/>
                </a:tc>
              </a:tr>
              <a:tr h="370840">
                <a:tc>
                  <a:txBody>
                    <a:bodyPr/>
                    <a:lstStyle/>
                    <a:p>
                      <a:r>
                        <a:rPr kumimoji="1" lang="en-US" altLang="ja-JP" sz="1600" dirty="0" smtClean="0"/>
                        <a:t>12</a:t>
                      </a:r>
                      <a:endParaRPr kumimoji="1" lang="ja-JP" altLang="en-US" sz="1600" dirty="0"/>
                    </a:p>
                  </a:txBody>
                  <a:tcPr/>
                </a:tc>
                <a:tc>
                  <a:txBody>
                    <a:bodyPr/>
                    <a:lstStyle/>
                    <a:p>
                      <a:r>
                        <a:rPr kumimoji="1" lang="en-US" altLang="ja-JP" sz="1600" kern="1200" baseline="0" dirty="0" smtClean="0">
                          <a:solidFill>
                            <a:schemeClr val="dk1"/>
                          </a:solidFill>
                          <a:latin typeface="+mn-lt"/>
                          <a:ea typeface="+mn-ea"/>
                          <a:cs typeface="+mn-cs"/>
                        </a:rPr>
                        <a:t>/</a:t>
                      </a:r>
                      <a:r>
                        <a:rPr kumimoji="1" lang="en-US" altLang="ja-JP" sz="1600" kern="1200" baseline="0" dirty="0" err="1" smtClean="0">
                          <a:solidFill>
                            <a:schemeClr val="dk1"/>
                          </a:solidFill>
                          <a:latin typeface="+mn-lt"/>
                          <a:ea typeface="+mn-ea"/>
                          <a:cs typeface="+mn-cs"/>
                        </a:rPr>
                        <a:t>welcome.php?id</a:t>
                      </a:r>
                      <a:r>
                        <a:rPr kumimoji="1" lang="en-US" altLang="ja-JP" sz="1600" kern="1200" baseline="0" dirty="0" smtClean="0">
                          <a:solidFill>
                            <a:schemeClr val="dk1"/>
                          </a:solidFill>
                          <a:latin typeface="+mn-lt"/>
                          <a:ea typeface="+mn-ea"/>
                          <a:cs typeface="+mn-cs"/>
                        </a:rPr>
                        <a:t>=9&amp;hey240</a:t>
                      </a:r>
                      <a:endParaRPr kumimoji="1" lang="ja-JP" altLang="en-US" sz="1600" dirty="0"/>
                    </a:p>
                  </a:txBody>
                  <a:tcPr/>
                </a:tc>
                <a:tc>
                  <a:txBody>
                    <a:bodyPr/>
                    <a:lstStyle/>
                    <a:p>
                      <a:endParaRPr kumimoji="1" lang="ja-JP" altLang="en-US" sz="1600" dirty="0"/>
                    </a:p>
                  </a:txBody>
                  <a:tcPr/>
                </a:tc>
              </a:tr>
            </a:tbl>
          </a:graphicData>
        </a:graphic>
      </p:graphicFrame>
      <p:sp>
        <p:nvSpPr>
          <p:cNvPr id="4" name="フッター プレースホルダ 3"/>
          <p:cNvSpPr>
            <a:spLocks noGrp="1"/>
          </p:cNvSpPr>
          <p:nvPr>
            <p:ph type="ftr" sz="quarter" idx="10"/>
          </p:nvPr>
        </p:nvSpPr>
        <p:spPr/>
        <p:txBody>
          <a:bodyPr/>
          <a:lstStyle/>
          <a:p>
            <a:r>
              <a:rPr lang="de-DE" altLang="ja-JP" smtClean="0"/>
              <a:t>Page </a:t>
            </a:r>
            <a:fld id="{B72021E7-6166-4F2C-B066-04E4F5222ED4}" type="slidenum">
              <a:rPr lang="de-DE" altLang="ja-JP" sz="1400" b="1" smtClean="0"/>
              <a:pPr/>
              <a:t>9</a:t>
            </a:fld>
            <a:endParaRPr lang="de-DE" altLang="ja-JP" sz="1400" b="1" dirty="0"/>
          </a:p>
        </p:txBody>
      </p:sp>
      <p:sp>
        <p:nvSpPr>
          <p:cNvPr id="7" name="下矢印 6"/>
          <p:cNvSpPr/>
          <p:nvPr/>
        </p:nvSpPr>
        <p:spPr bwMode="auto">
          <a:xfrm>
            <a:off x="423949" y="1285427"/>
            <a:ext cx="207818" cy="4422371"/>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
        <p:nvSpPr>
          <p:cNvPr id="8" name="正方形/長方形 7"/>
          <p:cNvSpPr/>
          <p:nvPr/>
        </p:nvSpPr>
        <p:spPr>
          <a:xfrm>
            <a:off x="0" y="2103636"/>
            <a:ext cx="461665" cy="1938992"/>
          </a:xfrm>
          <a:prstGeom prst="rect">
            <a:avLst/>
          </a:prstGeom>
        </p:spPr>
        <p:txBody>
          <a:bodyPr vert="eaVert" wrap="none">
            <a:spAutoFit/>
          </a:bodyPr>
          <a:lstStyle/>
          <a:p>
            <a:r>
              <a:rPr kumimoji="1" lang="ja-JP" altLang="en-US" dirty="0" smtClean="0"/>
              <a:t>攻撃のシーケンス</a:t>
            </a:r>
            <a:endParaRPr kumimoji="1" lang="ja-JP" altLang="en-US" dirty="0"/>
          </a:p>
        </p:txBody>
      </p:sp>
      <p:sp>
        <p:nvSpPr>
          <p:cNvPr id="9" name="正方形/長方形 8"/>
          <p:cNvSpPr/>
          <p:nvPr/>
        </p:nvSpPr>
        <p:spPr>
          <a:xfrm>
            <a:off x="1180086" y="5940861"/>
            <a:ext cx="7160935" cy="584775"/>
          </a:xfrm>
          <a:prstGeom prst="rect">
            <a:avLst/>
          </a:prstGeom>
        </p:spPr>
        <p:txBody>
          <a:bodyPr wrap="none">
            <a:spAutoFit/>
          </a:bodyPr>
          <a:lstStyle/>
          <a:p>
            <a:r>
              <a:rPr kumimoji="1" lang="ja-JP" altLang="en-US" sz="3200" dirty="0" smtClean="0">
                <a:solidFill>
                  <a:srgbClr val="FF0000"/>
                </a:solidFill>
              </a:rPr>
              <a:t>全ての攻撃で同じ通信の順番であった</a:t>
            </a:r>
            <a:endParaRPr kumimoji="1" lang="ja-JP" altLang="en-US" sz="3200" dirty="0">
              <a:solidFill>
                <a:srgbClr val="FF0000"/>
              </a:solidFill>
            </a:endParaRPr>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1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ユーザー定義 6">
      <a:majorFont>
        <a:latin typeface="ヒラギノ角ゴ ProN W3"/>
        <a:ea typeface="ヒラギノ角ゴ ProN W3"/>
        <a:cs typeface=""/>
      </a:majorFont>
      <a:minorFont>
        <a:latin typeface="ヒラギノ角ゴ ProN W6"/>
        <a:ea typeface="ヒラギノ角ゴ ProN W6"/>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3491</TotalTime>
  <Words>1710</Words>
  <Application>Microsoft Office PowerPoint</Application>
  <PresentationFormat>画面に合わせる (4:3)</PresentationFormat>
  <Paragraphs>604</Paragraphs>
  <Slides>22</Slides>
  <Notes>17</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1_Standarddesign</vt:lpstr>
      <vt:lpstr>パスシーケンスに基づくDrive-by-Download 攻撃の分類</vt:lpstr>
      <vt:lpstr>Drive-by-download攻撃とは</vt:lpstr>
      <vt:lpstr>攻撃の問題点</vt:lpstr>
      <vt:lpstr>研究目的</vt:lpstr>
      <vt:lpstr>パスシーケンスとは</vt:lpstr>
      <vt:lpstr>攻撃通信データの分割(スロット)</vt:lpstr>
      <vt:lpstr>特徴量抽出</vt:lpstr>
      <vt:lpstr>パスシーケンス</vt:lpstr>
      <vt:lpstr>攻撃のシーケンス</vt:lpstr>
      <vt:lpstr>研究方法</vt:lpstr>
      <vt:lpstr>パスを用いた攻撃の分類手法</vt:lpstr>
      <vt:lpstr>パスを用いた攻撃の分類手法</vt:lpstr>
      <vt:lpstr>C. 脆弱性による攻撃の分類</vt:lpstr>
      <vt:lpstr>解析結果</vt:lpstr>
      <vt:lpstr>パスを用いた攻撃の分類手法</vt:lpstr>
      <vt:lpstr>パスを用いた攻撃の分類手法</vt:lpstr>
      <vt:lpstr>パスを用いた攻撃の分類手法</vt:lpstr>
      <vt:lpstr>パスを用いた攻撃の分類手法</vt:lpstr>
      <vt:lpstr>脆弱性による攻撃の分類</vt:lpstr>
      <vt:lpstr>攻撃分類の精度</vt:lpstr>
      <vt:lpstr>結論</vt:lpstr>
      <vt:lpstr>スライド 22</vt:lpstr>
    </vt:vector>
  </TitlesOfParts>
  <Company>PresentationPoint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Silver</dc:title>
  <dc:creator>PresentationPoint</dc:creator>
  <cp:lastModifiedBy>Administrator</cp:lastModifiedBy>
  <cp:revision>647</cp:revision>
  <cp:lastPrinted>2005-03-15T07:48:11Z</cp:lastPrinted>
  <dcterms:created xsi:type="dcterms:W3CDTF">2004-11-16T16:03:16Z</dcterms:created>
  <dcterms:modified xsi:type="dcterms:W3CDTF">2010-10-21T00:05:14Z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