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2" r:id="rId1"/>
  </p:sldMasterIdLst>
  <p:notesMasterIdLst>
    <p:notesMasterId r:id="rId20"/>
  </p:notesMasterIdLst>
  <p:handoutMasterIdLst>
    <p:handoutMasterId r:id="rId21"/>
  </p:handoutMasterIdLst>
  <p:sldIdLst>
    <p:sldId id="256" r:id="rId2"/>
    <p:sldId id="376" r:id="rId3"/>
    <p:sldId id="346" r:id="rId4"/>
    <p:sldId id="382" r:id="rId5"/>
    <p:sldId id="310" r:id="rId6"/>
    <p:sldId id="363" r:id="rId7"/>
    <p:sldId id="296" r:id="rId8"/>
    <p:sldId id="343" r:id="rId9"/>
    <p:sldId id="384" r:id="rId10"/>
    <p:sldId id="350" r:id="rId11"/>
    <p:sldId id="351" r:id="rId12"/>
    <p:sldId id="352" r:id="rId13"/>
    <p:sldId id="354" r:id="rId14"/>
    <p:sldId id="355" r:id="rId15"/>
    <p:sldId id="361" r:id="rId16"/>
    <p:sldId id="380" r:id="rId17"/>
    <p:sldId id="381" r:id="rId18"/>
    <p:sldId id="385" r:id="rId19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FFFFFF"/>
    <a:srgbClr val="000000"/>
    <a:srgbClr val="8F887D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9" autoAdjust="0"/>
    <p:restoredTop sz="96616" autoAdjust="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47558C6D-A7E7-4B8E-B2C1-ACBAA9BCA78D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BB7D8C2-0128-4742-83A9-F32EE72A78F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ja-JP" altLang="en-US" smtClean="0">
                <a:ea typeface="ＭＳ Ｐ明朝" pitchFamily="18" charset="-128"/>
              </a:rPr>
              <a:t>最近のボットは、機能毎にファイルが分割されていて、最初にダウンローダーを 　実行した後、必要なファイルを複数ダウンロードして実行させるようになっているものもある</a:t>
            </a:r>
            <a:endParaRPr lang="en-US" altLang="ja-JP" smtClean="0">
              <a:ea typeface="ＭＳ Ｐ明朝" pitchFamily="18" charset="-128"/>
            </a:endParaRPr>
          </a:p>
          <a:p>
            <a:r>
              <a:rPr lang="en-US" altLang="ja-JP" smtClean="0">
                <a:ea typeface="ＭＳ Ｐ明朝" pitchFamily="18" charset="-128"/>
              </a:rPr>
              <a:t>(</a:t>
            </a:r>
            <a:r>
              <a:rPr lang="ja-JP" altLang="en-US" smtClean="0">
                <a:ea typeface="ＭＳ Ｐ明朝" pitchFamily="18" charset="-128"/>
              </a:rPr>
              <a:t>ハーダーが複数のダウンロードサーバを操っている</a:t>
            </a:r>
            <a:r>
              <a:rPr lang="en-US" altLang="ja-JP" smtClean="0">
                <a:ea typeface="ＭＳ Ｐ明朝" pitchFamily="18" charset="-128"/>
              </a:rPr>
              <a:t>)</a:t>
            </a:r>
          </a:p>
          <a:p>
            <a:r>
              <a:rPr lang="ja-JP" altLang="en-US" smtClean="0">
                <a:ea typeface="ＭＳ Ｐ明朝" pitchFamily="18" charset="-128"/>
              </a:rPr>
              <a:t>これを連携感染と呼ぶことにした </a:t>
            </a:r>
          </a:p>
          <a:p>
            <a:endParaRPr lang="ja-JP" altLang="en-US" smtClean="0">
              <a:ea typeface="ＭＳ Ｐ明朝" pitchFamily="18" charset="-128"/>
            </a:endParaRPr>
          </a:p>
          <a:p>
            <a:endParaRPr lang="ja-JP" altLang="en-US" b="1" smtClean="0">
              <a:ea typeface="ＭＳ Ｐ明朝" pitchFamily="18" charset="-128"/>
            </a:endParaRPr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CC5389-1120-47ED-99E9-689500964E71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2253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B1587-008A-44E6-83FE-599D733C4B3D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25603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552CE-A8C1-4299-BF56-238385BAA424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29699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E20D1-7C00-4C78-A261-9246E0AA9F74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ja-JP" dirty="0" smtClean="0">
                <a:ea typeface="ＭＳ Ｐ明朝" pitchFamily="18" charset="-128"/>
              </a:rPr>
              <a:t>PE</a:t>
            </a:r>
            <a:r>
              <a:rPr lang="ja-JP" altLang="en-US" dirty="0" smtClean="0">
                <a:ea typeface="ＭＳ Ｐ明朝" pitchFamily="18" charset="-128"/>
              </a:rPr>
              <a:t>を</a:t>
            </a:r>
            <a:r>
              <a:rPr lang="en-US" altLang="ja-JP" dirty="0" smtClean="0">
                <a:ea typeface="ＭＳ Ｐ明朝" pitchFamily="18" charset="-128"/>
              </a:rPr>
              <a:t>DL</a:t>
            </a:r>
            <a:r>
              <a:rPr lang="ja-JP" altLang="en-US" dirty="0" smtClean="0">
                <a:ea typeface="ＭＳ Ｐ明朝" pitchFamily="18" charset="-128"/>
              </a:rPr>
              <a:t>するサーバーは分散されている</a:t>
            </a:r>
          </a:p>
        </p:txBody>
      </p:sp>
      <p:sp>
        <p:nvSpPr>
          <p:cNvPr id="31747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CE0EC3-10BA-4767-832B-28E218A400E7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379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ja-JP" altLang="en-US" smtClean="0">
                <a:ea typeface="ＭＳ Ｐ明朝" pitchFamily="18" charset="-128"/>
              </a:rPr>
              <a:t>全て</a:t>
            </a:r>
            <a:r>
              <a:rPr lang="en-US" altLang="ja-JP" smtClean="0">
                <a:ea typeface="ＭＳ Ｐ明朝" pitchFamily="18" charset="-128"/>
              </a:rPr>
              <a:t>135</a:t>
            </a:r>
            <a:r>
              <a:rPr lang="ja-JP" altLang="en-US" smtClean="0">
                <a:ea typeface="ＭＳ Ｐ明朝" pitchFamily="18" charset="-128"/>
              </a:rPr>
              <a:t>番ポートを使いポートスキャンを行う</a:t>
            </a:r>
          </a:p>
        </p:txBody>
      </p:sp>
      <p:sp>
        <p:nvSpPr>
          <p:cNvPr id="33795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F9D6C8-C1C7-4A2D-A9D7-C8618BAED5BE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62312-4C5B-4A0E-8249-8ED81AE2AF38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>
                <a:ea typeface="ＭＳ Ｐ明朝" pitchFamily="18" charset="-128"/>
              </a:rPr>
              <a:t> </a:t>
            </a:r>
            <a:endParaRPr lang="ja-JP" altLang="ja-JP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7890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pitchFamily="18" charset="-128"/>
            </a:endParaRPr>
          </a:p>
        </p:txBody>
      </p:sp>
      <p:sp>
        <p:nvSpPr>
          <p:cNvPr id="37891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9B4CB0-ECCE-43E4-B56A-62F585E547DC}" type="slidenum">
              <a:rPr lang="en-US" altLang="ja-JP" smtClean="0"/>
              <a:pPr/>
              <a:t>14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 sz="1800"/>
          </a:p>
        </p:txBody>
      </p:sp>
      <p:sp>
        <p:nvSpPr>
          <p:cNvPr id="5" name="フリーフォーム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 sz="1800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6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81863-B5B4-4EE8-AC3B-6C0126A2CDB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10C4F-96DA-413C-AE47-D37EA899DA8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B09B-394A-4D22-8585-F825271E86D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D35DE-2F2E-4030-A327-37A9DC91E9C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9218A-A6EC-44C4-BBED-7BF32F29F1E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リーフォーム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 sz="1800"/>
          </a:p>
        </p:txBody>
      </p:sp>
      <p:sp>
        <p:nvSpPr>
          <p:cNvPr id="5" name="フリーフォーム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 sz="18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1DFC7-C51B-4A9B-AF06-59FA8B8A7A7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0A495-8FE9-42D1-A205-5B3111EF6A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F696-1CA7-4980-955E-7367510D7FA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C6727-3C7B-48B6-8AE3-E95CEFF882A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5C8BB-0348-45D2-8C23-6352465A565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86E7C-B88B-4D5B-BD83-617CCD41980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849A8-E1C1-445D-8ED8-C50EDF06254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 sz="1800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kumimoji="0" lang="en-US" sz="1800"/>
          </a:p>
        </p:txBody>
      </p:sp>
      <p:sp>
        <p:nvSpPr>
          <p:cNvPr id="1028" name="タイトル プレースホルダ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  <a:endParaRPr lang="en-US" smtClean="0"/>
          </a:p>
        </p:txBody>
      </p:sp>
      <p:sp>
        <p:nvSpPr>
          <p:cNvPr id="1029" name="テキスト プレースホルダ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smtClean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8086E0C6-0167-4D75-8E0B-B95F3E496D4B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4" r:id="rId2"/>
    <p:sldLayoutId id="2147484176" r:id="rId3"/>
    <p:sldLayoutId id="2147484173" r:id="rId4"/>
    <p:sldLayoutId id="2147484177" r:id="rId5"/>
    <p:sldLayoutId id="2147484172" r:id="rId6"/>
    <p:sldLayoutId id="2147484171" r:id="rId7"/>
    <p:sldLayoutId id="2147484178" r:id="rId8"/>
    <p:sldLayoutId id="2147484179" r:id="rId9"/>
    <p:sldLayoutId id="2147484170" r:id="rId10"/>
    <p:sldLayoutId id="2147484169" r:id="rId11"/>
    <p:sldLayoutId id="214748418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Franklin Gothic Book" pitchFamily="34" charset="0"/>
          <a:ea typeface="ＭＳ Ｐゴシック" pitchFamily="50" charset="-128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SzPct val="90000"/>
        <a:buFont typeface="Wingdings 2" pitchFamily="18" charset="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100000"/>
        <a:buFont typeface="Arial" charset="0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268413"/>
            <a:ext cx="7988300" cy="190182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ja-JP" sz="4800" cap="none" smtClean="0">
                <a:effectLst/>
                <a:latin typeface="+mn-lt"/>
              </a:rPr>
              <a:t>Heuristics for detecting botnet coordinated attacks</a:t>
            </a:r>
            <a:endParaRPr altLang="ja-JP" sz="4800" cap="none">
              <a:effectLst/>
              <a:latin typeface="+mn-lt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38" y="3357563"/>
            <a:ext cx="7129462" cy="2786062"/>
          </a:xfrm>
        </p:spPr>
        <p:txBody>
          <a:bodyPr/>
          <a:lstStyle/>
          <a:p>
            <a:pPr eaLnBrk="1" hangingPunct="1"/>
            <a:r>
              <a:rPr lang="en-US" altLang="ja-JP" sz="4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Kazuya </a:t>
            </a:r>
            <a:r>
              <a:rPr lang="en-US" altLang="ja-JP" sz="40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Kuwabara</a:t>
            </a:r>
            <a:r>
              <a:rPr lang="en-US" altLang="ja-JP" sz="4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,</a:t>
            </a:r>
          </a:p>
          <a:p>
            <a:r>
              <a:rPr lang="en-US" altLang="ja-JP" sz="2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Hiroaki Kikuchi, Tokai University</a:t>
            </a:r>
          </a:p>
          <a:p>
            <a:r>
              <a:rPr lang="en-US" altLang="ja-JP" sz="2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Masato Terada and</a:t>
            </a:r>
          </a:p>
          <a:p>
            <a:r>
              <a:rPr lang="en-US" altLang="ja-JP" sz="2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Masashi Fujiwara, Hitachi Ltd.,</a:t>
            </a:r>
            <a:endParaRPr lang="ja-JP" altLang="en-US" sz="26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6388" name="Picture 3" descr="C:\Users\Scanner_2\Desktop\Hitachi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5267409"/>
            <a:ext cx="1643074" cy="1233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Scanner_2\Desktop\id_tokai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3700475"/>
            <a:ext cx="1452113" cy="1443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r>
              <a:rPr lang="en-US" altLang="ja-JP" sz="4200" smtClean="0">
                <a:latin typeface="Arial" charset="0"/>
              </a:rPr>
              <a:t>Examples of coordinated attacks</a:t>
            </a:r>
            <a:endParaRPr lang="ja-JP" altLang="en-US" sz="4200" smtClean="0">
              <a:latin typeface="Arial" charset="0"/>
            </a:endParaRPr>
          </a:p>
        </p:txBody>
      </p:sp>
      <p:graphicFrame>
        <p:nvGraphicFramePr>
          <p:cNvPr id="31796" name="Group 52"/>
          <p:cNvGraphicFramePr>
            <a:graphicFrameLocks noGrp="1"/>
          </p:cNvGraphicFramePr>
          <p:nvPr>
            <p:ph idx="1"/>
          </p:nvPr>
        </p:nvGraphicFramePr>
        <p:xfrm>
          <a:off x="285750" y="1571625"/>
          <a:ext cx="8572500" cy="4907280"/>
        </p:xfrm>
        <a:graphic>
          <a:graphicData uri="http://schemas.openxmlformats.org/drawingml/2006/table">
            <a:tbl>
              <a:tblPr/>
              <a:tblGrid>
                <a:gridCol w="1046163"/>
                <a:gridCol w="1403350"/>
                <a:gridCol w="2114550"/>
                <a:gridCol w="1008062"/>
                <a:gridCol w="3000375"/>
              </a:tblGrid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srcIP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dstPort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MW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0:02:11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0:03:48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0:03:48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124.86.165.111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67.215.1.206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72.10.166.195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47556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PE_VIRUT.AV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TROJ_BUZUS.AGB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WORM_SWTYMLAI.CD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190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0:36:46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0:36:52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0:36:52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124.86.61.109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72.10.166.195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67.215.1.206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33258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PE_VIRUT.AV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WORM_SWTYMLAI.CD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TROJ_BUZUS.AGB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349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0:46:56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0:48:52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0:48:52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124.86.61.109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67.215.1.206</a:t>
                      </a:r>
                    </a:p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72.10.166.195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33258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80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80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PE_VIRUT.AV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TROJ_BUZUS.AGB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WORM_SWTYMLAI.CD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0509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5:17:25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5:18:37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5:18:38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114.145.105.239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67.215.1.206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72.10.166.195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15224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PE_VIRUT.AV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TROJ_BUZUS.AGB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WORM_SWTYMLAI.CD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85750" y="2000250"/>
            <a:ext cx="8572500" cy="357188"/>
          </a:xfrm>
          <a:prstGeom prst="rect">
            <a:avLst/>
          </a:prstGeom>
          <a:noFill/>
          <a:ln w="571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7" name="正方形/長方形 6"/>
          <p:cNvSpPr/>
          <p:nvPr/>
        </p:nvSpPr>
        <p:spPr>
          <a:xfrm>
            <a:off x="285750" y="2428875"/>
            <a:ext cx="8572500" cy="64293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2" name="正方形/長方形 11"/>
          <p:cNvSpPr/>
          <p:nvPr/>
        </p:nvSpPr>
        <p:spPr>
          <a:xfrm>
            <a:off x="4857750" y="2428875"/>
            <a:ext cx="1000125" cy="57150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3" name="正方形/長方形 12"/>
          <p:cNvSpPr/>
          <p:nvPr/>
        </p:nvSpPr>
        <p:spPr>
          <a:xfrm>
            <a:off x="4857750" y="3500438"/>
            <a:ext cx="1000125" cy="64293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4" name="正方形/長方形 13"/>
          <p:cNvSpPr/>
          <p:nvPr/>
        </p:nvSpPr>
        <p:spPr>
          <a:xfrm>
            <a:off x="4857750" y="4643438"/>
            <a:ext cx="1000125" cy="64293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5" name="正方形/長方形 14"/>
          <p:cNvSpPr/>
          <p:nvPr/>
        </p:nvSpPr>
        <p:spPr>
          <a:xfrm>
            <a:off x="4857750" y="5786438"/>
            <a:ext cx="1000125" cy="64293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6" name="正方形/長方形 15"/>
          <p:cNvSpPr/>
          <p:nvPr/>
        </p:nvSpPr>
        <p:spPr>
          <a:xfrm>
            <a:off x="4857750" y="2000250"/>
            <a:ext cx="1000125" cy="35718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7" name="正方形/長方形 16"/>
          <p:cNvSpPr/>
          <p:nvPr/>
        </p:nvSpPr>
        <p:spPr>
          <a:xfrm>
            <a:off x="4857750" y="3071813"/>
            <a:ext cx="1000125" cy="35718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8" name="正方形/長方形 17"/>
          <p:cNvSpPr/>
          <p:nvPr/>
        </p:nvSpPr>
        <p:spPr>
          <a:xfrm>
            <a:off x="4857750" y="4214813"/>
            <a:ext cx="1000125" cy="35718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9" name="正方形/長方形 18"/>
          <p:cNvSpPr/>
          <p:nvPr/>
        </p:nvSpPr>
        <p:spPr>
          <a:xfrm>
            <a:off x="4857750" y="5357813"/>
            <a:ext cx="1000125" cy="357187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200" dirty="0" smtClean="0">
                <a:latin typeface="Arial" charset="0"/>
              </a:rPr>
              <a:t>Number of distinct  servers</a:t>
            </a:r>
            <a:endParaRPr lang="ja-JP" altLang="en-US" sz="4200" dirty="0" smtClean="0">
              <a:latin typeface="Arial" charset="0"/>
            </a:endParaRPr>
          </a:p>
        </p:txBody>
      </p:sp>
      <p:graphicFrame>
        <p:nvGraphicFramePr>
          <p:cNvPr id="36910" name="Group 46"/>
          <p:cNvGraphicFramePr>
            <a:graphicFrameLocks noGrp="1"/>
          </p:cNvGraphicFramePr>
          <p:nvPr>
            <p:ph idx="1"/>
          </p:nvPr>
        </p:nvGraphicFramePr>
        <p:xfrm>
          <a:off x="500034" y="1981200"/>
          <a:ext cx="7786743" cy="2150745"/>
        </p:xfrm>
        <a:graphic>
          <a:graphicData uri="http://schemas.openxmlformats.org/drawingml/2006/table">
            <a:tbl>
              <a:tblPr/>
              <a:tblGrid>
                <a:gridCol w="4615526"/>
                <a:gridCol w="3171217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MW</a:t>
                      </a:r>
                      <a:endParaRPr kumimoji="1" lang="ja-JP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D</a:t>
                      </a:r>
                      <a:r>
                        <a:rPr kumimoji="1" lang="ja-JP" altLang="ja-JP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istinct DL</a:t>
                      </a:r>
                      <a:r>
                        <a:rPr kumimoji="1" lang="en-US" altLang="ja-JP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 S</a:t>
                      </a:r>
                      <a:r>
                        <a:rPr kumimoji="1" lang="ja-JP" altLang="ja-JP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ervers</a:t>
                      </a:r>
                      <a:endParaRPr kumimoji="1" lang="ja-JP" altLang="en-US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PE_VIRUT.AV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10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TROJ_BUZUS.AGB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1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WORM_SWTYMLAI.CD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1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" name="円/楕円 5"/>
          <p:cNvSpPr/>
          <p:nvPr/>
        </p:nvSpPr>
        <p:spPr>
          <a:xfrm>
            <a:off x="714375" y="4978400"/>
            <a:ext cx="3143250" cy="164306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30740" name="正方形/長方形 6"/>
          <p:cNvSpPr>
            <a:spLocks noChangeArrowheads="1"/>
          </p:cNvSpPr>
          <p:nvPr/>
        </p:nvSpPr>
        <p:spPr bwMode="auto">
          <a:xfrm>
            <a:off x="1928813" y="4500563"/>
            <a:ext cx="785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PE</a:t>
            </a:r>
          </a:p>
        </p:txBody>
      </p:sp>
      <p:sp>
        <p:nvSpPr>
          <p:cNvPr id="8" name="円/楕円 7"/>
          <p:cNvSpPr/>
          <p:nvPr/>
        </p:nvSpPr>
        <p:spPr>
          <a:xfrm>
            <a:off x="928688" y="5429250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9" name="円/楕円 8"/>
          <p:cNvSpPr/>
          <p:nvPr/>
        </p:nvSpPr>
        <p:spPr>
          <a:xfrm>
            <a:off x="1357313" y="5214938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0" name="円/楕円 9"/>
          <p:cNvSpPr/>
          <p:nvPr/>
        </p:nvSpPr>
        <p:spPr>
          <a:xfrm>
            <a:off x="1643063" y="5857875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1" name="円/楕円 10"/>
          <p:cNvSpPr/>
          <p:nvPr/>
        </p:nvSpPr>
        <p:spPr>
          <a:xfrm>
            <a:off x="2071688" y="5500688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2" name="円/楕円 11"/>
          <p:cNvSpPr/>
          <p:nvPr/>
        </p:nvSpPr>
        <p:spPr>
          <a:xfrm>
            <a:off x="2143125" y="6143625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3" name="円/楕円 12"/>
          <p:cNvSpPr/>
          <p:nvPr/>
        </p:nvSpPr>
        <p:spPr>
          <a:xfrm>
            <a:off x="2928938" y="5429250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4" name="円/楕円 13"/>
          <p:cNvSpPr/>
          <p:nvPr/>
        </p:nvSpPr>
        <p:spPr>
          <a:xfrm>
            <a:off x="2500313" y="5786438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5" name="円/楕円 14"/>
          <p:cNvSpPr/>
          <p:nvPr/>
        </p:nvSpPr>
        <p:spPr>
          <a:xfrm>
            <a:off x="3143250" y="5929313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6" name="円/楕円 15"/>
          <p:cNvSpPr/>
          <p:nvPr/>
        </p:nvSpPr>
        <p:spPr>
          <a:xfrm>
            <a:off x="2357438" y="5143500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7" name="円/楕円 16"/>
          <p:cNvSpPr/>
          <p:nvPr/>
        </p:nvSpPr>
        <p:spPr>
          <a:xfrm>
            <a:off x="1071563" y="5857875"/>
            <a:ext cx="323850" cy="317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8" name="円/楕円 17"/>
          <p:cNvSpPr/>
          <p:nvPr/>
        </p:nvSpPr>
        <p:spPr>
          <a:xfrm>
            <a:off x="4714875" y="5429250"/>
            <a:ext cx="1214438" cy="10001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30752" name="正方形/長方形 19"/>
          <p:cNvSpPr>
            <a:spLocks noChangeArrowheads="1"/>
          </p:cNvSpPr>
          <p:nvPr/>
        </p:nvSpPr>
        <p:spPr bwMode="auto">
          <a:xfrm>
            <a:off x="4643438" y="4929188"/>
            <a:ext cx="1285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TROJ</a:t>
            </a:r>
          </a:p>
        </p:txBody>
      </p:sp>
      <p:sp>
        <p:nvSpPr>
          <p:cNvPr id="30753" name="正方形/長方形 20"/>
          <p:cNvSpPr>
            <a:spLocks noChangeArrowheads="1"/>
          </p:cNvSpPr>
          <p:nvPr/>
        </p:nvSpPr>
        <p:spPr bwMode="auto">
          <a:xfrm>
            <a:off x="6643688" y="4929188"/>
            <a:ext cx="1571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/>
              <a:t>WORM</a:t>
            </a:r>
          </a:p>
        </p:txBody>
      </p:sp>
      <p:sp>
        <p:nvSpPr>
          <p:cNvPr id="22" name="円/楕円 21"/>
          <p:cNvSpPr/>
          <p:nvPr/>
        </p:nvSpPr>
        <p:spPr>
          <a:xfrm>
            <a:off x="5072063" y="578643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3" name="円/楕円 22"/>
          <p:cNvSpPr/>
          <p:nvPr/>
        </p:nvSpPr>
        <p:spPr>
          <a:xfrm>
            <a:off x="7143750" y="5786438"/>
            <a:ext cx="285750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4" name="円/楕円 23"/>
          <p:cNvSpPr/>
          <p:nvPr/>
        </p:nvSpPr>
        <p:spPr>
          <a:xfrm>
            <a:off x="6786563" y="5429250"/>
            <a:ext cx="1214437" cy="10001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Arial" charset="0"/>
                <a:ea typeface="ＭＳ Ｐゴシック" charset="-128"/>
              </a:rPr>
              <a:t>R</a:t>
            </a:r>
            <a:r>
              <a:rPr lang="en-US" altLang="ja-JP" sz="4000" smtClean="0">
                <a:latin typeface="Arial" charset="0"/>
              </a:rPr>
              <a:t>ule</a:t>
            </a:r>
            <a:r>
              <a:rPr lang="en-US" altLang="en-US" sz="4000" smtClean="0">
                <a:latin typeface="Arial" charset="0"/>
                <a:ea typeface="ＭＳ Ｐゴシック" charset="-128"/>
              </a:rPr>
              <a:t>1c. </a:t>
            </a:r>
            <a:r>
              <a:rPr lang="en-US" altLang="ja-JP" sz="4000" smtClean="0">
                <a:latin typeface="Arial" charset="0"/>
              </a:rPr>
              <a:t>D</a:t>
            </a:r>
            <a:r>
              <a:rPr lang="en-US" altLang="en-US" sz="4000" smtClean="0">
                <a:latin typeface="Arial" charset="0"/>
                <a:ea typeface="ＭＳ Ｐゴシック" charset="-128"/>
              </a:rPr>
              <a:t>estination addresses</a:t>
            </a:r>
            <a:endParaRPr lang="ja-JP" altLang="en-US" sz="4000" smtClean="0">
              <a:latin typeface="Arial" charset="0"/>
            </a:endParaRPr>
          </a:p>
        </p:txBody>
      </p:sp>
      <p:graphicFrame>
        <p:nvGraphicFramePr>
          <p:cNvPr id="35878" name="Group 38"/>
          <p:cNvGraphicFramePr>
            <a:graphicFrameLocks noGrp="1"/>
          </p:cNvGraphicFramePr>
          <p:nvPr>
            <p:ph idx="1"/>
          </p:nvPr>
        </p:nvGraphicFramePr>
        <p:xfrm>
          <a:off x="179388" y="2060575"/>
          <a:ext cx="8785225" cy="3154375"/>
        </p:xfrm>
        <a:graphic>
          <a:graphicData uri="http://schemas.openxmlformats.org/drawingml/2006/table">
            <a:tbl>
              <a:tblPr/>
              <a:tblGrid>
                <a:gridCol w="746125"/>
                <a:gridCol w="2724150"/>
                <a:gridCol w="2657475"/>
                <a:gridCol w="2657475"/>
              </a:tblGrid>
              <a:tr h="433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Bonet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server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Honey pot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Destination</a:t>
                      </a:r>
                      <a:endParaRPr kumimoji="1" lang="en-US" altLang="ja-JP" sz="2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9955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124.86.165.111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124.86.61.109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124.86.61.109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114.145.105.239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114.164.227.177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124.86.163.101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124.86.163.101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124.86.163.101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114.145.122.39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114.164.205.246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124.86.163.102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124.86.163.102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124.86.163.102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114.145.122.40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114.164.205.247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8432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A.B.C.D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A.B.E.F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A.B.E.F+1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32792" name="正方形/長方形 4"/>
          <p:cNvSpPr>
            <a:spLocks noChangeArrowheads="1"/>
          </p:cNvSpPr>
          <p:nvPr/>
        </p:nvSpPr>
        <p:spPr bwMode="auto">
          <a:xfrm>
            <a:off x="285750" y="6021388"/>
            <a:ext cx="2357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/>
              <a:t>Total 17slot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990600" y="4770438"/>
            <a:ext cx="606425" cy="37306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6" name="正方形/長方形 5"/>
          <p:cNvSpPr/>
          <p:nvPr/>
        </p:nvSpPr>
        <p:spPr>
          <a:xfrm>
            <a:off x="971550" y="2984500"/>
            <a:ext cx="1033463" cy="3730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7" name="正方形/長方形 6"/>
          <p:cNvSpPr/>
          <p:nvPr/>
        </p:nvSpPr>
        <p:spPr>
          <a:xfrm>
            <a:off x="971550" y="3416300"/>
            <a:ext cx="1033463" cy="3730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8" name="正方形/長方形 7"/>
          <p:cNvSpPr/>
          <p:nvPr/>
        </p:nvSpPr>
        <p:spPr>
          <a:xfrm>
            <a:off x="989013" y="3848100"/>
            <a:ext cx="1154112" cy="3730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9" name="正方形/長方形 8"/>
          <p:cNvSpPr/>
          <p:nvPr/>
        </p:nvSpPr>
        <p:spPr>
          <a:xfrm>
            <a:off x="989013" y="4279900"/>
            <a:ext cx="1154112" cy="37306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15" name="正方形/長方形 14"/>
          <p:cNvSpPr/>
          <p:nvPr/>
        </p:nvSpPr>
        <p:spPr>
          <a:xfrm>
            <a:off x="971550" y="2551113"/>
            <a:ext cx="1033463" cy="4349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" name="正方形/長方形 4"/>
          <p:cNvSpPr>
            <a:spLocks noChangeArrowheads="1"/>
          </p:cNvSpPr>
          <p:nvPr/>
        </p:nvSpPr>
        <p:spPr bwMode="auto">
          <a:xfrm>
            <a:off x="6391275" y="4770438"/>
            <a:ext cx="584200" cy="373062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正方形/長方形 5"/>
          <p:cNvSpPr>
            <a:spLocks noChangeArrowheads="1"/>
          </p:cNvSpPr>
          <p:nvPr/>
        </p:nvSpPr>
        <p:spPr bwMode="auto">
          <a:xfrm>
            <a:off x="6372225" y="2984500"/>
            <a:ext cx="995363" cy="373063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正方形/長方形 6"/>
          <p:cNvSpPr>
            <a:spLocks noChangeArrowheads="1"/>
          </p:cNvSpPr>
          <p:nvPr/>
        </p:nvSpPr>
        <p:spPr bwMode="auto">
          <a:xfrm>
            <a:off x="6372225" y="3416300"/>
            <a:ext cx="995363" cy="373063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正方形/長方形 7"/>
          <p:cNvSpPr>
            <a:spLocks noChangeArrowheads="1"/>
          </p:cNvSpPr>
          <p:nvPr/>
        </p:nvSpPr>
        <p:spPr bwMode="auto">
          <a:xfrm>
            <a:off x="6389688" y="3848100"/>
            <a:ext cx="1111250" cy="373063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正方形/長方形 8"/>
          <p:cNvSpPr>
            <a:spLocks noChangeArrowheads="1"/>
          </p:cNvSpPr>
          <p:nvPr/>
        </p:nvSpPr>
        <p:spPr bwMode="auto">
          <a:xfrm>
            <a:off x="6389688" y="4279900"/>
            <a:ext cx="1111250" cy="373063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正方形/長方形 14"/>
          <p:cNvSpPr>
            <a:spLocks noChangeArrowheads="1"/>
          </p:cNvSpPr>
          <p:nvPr/>
        </p:nvSpPr>
        <p:spPr bwMode="auto">
          <a:xfrm>
            <a:off x="6372225" y="2551113"/>
            <a:ext cx="995363" cy="434975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 sz="1800">
              <a:solidFill>
                <a:schemeClr val="lt1"/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 smtClean="0">
                <a:latin typeface="Arial" charset="0"/>
                <a:ea typeface="ＭＳ Ｐゴシック" charset="-128"/>
              </a:rPr>
              <a:t>R</a:t>
            </a:r>
            <a:r>
              <a:rPr lang="en-US" altLang="ja-JP" sz="4400" smtClean="0">
                <a:latin typeface="Arial" charset="0"/>
              </a:rPr>
              <a:t>ule</a:t>
            </a:r>
            <a:r>
              <a:rPr lang="en-US" altLang="en-US" sz="4400" smtClean="0">
                <a:latin typeface="Arial" charset="0"/>
                <a:ea typeface="ＭＳ Ｐゴシック" charset="-128"/>
              </a:rPr>
              <a:t> 1a. Time difference</a:t>
            </a:r>
            <a:endParaRPr lang="ja-JP" altLang="en-US" sz="4400" smtClean="0">
              <a:latin typeface="Arial" charset="0"/>
            </a:endParaRPr>
          </a:p>
        </p:txBody>
      </p:sp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1857364"/>
            <a:ext cx="805815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角丸四角形吹き出し 8"/>
          <p:cNvSpPr/>
          <p:nvPr/>
        </p:nvSpPr>
        <p:spPr>
          <a:xfrm>
            <a:off x="6011863" y="3644900"/>
            <a:ext cx="2000250" cy="785813"/>
          </a:xfrm>
          <a:prstGeom prst="wedgeRoundRectCallout">
            <a:avLst>
              <a:gd name="adj1" fmla="val -45448"/>
              <a:gd name="adj2" fmla="val -956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 smtClean="0"/>
              <a:t>JOIN</a:t>
            </a:r>
            <a:endParaRPr lang="ja-JP" altLang="en-US" dirty="0"/>
          </a:p>
        </p:txBody>
      </p:sp>
      <p:sp>
        <p:nvSpPr>
          <p:cNvPr id="10" name="角丸四角形吹き出し 9"/>
          <p:cNvSpPr/>
          <p:nvPr/>
        </p:nvSpPr>
        <p:spPr>
          <a:xfrm>
            <a:off x="2857500" y="2355850"/>
            <a:ext cx="2000250" cy="857250"/>
          </a:xfrm>
          <a:prstGeom prst="wedgeRoundRectCallout">
            <a:avLst>
              <a:gd name="adj1" fmla="val 46178"/>
              <a:gd name="adj2" fmla="val 1048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/>
              <a:t>Port scan</a:t>
            </a:r>
            <a:endParaRPr lang="ja-JP" altLang="en-US" dirty="0"/>
          </a:p>
        </p:txBody>
      </p:sp>
      <p:sp>
        <p:nvSpPr>
          <p:cNvPr id="34821" name="正方形/長方形 11"/>
          <p:cNvSpPr>
            <a:spLocks noChangeArrowheads="1"/>
          </p:cNvSpPr>
          <p:nvPr/>
        </p:nvSpPr>
        <p:spPr bwMode="auto">
          <a:xfrm>
            <a:off x="3286125" y="6273800"/>
            <a:ext cx="2786063" cy="519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>
                <a:ea typeface="ＭＳ Ｐ明朝" pitchFamily="18" charset="-128"/>
              </a:rPr>
              <a:t>r</a:t>
            </a:r>
            <a:r>
              <a:rPr lang="en-US" altLang="ja-JP" sz="2800" dirty="0" smtClean="0">
                <a:ea typeface="ＭＳ Ｐ明朝" pitchFamily="18" charset="-128"/>
              </a:rPr>
              <a:t>elative</a:t>
            </a:r>
            <a:r>
              <a:rPr lang="ja-JP" altLang="en-US" sz="2800" dirty="0" smtClean="0">
                <a:ea typeface="ＭＳ Ｐ明朝" pitchFamily="18" charset="-128"/>
              </a:rPr>
              <a:t> </a:t>
            </a:r>
            <a:r>
              <a:rPr lang="en-US" altLang="ja-JP" sz="2800" dirty="0">
                <a:ea typeface="ＭＳ Ｐ明朝" pitchFamily="18" charset="-128"/>
              </a:rPr>
              <a:t>time [s]</a:t>
            </a:r>
            <a:endParaRPr lang="ja-JP" altLang="en-US" sz="2800" dirty="0"/>
          </a:p>
        </p:txBody>
      </p:sp>
      <p:sp>
        <p:nvSpPr>
          <p:cNvPr id="34822" name="正方形/長方形 12"/>
          <p:cNvSpPr>
            <a:spLocks noChangeArrowheads="1"/>
          </p:cNvSpPr>
          <p:nvPr/>
        </p:nvSpPr>
        <p:spPr bwMode="auto">
          <a:xfrm rot="-5400000">
            <a:off x="-781844" y="3604420"/>
            <a:ext cx="3000375" cy="5191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dirty="0">
                <a:ea typeface="ＭＳ Ｐ明朝" pitchFamily="18" charset="-128"/>
              </a:rPr>
              <a:t>r</a:t>
            </a:r>
            <a:r>
              <a:rPr lang="en-US" altLang="ja-JP" sz="2800" dirty="0" smtClean="0">
                <a:ea typeface="ＭＳ Ｐ明朝" pitchFamily="18" charset="-128"/>
              </a:rPr>
              <a:t>elative</a:t>
            </a:r>
            <a:r>
              <a:rPr lang="ja-JP" altLang="en-US" sz="2800" dirty="0" smtClean="0">
                <a:ea typeface="ＭＳ Ｐ明朝" pitchFamily="18" charset="-128"/>
              </a:rPr>
              <a:t> </a:t>
            </a:r>
            <a:r>
              <a:rPr lang="en-US" altLang="ja-JP" sz="2800" dirty="0">
                <a:ea typeface="ＭＳ Ｐ明朝" pitchFamily="18" charset="-128"/>
              </a:rPr>
              <a:t>time [s]</a:t>
            </a:r>
            <a:endParaRPr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3600" smtClean="0">
                <a:latin typeface="Arial" charset="0"/>
              </a:rPr>
              <a:t>Statistics of coordinated infections</a:t>
            </a:r>
            <a:endParaRPr lang="ja-JP" altLang="en-US" sz="3600" smtClean="0">
              <a:latin typeface="Arial" charset="0"/>
            </a:endParaRPr>
          </a:p>
        </p:txBody>
      </p:sp>
      <p:graphicFrame>
        <p:nvGraphicFramePr>
          <p:cNvPr id="39973" name="Group 37"/>
          <p:cNvGraphicFramePr>
            <a:graphicFrameLocks noGrp="1"/>
          </p:cNvGraphicFramePr>
          <p:nvPr/>
        </p:nvGraphicFramePr>
        <p:xfrm>
          <a:off x="71438" y="1500188"/>
          <a:ext cx="9001125" cy="4450080"/>
        </p:xfrm>
        <a:graphic>
          <a:graphicData uri="http://schemas.openxmlformats.org/drawingml/2006/table">
            <a:tbl>
              <a:tblPr/>
              <a:tblGrid>
                <a:gridCol w="1643042"/>
                <a:gridCol w="1500198"/>
                <a:gridCol w="2428892"/>
                <a:gridCol w="1000132"/>
                <a:gridCol w="2428861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# of slots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pattern1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PE1 → TR2,WO3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0,2,3,16,29,30,50,60,63,69,70,71,83,94,100,130,132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17slot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C&amp;C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TCP(135)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s4portscan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pattern2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BK1 → TR2,WO3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14,55,56,125,126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5slot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C&amp;C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TCP(135)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s4portscan</a:t>
                      </a:r>
                      <a:endParaRPr kumimoji="1" lang="ja-JP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pattern3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PE2 → WO4,WO3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66,139,140,141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C&amp;C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TCP(135)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s4portscan</a:t>
                      </a:r>
                      <a:endParaRPr kumimoji="1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DoSattack</a:t>
                      </a:r>
                      <a:endParaRPr kumimoji="1" lang="en-US" altLang="ja-JP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SMTP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28625" y="5942013"/>
            <a:ext cx="4572000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800" dirty="0"/>
              <a:t>PE1: </a:t>
            </a:r>
            <a:r>
              <a:rPr lang="en-US" altLang="ja-JP" sz="1800" dirty="0">
                <a:latin typeface="+mn-lt"/>
              </a:rPr>
              <a:t>PE_VIRUT.AV</a:t>
            </a:r>
          </a:p>
          <a:p>
            <a:pPr>
              <a:defRPr/>
            </a:pPr>
            <a:r>
              <a:rPr lang="en-US" altLang="ja-JP" sz="1800" dirty="0"/>
              <a:t>TR2 : </a:t>
            </a:r>
            <a:r>
              <a:rPr lang="en-US" altLang="ja-JP" sz="1800" dirty="0">
                <a:latin typeface="+mn-lt"/>
              </a:rPr>
              <a:t>TROJ_BUZUS.AGB</a:t>
            </a:r>
          </a:p>
          <a:p>
            <a:pPr>
              <a:defRPr/>
            </a:pPr>
            <a:r>
              <a:rPr lang="en-US" altLang="ja-JP" sz="1800" dirty="0"/>
              <a:t>WO3: </a:t>
            </a:r>
            <a:r>
              <a:rPr lang="en-US" altLang="ja-JP" sz="1800" dirty="0">
                <a:latin typeface="+mn-lt"/>
              </a:rPr>
              <a:t>WORM_SWTYMLAI.CD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572000" y="5857875"/>
            <a:ext cx="4572000" cy="13668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1800" dirty="0"/>
              <a:t>BK1: BKDR_POEBOT.GN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en-US" altLang="ja-JP" sz="1800" dirty="0"/>
              <a:t>PE2: PE_BOBAX.AK</a:t>
            </a:r>
          </a:p>
          <a:p>
            <a:pPr eaLnBrk="0" hangingPunct="0">
              <a:spcBef>
                <a:spcPct val="30000"/>
              </a:spcBef>
              <a:defRPr/>
            </a:pPr>
            <a:r>
              <a:rPr lang="en-US" altLang="ja-JP" sz="1800" dirty="0"/>
              <a:t>WO4: WORM_AUTORUN.CZU</a:t>
            </a:r>
          </a:p>
          <a:p>
            <a:pPr>
              <a:defRPr/>
            </a:pPr>
            <a:endParaRPr lang="en-US" altLang="ja-JP" sz="1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>
                <a:latin typeface="Arial" charset="0"/>
              </a:rPr>
              <a:t>Rule accuracy </a:t>
            </a:r>
            <a:endParaRPr lang="ja-JP" altLang="en-US" smtClean="0">
              <a:latin typeface="Arial" charset="0"/>
            </a:endParaRPr>
          </a:p>
        </p:txBody>
      </p:sp>
      <p:graphicFrame>
        <p:nvGraphicFramePr>
          <p:cNvPr id="42014" name="Group 30"/>
          <p:cNvGraphicFramePr>
            <a:graphicFrameLocks noGrp="1"/>
          </p:cNvGraphicFramePr>
          <p:nvPr>
            <p:ph idx="1"/>
          </p:nvPr>
        </p:nvGraphicFramePr>
        <p:xfrm>
          <a:off x="785813" y="1863725"/>
          <a:ext cx="7215187" cy="3533775"/>
        </p:xfrm>
        <a:graphic>
          <a:graphicData uri="http://schemas.openxmlformats.org/drawingml/2006/table">
            <a:tbl>
              <a:tblPr/>
              <a:tblGrid>
                <a:gridCol w="1701800"/>
                <a:gridCol w="2995612"/>
                <a:gridCol w="2517775"/>
              </a:tblGrid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Frequency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accuracy</a:t>
                      </a: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1c.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24/145 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24/38 slot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17/145 slot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17/38 slot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2b.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22/145 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22/22 slot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2c.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17/145 slot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17/17 slot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8940" name="正方形/長方形 4"/>
          <p:cNvSpPr>
            <a:spLocks noChangeArrowheads="1"/>
          </p:cNvSpPr>
          <p:nvPr/>
        </p:nvSpPr>
        <p:spPr bwMode="auto">
          <a:xfrm>
            <a:off x="857250" y="5786438"/>
            <a:ext cx="70723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2400"/>
              <a:t>All 145</a:t>
            </a:r>
            <a:r>
              <a:rPr lang="ja-JP" altLang="en-US" sz="2400"/>
              <a:t> </a:t>
            </a:r>
            <a:r>
              <a:rPr lang="en-US" altLang="ja-JP" sz="2400"/>
              <a:t>slot have been infected by malware in the slot a few 58slot .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785786" y="2285992"/>
            <a:ext cx="7215238" cy="7858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>
                <a:latin typeface="Arial" charset="0"/>
              </a:rPr>
              <a:t>C</a:t>
            </a:r>
            <a:r>
              <a:rPr lang="en-US" altLang="ja-JP" smtClean="0">
                <a:latin typeface="Arial" charset="0"/>
              </a:rPr>
              <a:t>onclusion</a:t>
            </a:r>
            <a:endParaRPr lang="ja-JP" altLang="en-US" smtClean="0">
              <a:latin typeface="Arial" charset="0"/>
            </a:endParaRPr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3200" dirty="0" smtClean="0"/>
              <a:t>We have studied the </a:t>
            </a:r>
            <a:r>
              <a:rPr lang="en-US" altLang="ja-JP" sz="3200" dirty="0" err="1" smtClean="0"/>
              <a:t>botnet</a:t>
            </a:r>
            <a:r>
              <a:rPr lang="en-US" altLang="ja-JP" sz="3200" dirty="0" smtClean="0"/>
              <a:t>-coordinated attack and heuristics for detecting common sequence patters.</a:t>
            </a:r>
          </a:p>
          <a:p>
            <a:endParaRPr lang="en-US" altLang="ja-JP" sz="3200" dirty="0" smtClean="0"/>
          </a:p>
          <a:p>
            <a:r>
              <a:rPr lang="en-US" altLang="ja-JP" sz="3200" dirty="0" smtClean="0"/>
              <a:t>Coordinated attack emerged at a rate of 44 percent.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Mail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lvl="1" indent="-382588">
              <a:buSzPct val="80000"/>
              <a:buFont typeface="Wingdings 2" pitchFamily="18" charset="2"/>
              <a:buChar char=""/>
            </a:pPr>
            <a:r>
              <a:rPr lang="en-US" altLang="ja-JP" sz="3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Kazuya </a:t>
            </a:r>
            <a:r>
              <a:rPr lang="en-US" altLang="ja-JP" sz="3200" dirty="0" err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Kuwabara</a:t>
            </a:r>
            <a:endParaRPr lang="en-US" altLang="ja-JP" sz="32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pPr marL="419100" lvl="1" indent="-382588">
              <a:buSzPct val="80000"/>
              <a:buFont typeface="Wingdings" pitchFamily="2" charset="2"/>
              <a:buChar char="Ø"/>
            </a:pPr>
            <a:r>
              <a:rPr lang="en-US" altLang="ja-JP" sz="3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mulberry@cs.dm.u-tokai.ac.jp</a:t>
            </a:r>
            <a:endParaRPr lang="en-US" altLang="ja-JP" sz="32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endParaRPr lang="en-US" altLang="ja-JP" sz="32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r>
              <a:rPr lang="en-US" altLang="ja-JP" sz="3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Hiroaki Kikuchi</a:t>
            </a:r>
          </a:p>
          <a:p>
            <a:pPr>
              <a:buFont typeface="Wingdings" pitchFamily="2" charset="2"/>
              <a:buChar char="Ø"/>
            </a:pPr>
            <a:r>
              <a:rPr lang="en-US" altLang="ja-JP" sz="32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kikn@tokai.ac.jp</a:t>
            </a:r>
            <a:endParaRPr lang="en-US" altLang="ja-JP" sz="3200" dirty="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5400" smtClean="0">
                <a:latin typeface="Arial" charset="0"/>
              </a:rPr>
              <a:t>Introduction</a:t>
            </a:r>
            <a:endParaRPr lang="ja-JP" altLang="en-US" sz="5400" smtClean="0">
              <a:latin typeface="Arial" charset="0"/>
            </a:endParaRPr>
          </a:p>
        </p:txBody>
      </p:sp>
      <p:sp>
        <p:nvSpPr>
          <p:cNvPr id="17410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b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The Cyber Clean Center (CCC) Data Set 2009. </a:t>
            </a:r>
          </a:p>
          <a:p>
            <a:r>
              <a:rPr lang="en-US" altLang="ja-JP" sz="2800" b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Raw packets.</a:t>
            </a:r>
          </a:p>
          <a:p>
            <a:r>
              <a:rPr lang="en-US" altLang="ja-JP" sz="2800" b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100 independent honeypots, in order for detecting behavior of downloads and the port-scans. </a:t>
            </a:r>
          </a:p>
          <a:p>
            <a:r>
              <a:rPr lang="en-US" altLang="ja-JP" sz="2800" b="1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We discover an interesting behavior of Botnet coordinated attacks.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400" smtClean="0">
                <a:latin typeface="Arial" charset="0"/>
                <a:ea typeface="Arial Unicode MS" pitchFamily="50" charset="-128"/>
                <a:cs typeface="Arial Unicode MS" pitchFamily="50" charset="-128"/>
              </a:rPr>
              <a:t>What is Coordinated Attacks?</a:t>
            </a:r>
            <a:endParaRPr lang="ja-JP" altLang="en-US" smtClean="0">
              <a:latin typeface="Arial" charset="0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571750"/>
            <a:ext cx="1285875" cy="229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3071813"/>
            <a:ext cx="9001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25" y="1357313"/>
            <a:ext cx="839788" cy="119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88" y="4714875"/>
            <a:ext cx="90011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正方形/長方形 7"/>
          <p:cNvSpPr>
            <a:spLocks noChangeArrowheads="1"/>
          </p:cNvSpPr>
          <p:nvPr/>
        </p:nvSpPr>
        <p:spPr bwMode="auto">
          <a:xfrm>
            <a:off x="3500438" y="250031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>
                <a:ea typeface="Arial Unicode MS" pitchFamily="50" charset="-128"/>
                <a:cs typeface="Arial Unicode MS" pitchFamily="50" charset="-128"/>
              </a:rPr>
              <a:t>S1</a:t>
            </a:r>
            <a:endParaRPr lang="ja-JP" altLang="en-US" sz="18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39" name="正方形/長方形 8"/>
          <p:cNvSpPr>
            <a:spLocks noChangeArrowheads="1"/>
          </p:cNvSpPr>
          <p:nvPr/>
        </p:nvSpPr>
        <p:spPr bwMode="auto">
          <a:xfrm>
            <a:off x="3500438" y="43449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>
                <a:ea typeface="Arial Unicode MS" pitchFamily="50" charset="-128"/>
                <a:cs typeface="Arial Unicode MS" pitchFamily="50" charset="-128"/>
              </a:rPr>
              <a:t>S2</a:t>
            </a:r>
            <a:endParaRPr lang="ja-JP" altLang="en-US" sz="18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40" name="正方形/長方形 9"/>
          <p:cNvSpPr>
            <a:spLocks noChangeArrowheads="1"/>
          </p:cNvSpPr>
          <p:nvPr/>
        </p:nvSpPr>
        <p:spPr bwMode="auto">
          <a:xfrm>
            <a:off x="3429000" y="6072188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>
                <a:ea typeface="Arial Unicode MS" pitchFamily="50" charset="-128"/>
                <a:cs typeface="Arial Unicode MS" pitchFamily="50" charset="-128"/>
              </a:rPr>
              <a:t>S3</a:t>
            </a:r>
            <a:endParaRPr lang="ja-JP" altLang="en-US" sz="1800" dirty="0"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11" name="直線矢印コネクタ 10"/>
          <p:cNvCxnSpPr>
            <a:stCxn id="4" idx="3"/>
            <a:endCxn id="6" idx="1"/>
          </p:cNvCxnSpPr>
          <p:nvPr/>
        </p:nvCxnSpPr>
        <p:spPr>
          <a:xfrm flipV="1">
            <a:off x="1285875" y="1955800"/>
            <a:ext cx="2000250" cy="1765300"/>
          </a:xfrm>
          <a:prstGeom prst="straightConnector1">
            <a:avLst/>
          </a:prstGeom>
          <a:ln w="38100">
            <a:solidFill>
              <a:srgbClr val="00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>
            <a:stCxn id="4" idx="3"/>
            <a:endCxn id="7" idx="1"/>
          </p:cNvCxnSpPr>
          <p:nvPr/>
        </p:nvCxnSpPr>
        <p:spPr>
          <a:xfrm>
            <a:off x="1285875" y="3721100"/>
            <a:ext cx="1928813" cy="1636713"/>
          </a:xfrm>
          <a:prstGeom prst="straightConnector1">
            <a:avLst/>
          </a:prstGeom>
          <a:ln w="38100">
            <a:solidFill>
              <a:srgbClr val="00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>
            <a:stCxn id="4" idx="3"/>
            <a:endCxn id="5" idx="1"/>
          </p:cNvCxnSpPr>
          <p:nvPr/>
        </p:nvCxnSpPr>
        <p:spPr>
          <a:xfrm flipV="1">
            <a:off x="1285875" y="3714750"/>
            <a:ext cx="1928813" cy="6350"/>
          </a:xfrm>
          <a:prstGeom prst="straightConnector1">
            <a:avLst/>
          </a:prstGeom>
          <a:ln w="38100">
            <a:solidFill>
              <a:srgbClr val="00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/>
          <p:cNvCxnSpPr>
            <a:stCxn id="24" idx="3"/>
          </p:cNvCxnSpPr>
          <p:nvPr/>
        </p:nvCxnSpPr>
        <p:spPr>
          <a:xfrm flipV="1">
            <a:off x="7215188" y="3071813"/>
            <a:ext cx="1285875" cy="74295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5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63" y="3286125"/>
            <a:ext cx="10001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直線矢印コネクタ 26"/>
          <p:cNvCxnSpPr>
            <a:stCxn id="5" idx="3"/>
          </p:cNvCxnSpPr>
          <p:nvPr/>
        </p:nvCxnSpPr>
        <p:spPr>
          <a:xfrm>
            <a:off x="4114800" y="3714750"/>
            <a:ext cx="188595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>
            <a:stCxn id="7" idx="3"/>
          </p:cNvCxnSpPr>
          <p:nvPr/>
        </p:nvCxnSpPr>
        <p:spPr>
          <a:xfrm flipV="1">
            <a:off x="4114800" y="4000500"/>
            <a:ext cx="1885950" cy="135731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6" idx="3"/>
          </p:cNvCxnSpPr>
          <p:nvPr/>
        </p:nvCxnSpPr>
        <p:spPr>
          <a:xfrm>
            <a:off x="4125913" y="1955800"/>
            <a:ext cx="1874837" cy="14732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/>
          <p:cNvCxnSpPr>
            <a:stCxn id="24" idx="3"/>
          </p:cNvCxnSpPr>
          <p:nvPr/>
        </p:nvCxnSpPr>
        <p:spPr>
          <a:xfrm>
            <a:off x="7215188" y="3814763"/>
            <a:ext cx="1244600" cy="693737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50" name="正方形/長方形 48"/>
          <p:cNvSpPr>
            <a:spLocks noChangeArrowheads="1"/>
          </p:cNvSpPr>
          <p:nvPr/>
        </p:nvSpPr>
        <p:spPr bwMode="auto">
          <a:xfrm>
            <a:off x="3143250" y="6396038"/>
            <a:ext cx="1304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>
                <a:ea typeface="Arial Unicode MS" pitchFamily="50" charset="-128"/>
                <a:cs typeface="Arial Unicode MS" pitchFamily="50" charset="-128"/>
              </a:rPr>
              <a:t>Servers</a:t>
            </a:r>
            <a:endParaRPr lang="ja-JP" altLang="en-US" sz="2400" b="1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51" name="正方形/長方形 49"/>
          <p:cNvSpPr>
            <a:spLocks noChangeArrowheads="1"/>
          </p:cNvSpPr>
          <p:nvPr/>
        </p:nvSpPr>
        <p:spPr bwMode="auto">
          <a:xfrm>
            <a:off x="142875" y="4786313"/>
            <a:ext cx="1003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>
                <a:ea typeface="Arial Unicode MS" pitchFamily="50" charset="-128"/>
                <a:cs typeface="Arial Unicode MS" pitchFamily="50" charset="-128"/>
              </a:rPr>
              <a:t>Herder</a:t>
            </a:r>
            <a:endParaRPr lang="ja-JP" altLang="en-US" sz="2000" b="1"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184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1928813"/>
            <a:ext cx="91757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3" name="Picture 8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5" y="3214688"/>
            <a:ext cx="13223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54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5" y="4357688"/>
            <a:ext cx="1173163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55" name="正方形/長方形 53"/>
          <p:cNvSpPr>
            <a:spLocks noChangeArrowheads="1"/>
          </p:cNvSpPr>
          <p:nvPr/>
        </p:nvSpPr>
        <p:spPr bwMode="auto">
          <a:xfrm>
            <a:off x="4643438" y="2714625"/>
            <a:ext cx="52770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ea typeface="Arial Unicode MS" pitchFamily="50" charset="-128"/>
                <a:cs typeface="Arial Unicode MS" pitchFamily="50" charset="-128"/>
              </a:rPr>
              <a:t>PE</a:t>
            </a:r>
            <a:endParaRPr lang="ja-JP" altLang="en-US" sz="20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56" name="正方形/長方形 54"/>
          <p:cNvSpPr>
            <a:spLocks noChangeArrowheads="1"/>
          </p:cNvSpPr>
          <p:nvPr/>
        </p:nvSpPr>
        <p:spPr bwMode="auto">
          <a:xfrm>
            <a:off x="4500562" y="3857625"/>
            <a:ext cx="8691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ea typeface="Arial Unicode MS" pitchFamily="50" charset="-128"/>
                <a:cs typeface="Arial Unicode MS" pitchFamily="50" charset="-128"/>
              </a:rPr>
              <a:t>TROJ</a:t>
            </a:r>
            <a:endParaRPr lang="ja-JP" altLang="en-US" sz="20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57" name="正方形/長方形 55"/>
          <p:cNvSpPr>
            <a:spLocks noChangeArrowheads="1"/>
          </p:cNvSpPr>
          <p:nvPr/>
        </p:nvSpPr>
        <p:spPr bwMode="auto">
          <a:xfrm>
            <a:off x="4547493" y="4929188"/>
            <a:ext cx="10246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ea typeface="Arial Unicode MS" pitchFamily="50" charset="-128"/>
                <a:cs typeface="Arial Unicode MS" pitchFamily="50" charset="-128"/>
              </a:rPr>
              <a:t>WORM</a:t>
            </a:r>
            <a:endParaRPr lang="ja-JP" altLang="en-US" sz="20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58" name="正方形/長方形 56"/>
          <p:cNvSpPr>
            <a:spLocks noChangeArrowheads="1"/>
          </p:cNvSpPr>
          <p:nvPr/>
        </p:nvSpPr>
        <p:spPr bwMode="auto">
          <a:xfrm>
            <a:off x="6072198" y="4214818"/>
            <a:ext cx="1214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800" dirty="0">
                <a:ea typeface="Arial Unicode MS" pitchFamily="50" charset="-128"/>
                <a:cs typeface="Arial Unicode MS" pitchFamily="50" charset="-128"/>
              </a:rPr>
              <a:t>“</a:t>
            </a:r>
            <a:r>
              <a:rPr lang="en-US" altLang="ja-JP" sz="2000" b="1" dirty="0">
                <a:ea typeface="Arial Unicode MS" pitchFamily="50" charset="-128"/>
                <a:cs typeface="Arial Unicode MS" pitchFamily="50" charset="-128"/>
              </a:rPr>
              <a:t>zombie</a:t>
            </a:r>
            <a:r>
              <a:rPr lang="en-US" altLang="ja-JP" sz="1800" dirty="0">
                <a:ea typeface="Arial Unicode MS" pitchFamily="50" charset="-128"/>
                <a:cs typeface="Arial Unicode MS" pitchFamily="50" charset="-128"/>
              </a:rPr>
              <a:t>”</a:t>
            </a:r>
            <a:endParaRPr lang="ja-JP" altLang="en-US" sz="18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59" name="正方形/長方形 58"/>
          <p:cNvSpPr>
            <a:spLocks noChangeArrowheads="1"/>
          </p:cNvSpPr>
          <p:nvPr/>
        </p:nvSpPr>
        <p:spPr bwMode="auto">
          <a:xfrm>
            <a:off x="7215188" y="2643188"/>
            <a:ext cx="128272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 b="1" dirty="0" smtClean="0">
                <a:ea typeface="Arial Unicode MS" pitchFamily="50" charset="-128"/>
                <a:cs typeface="Arial Unicode MS" pitchFamily="50" charset="-128"/>
              </a:rPr>
              <a:t>Portscan</a:t>
            </a:r>
            <a:endParaRPr lang="ja-JP" altLang="en-US" sz="20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8460" name="正方形/長方形 59"/>
          <p:cNvSpPr>
            <a:spLocks noChangeArrowheads="1"/>
          </p:cNvSpPr>
          <p:nvPr/>
        </p:nvSpPr>
        <p:spPr bwMode="auto">
          <a:xfrm>
            <a:off x="5857875" y="6396038"/>
            <a:ext cx="1571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 dirty="0" err="1">
                <a:ea typeface="Arial Unicode MS" pitchFamily="50" charset="-128"/>
                <a:cs typeface="Arial Unicode MS" pitchFamily="50" charset="-128"/>
              </a:rPr>
              <a:t>honeyPot</a:t>
            </a:r>
            <a:endParaRPr lang="ja-JP" altLang="en-US" sz="2400" b="1" dirty="0">
              <a:ea typeface="Arial Unicode MS" pitchFamily="50" charset="-128"/>
              <a:cs typeface="Arial Unicode MS" pitchFamily="50" charset="-128"/>
            </a:endParaRPr>
          </a:p>
        </p:txBody>
      </p:sp>
      <p:cxnSp>
        <p:nvCxnSpPr>
          <p:cNvPr id="18462" name="直線矢印コネクタ 38"/>
          <p:cNvCxnSpPr>
            <a:cxnSpLocks noChangeShapeType="1"/>
          </p:cNvCxnSpPr>
          <p:nvPr/>
        </p:nvCxnSpPr>
        <p:spPr bwMode="auto">
          <a:xfrm flipV="1">
            <a:off x="7215188" y="3789363"/>
            <a:ext cx="1244600" cy="25400"/>
          </a:xfrm>
          <a:prstGeom prst="straightConnector1">
            <a:avLst/>
          </a:prstGeom>
          <a:noFill/>
          <a:ln w="38100" algn="ctr">
            <a:solidFill>
              <a:srgbClr val="0000FF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0" grpId="0"/>
      <p:bldP spid="18450" grpId="0"/>
      <p:bldP spid="18451" grpId="0"/>
      <p:bldP spid="18455" grpId="0"/>
      <p:bldP spid="18456" grpId="0"/>
      <p:bldP spid="18457" grpId="0"/>
      <p:bldP spid="18458" grpId="0"/>
      <p:bldP spid="18459" grpId="0"/>
      <p:bldP spid="184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Research purposes</a:t>
            </a:r>
            <a:endParaRPr lang="ja-JP" altLang="en-US" sz="48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3200" smtClean="0"/>
              <a:t>Our study aims to detect the coordinated attacks given captured packets.</a:t>
            </a:r>
          </a:p>
          <a:p>
            <a:r>
              <a:rPr lang="en-US" altLang="ja-JP" sz="3200" smtClean="0">
                <a:ea typeface="Arial Unicode MS" pitchFamily="50" charset="-128"/>
                <a:cs typeface="Arial Unicode MS" pitchFamily="50" charset="-128"/>
              </a:rPr>
              <a:t>To identify the name of malware </a:t>
            </a:r>
          </a:p>
          <a:p>
            <a:r>
              <a:rPr lang="en-US" altLang="ja-JP" sz="3200" smtClean="0">
                <a:ea typeface="Arial Unicode MS" pitchFamily="50" charset="-128"/>
                <a:cs typeface="Arial Unicode MS" pitchFamily="50" charset="-128"/>
              </a:rPr>
              <a:t>To predict the new attacks to be happened after the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540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Research issues</a:t>
            </a:r>
            <a:endParaRPr lang="ja-JP" altLang="en-US" sz="5400" smtClean="0"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21506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7972452" cy="4525963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Detection is </a:t>
            </a:r>
            <a:r>
              <a:rPr lang="en-US" altLang="ja-JP" sz="40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NOT</a:t>
            </a:r>
            <a:r>
              <a:rPr lang="en-US" altLang="ja-JP" sz="3600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easy because</a:t>
            </a:r>
          </a:p>
          <a:p>
            <a:pPr marL="854075" lvl="1" indent="-514350" eaLnBrk="1" hangingPunct="1">
              <a:buFont typeface="Franklin Gothic Book" pitchFamily="34" charset="0"/>
              <a:buAutoNum type="arabicPeriod"/>
            </a:pP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Volume is too large : </a:t>
            </a: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300MB/day</a:t>
            </a:r>
          </a:p>
          <a:p>
            <a:pPr marL="854075" lvl="1" indent="-514350" eaLnBrk="1" hangingPunct="1">
              <a:buFont typeface="Franklin Gothic Book" pitchFamily="34" charset="0"/>
              <a:buAutoNum type="arabicPeriod"/>
            </a:pP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Duplicated infections: </a:t>
            </a:r>
            <a:r>
              <a:rPr lang="en-US" altLang="ja-JP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10infections within 20min</a:t>
            </a:r>
          </a:p>
          <a:p>
            <a:pPr marL="854075" lvl="1" indent="-514350" eaLnBrk="1" hangingPunct="1">
              <a:buFont typeface="Franklin Gothic Book" pitchFamily="34" charset="0"/>
              <a:buAutoNum type="arabicPeriod"/>
            </a:pPr>
            <a:r>
              <a:rPr lang="en-US" altLang="ja-JP" dirty="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Variants of a single malware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>
                <a:latin typeface="Arial" charset="0"/>
              </a:rPr>
              <a:t>List of Malware</a:t>
            </a:r>
            <a:endParaRPr lang="ja-JP" altLang="en-US" smtClean="0">
              <a:latin typeface="Arial" charset="0"/>
            </a:endParaRPr>
          </a:p>
        </p:txBody>
      </p:sp>
      <p:graphicFrame>
        <p:nvGraphicFramePr>
          <p:cNvPr id="23599" name="Group 47"/>
          <p:cNvGraphicFramePr>
            <a:graphicFrameLocks noGrp="1"/>
          </p:cNvGraphicFramePr>
          <p:nvPr>
            <p:ph idx="1"/>
          </p:nvPr>
        </p:nvGraphicFramePr>
        <p:xfrm>
          <a:off x="142875" y="1600200"/>
          <a:ext cx="5043488" cy="5248656"/>
        </p:xfrm>
        <a:graphic>
          <a:graphicData uri="http://schemas.openxmlformats.org/drawingml/2006/table">
            <a:tbl>
              <a:tblPr/>
              <a:tblGrid>
                <a:gridCol w="2967038"/>
                <a:gridCol w="1384300"/>
                <a:gridCol w="69215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MW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label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DL</a:t>
                      </a:r>
                      <a:endParaRPr kumimoji="1" lang="ja-JP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PE_VIRUT.AV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PE_BOBAX.AK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PE_VIRUT.AT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PE3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73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BKDR_POEBOT.GN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BKDR_MYBOT.AH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BKDR_RBOT.ASA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BK1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BK2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BK3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TROJ_AGENT.ARWZ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TROJ_BUZUS.AGB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TR2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59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WORM_ALLAPLE.IK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WORM_POEBOT.AX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WORM_SWTYMLAI.CD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WORM_AUTORUN.CZU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WORM_IRCBOT.CHZ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WO5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27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UNKNOWN</a:t>
                      </a: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UK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5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marL="136550" marR="13655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584" name="コンテンツ プレースホルダ 2"/>
          <p:cNvSpPr txBox="1">
            <a:spLocks/>
          </p:cNvSpPr>
          <p:nvPr/>
        </p:nvSpPr>
        <p:spPr bwMode="auto">
          <a:xfrm>
            <a:off x="5286375" y="1785938"/>
            <a:ext cx="38576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altLang="ja-JP" sz="2800"/>
              <a:t>Unique MW</a:t>
            </a:r>
            <a:r>
              <a:rPr lang="ja-JP" altLang="en-US" sz="2800"/>
              <a:t> </a:t>
            </a:r>
            <a:r>
              <a:rPr lang="en-US" altLang="ja-JP" sz="2800"/>
              <a:t>named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altLang="ja-JP" sz="2800"/>
              <a:t>13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altLang="ja-JP" sz="2800"/>
              <a:t>Total MW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altLang="ja-JP" sz="2800">
                <a:ea typeface="Arial Unicode MS" pitchFamily="50" charset="-128"/>
                <a:cs typeface="Arial Unicode MS" pitchFamily="50" charset="-128"/>
              </a:rPr>
              <a:t>200</a:t>
            </a:r>
          </a:p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endParaRPr lang="en-US" altLang="ja-JP" sz="2800"/>
          </a:p>
        </p:txBody>
      </p:sp>
      <p:sp>
        <p:nvSpPr>
          <p:cNvPr id="12" name="正方形/長方形 11"/>
          <p:cNvSpPr/>
          <p:nvPr/>
        </p:nvSpPr>
        <p:spPr>
          <a:xfrm>
            <a:off x="142875" y="2071688"/>
            <a:ext cx="5000625" cy="3571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69804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14" name="Group 54"/>
          <p:cNvGraphicFramePr>
            <a:graphicFrameLocks/>
          </p:cNvGraphicFramePr>
          <p:nvPr/>
        </p:nvGraphicFramePr>
        <p:xfrm>
          <a:off x="0" y="1571612"/>
          <a:ext cx="9144032" cy="3143257"/>
        </p:xfrm>
        <a:graphic>
          <a:graphicData uri="http://schemas.openxmlformats.org/drawingml/2006/table">
            <a:tbl>
              <a:tblPr/>
              <a:tblGrid>
                <a:gridCol w="2428891"/>
                <a:gridCol w="6715141"/>
              </a:tblGrid>
              <a:tr h="42564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ＭＳ Ｐゴシック" charset="-128"/>
                          <a:ea typeface="HGｺﾞｼｯｸM" pitchFamily="49" charset="-128"/>
                        </a:rPr>
                        <a:t>MW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ＭＳ Ｐゴシック" charset="-128"/>
                        <a:ea typeface="ＭＳ Ｐゴシック" charset="-128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Hash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7176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PE_VIRUT.AV</a:t>
                      </a:r>
                      <a:endParaRPr kumimoji="1" lang="ja-JP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10dfabf9141a1e96559b155338ffa4a4b43dd3d7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2cf14bfc52e7e304d2e7be114888c70e97afabda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3757741ea3fb6b3e0bdc468e2ac11baf180bede0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7ba0475332eba0d6a562694b3d5937efc1768c73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A508b8f95fb74f45b2202158f24b67d2b8dc72cb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B796a1bba40ad344571734215043a73472332d94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C925531e659206849bf74abd42b5da824f795c31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</a:pPr>
                      <a:r>
                        <a:rPr kumimoji="1" lang="en-US" altLang="ja-JP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F0b1add6b43bb1e84a916c3e8f88b3edfe02761b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5" name="コンテンツ プレースホルダ 2"/>
          <p:cNvSpPr txBox="1">
            <a:spLocks/>
          </p:cNvSpPr>
          <p:nvPr/>
        </p:nvSpPr>
        <p:spPr bwMode="auto">
          <a:xfrm>
            <a:off x="5286375" y="5000636"/>
            <a:ext cx="38576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Char char=""/>
            </a:pPr>
            <a:r>
              <a:rPr lang="en-US" altLang="ja-JP" dirty="0"/>
              <a:t>Unique Hash</a:t>
            </a:r>
          </a:p>
          <a:p>
            <a:pPr marL="800100" lvl="1" indent="-3429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Char char="Ø"/>
            </a:pPr>
            <a:r>
              <a:rPr lang="en-US" altLang="ja-JP" dirty="0"/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1143000"/>
          </a:xfrm>
        </p:spPr>
        <p:txBody>
          <a:bodyPr/>
          <a:lstStyle/>
          <a:p>
            <a:pPr eaLnBrk="1" hangingPunct="1"/>
            <a:r>
              <a:rPr lang="en-US" altLang="ja-JP" sz="4200" smtClean="0">
                <a:latin typeface="Arial" charset="0"/>
              </a:rPr>
              <a:t>3 steps to detect</a:t>
            </a:r>
            <a:endParaRPr lang="ja-JP" altLang="en-US" sz="4200" smtClean="0">
              <a:latin typeface="Arial" charset="0"/>
            </a:endParaRP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Wingdings" pitchFamily="2" charset="2"/>
              <a:buChar char="Ø"/>
            </a:pPr>
            <a:r>
              <a:rPr lang="en-US" altLang="ja-JP" sz="360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1. to work out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en-US" altLang="ja-JP" sz="360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2. to work out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en-US" altLang="ja-JP" sz="360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3. to work out</a:t>
            </a:r>
          </a:p>
          <a:p>
            <a:pPr marL="514350" indent="-514350" eaLnBrk="1" hangingPunct="1">
              <a:buFont typeface="Wingdings" pitchFamily="2" charset="2"/>
              <a:buChar char="Ø"/>
            </a:pPr>
            <a:r>
              <a:rPr lang="en-US" altLang="ja-JP" sz="3600" smtClean="0"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Heuristic method</a:t>
            </a:r>
            <a:endParaRPr lang="en-US" altLang="ja-JP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z="4000" smtClean="0">
                <a:latin typeface="Arial" charset="0"/>
              </a:rPr>
              <a:t>Heuristics for detecting attack</a:t>
            </a:r>
            <a:r>
              <a:rPr lang="en-US" altLang="ja-JP" sz="4000" smtClean="0"/>
              <a:t> </a:t>
            </a:r>
            <a:endParaRPr lang="ja-JP" altLang="en-US" sz="4000" smtClean="0"/>
          </a:p>
        </p:txBody>
      </p:sp>
      <p:graphicFrame>
        <p:nvGraphicFramePr>
          <p:cNvPr id="29778" name="Group 82"/>
          <p:cNvGraphicFramePr>
            <a:graphicFrameLocks noGrp="1"/>
          </p:cNvGraphicFramePr>
          <p:nvPr>
            <p:ph idx="1"/>
          </p:nvPr>
        </p:nvGraphicFramePr>
        <p:xfrm>
          <a:off x="179388" y="1785938"/>
          <a:ext cx="8713787" cy="4809173"/>
        </p:xfrm>
        <a:graphic>
          <a:graphicData uri="http://schemas.openxmlformats.org/drawingml/2006/table">
            <a:tbl>
              <a:tblPr/>
              <a:tblGrid>
                <a:gridCol w="1081087"/>
                <a:gridCol w="7632700"/>
              </a:tblGrid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1a.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P</a:t>
                      </a: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ort-scan is performed after 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five </a:t>
                      </a: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seconds it received</a:t>
                      </a: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 </a:t>
                      </a: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JOIN command.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1b.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Port-scaning host sends 256 packets per a second.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1c.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PE_VIRUT.AV scans destination addresses with 1st and 2nd </a:t>
                      </a:r>
                      <a:r>
                        <a:rPr kumimoji="1" lang="en-US" altLang="ja-JP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octect</a:t>
                      </a: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 unchanged.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WORM_SWTYMLAI.CD and TROJ_BUZUS.AGB downloaded at the same time after PE_VIRUT.AV is downloaded .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Source IP address of WORM_SWTYMLAI.CD and TROJ_BUZUS.AGB are identical.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WORM_SWTYMLAI.CD and TROJ_BUZUS.AGB use the port number of 80 and PE_VIRUT.AV uses port numbers of ve digits long.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3a. 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The downloading in PUSH sends packets in constant rate.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3b. 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Packets containg string, .MZ. and .PE. use TCP to download malwares.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220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3c. 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The downloading in PUSH is made byWORM_ALLAPLE.</a:t>
                      </a: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3d. </a:t>
                      </a:r>
                      <a:endParaRPr kumimoji="1" lang="en-US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Downloading in TFTP, contains string .win. in UDP.</a:t>
                      </a:r>
                      <a:endParaRPr kumimoji="1" lang="ja-JP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214313" y="3214688"/>
            <a:ext cx="8715375" cy="1857375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214313" y="1785938"/>
            <a:ext cx="8715375" cy="1357312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14313" y="5143500"/>
            <a:ext cx="8715375" cy="1428750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8980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タイトル 1"/>
          <p:cNvSpPr txBox="1"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>
              <a:defRPr/>
            </a:pPr>
            <a:r>
              <a:rPr lang="en-US" altLang="ja-JP" sz="4800" dirty="0">
                <a:latin typeface="+mj-lt"/>
                <a:ea typeface="+mj-ea"/>
                <a:cs typeface="+mj-cs"/>
              </a:rPr>
              <a:t>Rules of the coordinated Infections</a:t>
            </a:r>
            <a:endParaRPr lang="ja-JP" altLang="en-US" sz="48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Group 41"/>
          <p:cNvGraphicFramePr>
            <a:graphicFrameLocks noGrp="1"/>
          </p:cNvGraphicFramePr>
          <p:nvPr/>
        </p:nvGraphicFramePr>
        <p:xfrm>
          <a:off x="0" y="1857375"/>
          <a:ext cx="9144000" cy="4968240"/>
        </p:xfrm>
        <a:graphic>
          <a:graphicData uri="http://schemas.openxmlformats.org/drawingml/2006/table">
            <a:tbl>
              <a:tblPr/>
              <a:tblGrid>
                <a:gridCol w="1801813"/>
                <a:gridCol w="7342187"/>
              </a:tblGrid>
              <a:tr h="107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WORM_SWTYMLAI.CD and TROJ_BUZUS.AGB downloaded at the same time after PE_VIRUT.AV is downloaded .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2b.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Source IP address of WORM_SWTYMLAI.CD and TROJ_BUZUS.AGB are identical.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1106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Rule 2c.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HGｺﾞｼｯｸM" pitchFamily="49" charset="-128"/>
                        </a:rPr>
                        <a:t>WORM_SWTYMLAI.CD and TROJ_BUZUS.AGB use the port number of 80 and PE_VIRUT.AV uses port numbers of five digits long.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HGｺﾞｼｯｸM" pitchFamily="49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Line 2"/>
          <p:cNvSpPr>
            <a:spLocks noChangeShapeType="1"/>
          </p:cNvSpPr>
          <p:nvPr/>
        </p:nvSpPr>
        <p:spPr bwMode="auto">
          <a:xfrm>
            <a:off x="2476500" y="20193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0" name="Line 3"/>
          <p:cNvSpPr>
            <a:spLocks noChangeShapeType="1"/>
          </p:cNvSpPr>
          <p:nvPr/>
        </p:nvSpPr>
        <p:spPr bwMode="auto">
          <a:xfrm flipH="1">
            <a:off x="3848100" y="2019300"/>
            <a:ext cx="0" cy="3200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1" name="Line 4"/>
          <p:cNvSpPr>
            <a:spLocks noChangeShapeType="1"/>
          </p:cNvSpPr>
          <p:nvPr/>
        </p:nvSpPr>
        <p:spPr bwMode="auto">
          <a:xfrm flipH="1">
            <a:off x="5219700" y="20193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6286500" y="20193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3" name="Line 6"/>
          <p:cNvSpPr>
            <a:spLocks noChangeShapeType="1"/>
          </p:cNvSpPr>
          <p:nvPr/>
        </p:nvSpPr>
        <p:spPr bwMode="auto">
          <a:xfrm>
            <a:off x="1333500" y="6134100"/>
            <a:ext cx="594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7296150" y="5999163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Time</a:t>
            </a:r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2232025" y="61134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t1</a:t>
            </a:r>
          </a:p>
        </p:txBody>
      </p:sp>
      <p:sp>
        <p:nvSpPr>
          <p:cNvPr id="27656" name="Text Box 9"/>
          <p:cNvSpPr txBox="1">
            <a:spLocks noChangeArrowheads="1"/>
          </p:cNvSpPr>
          <p:nvPr/>
        </p:nvSpPr>
        <p:spPr bwMode="auto">
          <a:xfrm>
            <a:off x="3668713" y="61134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t2</a:t>
            </a:r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5040313" y="61134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t3</a:t>
            </a:r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6107113" y="6113463"/>
            <a:ext cx="374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t4</a:t>
            </a:r>
          </a:p>
        </p:txBody>
      </p:sp>
      <p:sp>
        <p:nvSpPr>
          <p:cNvPr id="27659" name="Text Box 12"/>
          <p:cNvSpPr txBox="1">
            <a:spLocks noChangeArrowheads="1"/>
          </p:cNvSpPr>
          <p:nvPr/>
        </p:nvSpPr>
        <p:spPr bwMode="auto">
          <a:xfrm>
            <a:off x="1625600" y="2278063"/>
            <a:ext cx="6604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/>
              <a:t>DL:PE</a:t>
            </a:r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4013200" y="2736850"/>
            <a:ext cx="9525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/>
              <a:t>DL:TORJ</a:t>
            </a:r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4284663" y="3659188"/>
            <a:ext cx="11049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/>
              <a:t>DL:WORM</a:t>
            </a: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6426200" y="4700588"/>
            <a:ext cx="13970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 dirty="0"/>
              <a:t>Portscan/dst2</a:t>
            </a:r>
          </a:p>
        </p:txBody>
      </p:sp>
      <p:sp>
        <p:nvSpPr>
          <p:cNvPr id="27663" name="AutoShape 16"/>
          <p:cNvSpPr>
            <a:spLocks noChangeArrowheads="1"/>
          </p:cNvSpPr>
          <p:nvPr/>
        </p:nvSpPr>
        <p:spPr bwMode="auto">
          <a:xfrm>
            <a:off x="2781300" y="4686300"/>
            <a:ext cx="152400" cy="2286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27664" name="AutoShape 17"/>
          <p:cNvSpPr>
            <a:spLocks noChangeArrowheads="1"/>
          </p:cNvSpPr>
          <p:nvPr/>
        </p:nvSpPr>
        <p:spPr bwMode="auto">
          <a:xfrm>
            <a:off x="3479800" y="4686300"/>
            <a:ext cx="152400" cy="22860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 sz="1800"/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2419350" y="4938713"/>
            <a:ext cx="668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NICK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3238500" y="4938713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600"/>
              <a:t>JOIN</a:t>
            </a:r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2786050" y="4305300"/>
            <a:ext cx="2120900" cy="2746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ja-JP" sz="1800" dirty="0"/>
              <a:t>IRC connection/dst1 </a:t>
            </a:r>
          </a:p>
        </p:txBody>
      </p:sp>
      <p:sp>
        <p:nvSpPr>
          <p:cNvPr id="27668" name="Line 21"/>
          <p:cNvSpPr>
            <a:spLocks noChangeShapeType="1"/>
          </p:cNvSpPr>
          <p:nvPr/>
        </p:nvSpPr>
        <p:spPr bwMode="auto">
          <a:xfrm>
            <a:off x="1562100" y="20193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1409700" y="6130925"/>
            <a:ext cx="37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t0</a:t>
            </a:r>
          </a:p>
        </p:txBody>
      </p:sp>
      <p:sp>
        <p:nvSpPr>
          <p:cNvPr id="27670" name="Text Box 23"/>
          <p:cNvSpPr txBox="1">
            <a:spLocks noChangeArrowheads="1"/>
          </p:cNvSpPr>
          <p:nvPr/>
        </p:nvSpPr>
        <p:spPr bwMode="auto">
          <a:xfrm>
            <a:off x="4686300" y="5445125"/>
            <a:ext cx="657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/>
              <a:t>ΔT</a:t>
            </a:r>
            <a:r>
              <a:rPr lang="ja-JP" altLang="en-US" sz="1200"/>
              <a:t>２</a:t>
            </a:r>
          </a:p>
        </p:txBody>
      </p:sp>
      <p:sp>
        <p:nvSpPr>
          <p:cNvPr id="27671" name="Line 24"/>
          <p:cNvSpPr>
            <a:spLocks noChangeShapeType="1"/>
          </p:cNvSpPr>
          <p:nvPr/>
        </p:nvSpPr>
        <p:spPr bwMode="auto">
          <a:xfrm>
            <a:off x="2476500" y="2941631"/>
            <a:ext cx="1371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4" name="Line 27"/>
          <p:cNvSpPr>
            <a:spLocks noChangeShapeType="1"/>
          </p:cNvSpPr>
          <p:nvPr/>
        </p:nvSpPr>
        <p:spPr bwMode="auto">
          <a:xfrm>
            <a:off x="1562100" y="2628900"/>
            <a:ext cx="91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5" name="Line 28"/>
          <p:cNvSpPr>
            <a:spLocks noChangeShapeType="1"/>
          </p:cNvSpPr>
          <p:nvPr/>
        </p:nvSpPr>
        <p:spPr bwMode="auto">
          <a:xfrm>
            <a:off x="3860800" y="3103563"/>
            <a:ext cx="91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6" name="Line 29"/>
          <p:cNvSpPr>
            <a:spLocks noChangeShapeType="1"/>
          </p:cNvSpPr>
          <p:nvPr/>
        </p:nvSpPr>
        <p:spPr bwMode="auto">
          <a:xfrm>
            <a:off x="4318000" y="3933825"/>
            <a:ext cx="91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7" name="Line 30"/>
          <p:cNvSpPr>
            <a:spLocks noChangeShapeType="1"/>
          </p:cNvSpPr>
          <p:nvPr/>
        </p:nvSpPr>
        <p:spPr bwMode="auto">
          <a:xfrm>
            <a:off x="6299200" y="5067300"/>
            <a:ext cx="1358900" cy="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8" name="Line 31"/>
          <p:cNvSpPr>
            <a:spLocks noChangeShapeType="1"/>
          </p:cNvSpPr>
          <p:nvPr/>
        </p:nvSpPr>
        <p:spPr bwMode="auto">
          <a:xfrm>
            <a:off x="2705100" y="4610100"/>
            <a:ext cx="3505200" cy="0"/>
          </a:xfrm>
          <a:prstGeom prst="line">
            <a:avLst/>
          </a:prstGeom>
          <a:noFill/>
          <a:ln w="76200" cap="rnd">
            <a:solidFill>
              <a:schemeClr val="tx1"/>
            </a:solidFill>
            <a:prstDash val="sysDot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79" name="Text Box 32"/>
          <p:cNvSpPr txBox="1">
            <a:spLocks noChangeArrowheads="1"/>
          </p:cNvSpPr>
          <p:nvPr/>
        </p:nvSpPr>
        <p:spPr bwMode="auto">
          <a:xfrm>
            <a:off x="1187450" y="2420938"/>
            <a:ext cx="2508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/>
              <a:t>S</a:t>
            </a:r>
            <a:r>
              <a:rPr lang="en-US" altLang="ja-JP" sz="1400"/>
              <a:t>1</a:t>
            </a:r>
          </a:p>
        </p:txBody>
      </p:sp>
      <p:sp>
        <p:nvSpPr>
          <p:cNvPr id="27680" name="Text Box 33"/>
          <p:cNvSpPr txBox="1">
            <a:spLocks noChangeArrowheads="1"/>
          </p:cNvSpPr>
          <p:nvPr/>
        </p:nvSpPr>
        <p:spPr bwMode="auto">
          <a:xfrm>
            <a:off x="755650" y="1700213"/>
            <a:ext cx="723900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/>
              <a:t>Source</a:t>
            </a:r>
          </a:p>
        </p:txBody>
      </p:sp>
      <p:sp>
        <p:nvSpPr>
          <p:cNvPr id="27681" name="Text Box 34"/>
          <p:cNvSpPr txBox="1">
            <a:spLocks noChangeArrowheads="1"/>
          </p:cNvSpPr>
          <p:nvPr/>
        </p:nvSpPr>
        <p:spPr bwMode="auto">
          <a:xfrm>
            <a:off x="1187450" y="2938463"/>
            <a:ext cx="2508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/>
              <a:t>S</a:t>
            </a:r>
            <a:r>
              <a:rPr lang="en-US" altLang="ja-JP" sz="1400"/>
              <a:t>2</a:t>
            </a:r>
          </a:p>
        </p:txBody>
      </p:sp>
      <p:sp>
        <p:nvSpPr>
          <p:cNvPr id="27682" name="Text Box 35"/>
          <p:cNvSpPr txBox="1">
            <a:spLocks noChangeArrowheads="1"/>
          </p:cNvSpPr>
          <p:nvPr/>
        </p:nvSpPr>
        <p:spPr bwMode="auto">
          <a:xfrm>
            <a:off x="1187450" y="3716338"/>
            <a:ext cx="250825" cy="2746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800"/>
              <a:t>S</a:t>
            </a:r>
            <a:r>
              <a:rPr lang="en-US" altLang="ja-JP" sz="1400"/>
              <a:t>3</a:t>
            </a:r>
          </a:p>
        </p:txBody>
      </p:sp>
      <p:sp>
        <p:nvSpPr>
          <p:cNvPr id="27683" name="Line 36"/>
          <p:cNvSpPr>
            <a:spLocks noChangeShapeType="1"/>
          </p:cNvSpPr>
          <p:nvPr/>
        </p:nvSpPr>
        <p:spPr bwMode="auto">
          <a:xfrm>
            <a:off x="3563938" y="5372100"/>
            <a:ext cx="2735262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4" name="Line 37"/>
          <p:cNvSpPr>
            <a:spLocks noChangeShapeType="1"/>
          </p:cNvSpPr>
          <p:nvPr/>
        </p:nvSpPr>
        <p:spPr bwMode="auto">
          <a:xfrm flipH="1">
            <a:off x="3563938" y="3355975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85" name="Text Box 38"/>
          <p:cNvSpPr txBox="1">
            <a:spLocks noChangeArrowheads="1"/>
          </p:cNvSpPr>
          <p:nvPr/>
        </p:nvSpPr>
        <p:spPr bwMode="auto">
          <a:xfrm>
            <a:off x="2843213" y="2571744"/>
            <a:ext cx="636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800" dirty="0"/>
              <a:t>ΔT</a:t>
            </a:r>
            <a:r>
              <a:rPr lang="en-US" altLang="ja-JP" sz="1200" dirty="0"/>
              <a:t>1</a:t>
            </a:r>
            <a:endParaRPr lang="ja-JP" altLang="en-US" sz="1200" dirty="0"/>
          </a:p>
        </p:txBody>
      </p:sp>
      <p:pic>
        <p:nvPicPr>
          <p:cNvPr id="27686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250" y="1557338"/>
            <a:ext cx="703263" cy="77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7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4300" y="2133600"/>
            <a:ext cx="1000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8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538" y="3146425"/>
            <a:ext cx="103028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89" name="タイトル 1"/>
          <p:cNvSpPr>
            <a:spLocks/>
          </p:cNvSpPr>
          <p:nvPr/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20" rIns="45720" anchor="ctr"/>
          <a:lstStyle/>
          <a:p>
            <a:pPr eaLnBrk="0" hangingPunct="0"/>
            <a:r>
              <a:rPr lang="en-US" altLang="ja-JP" sz="4600"/>
              <a:t>TimeChart </a:t>
            </a:r>
            <a:endParaRPr lang="ja-JP" altLang="en-US" sz="4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7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27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27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3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9" dur="500"/>
                                        <p:tgtEl>
                                          <p:spTgt spid="2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/>
      <p:bldP spid="27666" grpId="0"/>
      <p:bldP spid="27667" grpId="0" animBg="1"/>
      <p:bldP spid="27670" grpId="0"/>
      <p:bldP spid="27671" grpId="0" animBg="1"/>
      <p:bldP spid="27674" grpId="0" animBg="1"/>
      <p:bldP spid="27675" grpId="0" animBg="1"/>
      <p:bldP spid="27676" grpId="0" animBg="1"/>
      <p:bldP spid="27677" grpId="0" animBg="1"/>
      <p:bldP spid="27678" grpId="0" animBg="1"/>
      <p:bldP spid="27683" grpId="0" animBg="1"/>
      <p:bldP spid="27684" grpId="0" animBg="1"/>
      <p:bldP spid="27685" grpId="0"/>
    </p:bldLst>
  </p:timing>
</p:sld>
</file>

<file path=ppt/theme/theme1.xml><?xml version="1.0" encoding="utf-8"?>
<a:theme xmlns:a="http://schemas.openxmlformats.org/drawingml/2006/main" name="テクノロジー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16286</TotalTime>
  <Words>791</Words>
  <Application>Microsoft Office PowerPoint</Application>
  <PresentationFormat>画面に合わせる (4:3)</PresentationFormat>
  <Paragraphs>337</Paragraphs>
  <Slides>18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テクノロジー</vt:lpstr>
      <vt:lpstr>Heuristics for detecting botnet coordinated attacks</vt:lpstr>
      <vt:lpstr>Introduction</vt:lpstr>
      <vt:lpstr>What is Coordinated Attacks?</vt:lpstr>
      <vt:lpstr>Research purposes</vt:lpstr>
      <vt:lpstr>Research issues</vt:lpstr>
      <vt:lpstr>List of Malware</vt:lpstr>
      <vt:lpstr>3 steps to detect</vt:lpstr>
      <vt:lpstr>Heuristics for detecting attack </vt:lpstr>
      <vt:lpstr>スライド 9</vt:lpstr>
      <vt:lpstr>Examples of coordinated attacks</vt:lpstr>
      <vt:lpstr>Number of distinct  servers</vt:lpstr>
      <vt:lpstr>Rule1c. Destination addresses</vt:lpstr>
      <vt:lpstr>Rule 1a. Time difference</vt:lpstr>
      <vt:lpstr>Statistics of coordinated infections</vt:lpstr>
      <vt:lpstr>Rule accuracy </vt:lpstr>
      <vt:lpstr>Conclusion</vt:lpstr>
      <vt:lpstr>スライド 17</vt:lpstr>
      <vt:lpstr>Mail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パケットキャプチャーから感染種類を判定する発見的手法について</dc:title>
  <dc:creator>mulberry</dc:creator>
  <cp:lastModifiedBy>Scanner_2</cp:lastModifiedBy>
  <cp:revision>514</cp:revision>
  <dcterms:created xsi:type="dcterms:W3CDTF">2010-02-01T04:37:50Z</dcterms:created>
  <dcterms:modified xsi:type="dcterms:W3CDTF">2010-02-17T13:12:13Z</dcterms:modified>
</cp:coreProperties>
</file>