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85" r:id="rId5"/>
    <p:sldId id="307" r:id="rId6"/>
    <p:sldId id="309" r:id="rId7"/>
    <p:sldId id="286" r:id="rId8"/>
    <p:sldId id="287" r:id="rId9"/>
    <p:sldId id="305" r:id="rId10"/>
    <p:sldId id="308" r:id="rId11"/>
    <p:sldId id="291" r:id="rId12"/>
    <p:sldId id="294" r:id="rId13"/>
    <p:sldId id="295" r:id="rId14"/>
    <p:sldId id="302" r:id="rId15"/>
    <p:sldId id="293" r:id="rId16"/>
    <p:sldId id="306" r:id="rId17"/>
    <p:sldId id="297" r:id="rId18"/>
    <p:sldId id="303" r:id="rId19"/>
    <p:sldId id="304" r:id="rId20"/>
    <p:sldId id="299" r:id="rId21"/>
    <p:sldId id="301" r:id="rId22"/>
    <p:sldId id="284" r:id="rId23"/>
    <p:sldId id="276" r:id="rId2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84A1E8"/>
    <a:srgbClr val="F3C4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80855" autoAdjust="0"/>
  </p:normalViewPr>
  <p:slideViewPr>
    <p:cSldViewPr>
      <p:cViewPr varScale="1">
        <p:scale>
          <a:sx n="108" d="100"/>
          <a:sy n="108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492" y="-108"/>
      </p:cViewPr>
      <p:guideLst>
        <p:guide orient="horz" pos="3108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nrohmanr\Documents\My%20Ph.D%20Program\Research\Botnets\Data\Excel\Figur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nrohmanr\Documents\My%20Ph.D%20Program\Research\Botnets\Data\Excel\data_73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nrohmanr\Documents\My%20Ph.D%20Program\Research\Botnets\Data\Excel\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7.9021964359718352E-2"/>
          <c:y val="0.37492413057742846"/>
          <c:w val="0.9047485840585725"/>
          <c:h val="0.46953453083989533"/>
        </c:manualLayout>
      </c:layout>
      <c:barChart>
        <c:barDir val="col"/>
        <c:grouping val="clustered"/>
        <c:ser>
          <c:idx val="0"/>
          <c:order val="0"/>
          <c:tx>
            <c:strRef>
              <c:f>[2]Sheet2!$C$2</c:f>
              <c:strCache>
                <c:ptCount val="1"/>
                <c:pt idx="0">
                  <c:v>(P2.1) PE_VIRUT.AV PE_VIRUT.AV</c:v>
                </c:pt>
              </c:strCache>
            </c:strRef>
          </c:tx>
          <c:val>
            <c:numRef>
              <c:f>[2]Sheet2!$B$2</c:f>
              <c:numCache>
                <c:formatCode>General</c:formatCode>
                <c:ptCount val="1"/>
                <c:pt idx="0">
                  <c:v>1270</c:v>
                </c:pt>
              </c:numCache>
            </c:numRef>
          </c:val>
        </c:ser>
        <c:ser>
          <c:idx val="1"/>
          <c:order val="1"/>
          <c:tx>
            <c:strRef>
              <c:f>[2]Sheet2!$C$3</c:f>
              <c:strCache>
                <c:ptCount val="1"/>
                <c:pt idx="0">
                  <c:v>(P2.2) PE_BOBAX.AK PE_BOBAX.AK</c:v>
                </c:pt>
              </c:strCache>
            </c:strRef>
          </c:tx>
          <c:val>
            <c:numRef>
              <c:f>[2]Sheet2!$B$3</c:f>
              <c:numCache>
                <c:formatCode>General</c:formatCode>
                <c:ptCount val="1"/>
                <c:pt idx="0">
                  <c:v>987</c:v>
                </c:pt>
              </c:numCache>
            </c:numRef>
          </c:val>
        </c:ser>
        <c:ser>
          <c:idx val="2"/>
          <c:order val="2"/>
          <c:tx>
            <c:strRef>
              <c:f>[2]Sheet2!$C$4</c:f>
              <c:strCache>
                <c:ptCount val="1"/>
                <c:pt idx="0">
                  <c:v>(P2.3) PE_VIRUT.D-1 PE_VIRUT.D-1</c:v>
                </c:pt>
              </c:strCache>
            </c:strRef>
          </c:tx>
          <c:val>
            <c:numRef>
              <c:f>[2]Sheet2!$B$4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</c:ser>
        <c:ser>
          <c:idx val="3"/>
          <c:order val="3"/>
          <c:tx>
            <c:strRef>
              <c:f>[2]Sheet2!$C$5</c:f>
              <c:strCache>
                <c:ptCount val="1"/>
                <c:pt idx="0">
                  <c:v>(P2.4) PE_VIRUT.AV TSPY_KOLABC.CH</c:v>
                </c:pt>
              </c:strCache>
            </c:strRef>
          </c:tx>
          <c:val>
            <c:numRef>
              <c:f>[2]Sheet2!$B$5</c:f>
              <c:numCache>
                <c:formatCode>General</c:formatCode>
                <c:ptCount val="1"/>
                <c:pt idx="0">
                  <c:v>492</c:v>
                </c:pt>
              </c:numCache>
            </c:numRef>
          </c:val>
        </c:ser>
        <c:ser>
          <c:idx val="4"/>
          <c:order val="4"/>
          <c:tx>
            <c:strRef>
              <c:f>[2]Sheet2!$C$6</c:f>
              <c:strCache>
                <c:ptCount val="1"/>
                <c:pt idx="0">
                  <c:v>(P2.6) PE_VIRUT.AV WORM_SWTYMLAI.CD</c:v>
                </c:pt>
              </c:strCache>
            </c:strRef>
          </c:tx>
          <c:val>
            <c:numRef>
              <c:f>[2]Sheet2!$B$6</c:f>
              <c:numCache>
                <c:formatCode>General</c:formatCode>
                <c:ptCount val="1"/>
                <c:pt idx="0">
                  <c:v>385</c:v>
                </c:pt>
              </c:numCache>
            </c:numRef>
          </c:val>
        </c:ser>
        <c:ser>
          <c:idx val="5"/>
          <c:order val="5"/>
          <c:tx>
            <c:strRef>
              <c:f>[2]Sheet2!$C$7</c:f>
              <c:strCache>
                <c:ptCount val="1"/>
                <c:pt idx="0">
                  <c:v>(P2.13) TROJ_QHOST.WT WORM_HAMWEQ.AP</c:v>
                </c:pt>
              </c:strCache>
            </c:strRef>
          </c:tx>
          <c:val>
            <c:numRef>
              <c:f>[2]Sheet2!$B$7</c:f>
              <c:numCache>
                <c:formatCode>General</c:formatCode>
                <c:ptCount val="1"/>
                <c:pt idx="0">
                  <c:v>290</c:v>
                </c:pt>
              </c:numCache>
            </c:numRef>
          </c:val>
        </c:ser>
        <c:ser>
          <c:idx val="6"/>
          <c:order val="6"/>
          <c:tx>
            <c:strRef>
              <c:f>[2]Sheet2!$C$8</c:f>
              <c:strCache>
                <c:ptCount val="1"/>
                <c:pt idx="0">
                  <c:v>(P2.24) PE_VIRUT.AV BKDR_SDBOT.BU</c:v>
                </c:pt>
              </c:strCache>
            </c:strRef>
          </c:tx>
          <c:val>
            <c:numRef>
              <c:f>[2]Sheet2!$B$8</c:f>
              <c:numCache>
                <c:formatCode>General</c:formatCode>
                <c:ptCount val="1"/>
                <c:pt idx="0">
                  <c:v>211</c:v>
                </c:pt>
              </c:numCache>
            </c:numRef>
          </c:val>
        </c:ser>
        <c:ser>
          <c:idx val="7"/>
          <c:order val="7"/>
          <c:tx>
            <c:strRef>
              <c:f>[2]Sheet2!$C$9</c:f>
              <c:strCache>
                <c:ptCount val="1"/>
                <c:pt idx="0">
                  <c:v>(P2.28) BKDR_SCRYPT.ZHB BKDR_SDBOT.BU</c:v>
                </c:pt>
              </c:strCache>
            </c:strRef>
          </c:tx>
          <c:val>
            <c:numRef>
              <c:f>[2]Sheet2!$B$9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</c:ser>
        <c:ser>
          <c:idx val="8"/>
          <c:order val="8"/>
          <c:tx>
            <c:strRef>
              <c:f>[2]Sheet2!$C$10</c:f>
              <c:strCache>
                <c:ptCount val="1"/>
                <c:pt idx="0">
                  <c:v>(P3.36) BKDR_SCRYPT.ZHB PE_VIRUT.AV</c:v>
                </c:pt>
              </c:strCache>
            </c:strRef>
          </c:tx>
          <c:val>
            <c:numRef>
              <c:f>[2]Sheet2!$B$10</c:f>
              <c:numCache>
                <c:formatCode>General</c:formatCode>
                <c:ptCount val="1"/>
                <c:pt idx="0">
                  <c:v>156</c:v>
                </c:pt>
              </c:numCache>
            </c:numRef>
          </c:val>
        </c:ser>
        <c:ser>
          <c:idx val="9"/>
          <c:order val="9"/>
          <c:tx>
            <c:strRef>
              <c:f>[2]Sheet2!$C$11</c:f>
              <c:strCache>
                <c:ptCount val="1"/>
                <c:pt idx="0">
                  <c:v>(P2.37) BKDR_RBOT.CZO WORM_HAMWEQ.AP</c:v>
                </c:pt>
              </c:strCache>
            </c:strRef>
          </c:tx>
          <c:val>
            <c:numRef>
              <c:f>[2]Sheet2!$B$11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</c:ser>
        <c:ser>
          <c:idx val="10"/>
          <c:order val="10"/>
          <c:tx>
            <c:strRef>
              <c:f>[2]Sheet2!$C$12</c:f>
              <c:strCache>
                <c:ptCount val="1"/>
                <c:pt idx="0">
                  <c:v>(P2.78) TSPY_ONLINEG.OPJ TROJ_QHOST.WT</c:v>
                </c:pt>
              </c:strCache>
            </c:strRef>
          </c:tx>
          <c:val>
            <c:numRef>
              <c:f>[2]Sheet2!$B$12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Val val="1"/>
        </c:dLbls>
        <c:overlap val="-25"/>
        <c:axId val="55726080"/>
        <c:axId val="55728000"/>
      </c:barChart>
      <c:catAx>
        <c:axId val="5572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Pattern </a:t>
                </a:r>
              </a:p>
            </c:rich>
          </c:tx>
          <c:layout>
            <c:manualLayout>
              <c:xMode val="edge"/>
              <c:yMode val="edge"/>
              <c:x val="0.45690495924851532"/>
              <c:y val="0.9352212516404208"/>
            </c:manualLayout>
          </c:layout>
        </c:title>
        <c:numFmt formatCode="General" sourceLinked="1"/>
        <c:majorTickMark val="none"/>
        <c:tickLblPos val="none"/>
        <c:crossAx val="55728000"/>
        <c:crosses val="autoZero"/>
        <c:auto val="1"/>
        <c:lblAlgn val="ctr"/>
        <c:lblOffset val="100"/>
      </c:catAx>
      <c:valAx>
        <c:axId val="557280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Frequency (slots)</a:t>
                </a:r>
              </a:p>
            </c:rich>
          </c:tx>
          <c:layout>
            <c:manualLayout>
              <c:xMode val="edge"/>
              <c:yMode val="edge"/>
              <c:x val="3.7283349449739905E-2"/>
              <c:y val="0.30659223261154855"/>
            </c:manualLayout>
          </c:layout>
        </c:title>
        <c:numFmt formatCode="General" sourceLinked="1"/>
        <c:tickLblPos val="none"/>
        <c:crossAx val="55726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8148319695332108E-2"/>
          <c:y val="1.7881233595800523E-2"/>
          <c:w val="0.94185168030466782"/>
          <c:h val="0.2943309137139111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7.7622275476435021E-2"/>
          <c:y val="0.30315198803416382"/>
          <c:w val="0.89613750998516406"/>
          <c:h val="0.53816463504675349"/>
        </c:manualLayout>
      </c:layout>
      <c:barChart>
        <c:barDir val="col"/>
        <c:grouping val="clustered"/>
        <c:ser>
          <c:idx val="0"/>
          <c:order val="0"/>
          <c:tx>
            <c:strRef>
              <c:f>Sheet4!$C$1</c:f>
              <c:strCache>
                <c:ptCount val="1"/>
                <c:pt idx="0">
                  <c:v>(P3.1) PE_VIRUT.AV PE_VIRUT.AV PE_VIRUT.AV </c:v>
                </c:pt>
              </c:strCache>
            </c:strRef>
          </c:tx>
          <c:val>
            <c:numRef>
              <c:f>Sheet4!$B$1</c:f>
              <c:numCache>
                <c:formatCode>General</c:formatCode>
                <c:ptCount val="1"/>
                <c:pt idx="0">
                  <c:v>414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(P3.2) PE_BOBAX.AK PE_BOBAX.AK PE_BOBAX.AK</c:v>
                </c:pt>
              </c:strCache>
            </c:strRef>
          </c:tx>
          <c:val>
            <c:numRef>
              <c:f>Sheet4!$B$2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</c:ser>
        <c:ser>
          <c:idx val="2"/>
          <c:order val="2"/>
          <c:tx>
            <c:strRef>
              <c:f>Sheet4!$C$3</c:f>
              <c:strCache>
                <c:ptCount val="1"/>
                <c:pt idx="0">
                  <c:v>(P3.4) TROJ_QHOST.WT WORM_HAMWEQ.AP BKDR_POEBOT.AHP</c:v>
                </c:pt>
              </c:strCache>
            </c:strRef>
          </c:tx>
          <c:val>
            <c:numRef>
              <c:f>Sheet4!$B$3</c:f>
              <c:numCache>
                <c:formatCode>General</c:formatCode>
                <c:ptCount val="1"/>
                <c:pt idx="0">
                  <c:v>168</c:v>
                </c:pt>
              </c:numCache>
            </c:numRef>
          </c:val>
        </c:ser>
        <c:ser>
          <c:idx val="3"/>
          <c:order val="3"/>
          <c:tx>
            <c:strRef>
              <c:f>Sheet4!$C$4</c:f>
              <c:strCache>
                <c:ptCount val="1"/>
                <c:pt idx="0">
                  <c:v>(P3.7) PE_VIRUT.AV WORM_SWTYMLAI.CD TSPY_KOLABC.CH</c:v>
                </c:pt>
              </c:strCache>
            </c:strRef>
          </c:tx>
          <c:val>
            <c:numRef>
              <c:f>Sheet4!$B$4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</c:ser>
        <c:ser>
          <c:idx val="4"/>
          <c:order val="4"/>
          <c:tx>
            <c:strRef>
              <c:f>Sheet4!$C$5</c:f>
              <c:strCache>
                <c:ptCount val="1"/>
                <c:pt idx="0">
                  <c:v>(P3.10) PE_VIRUT.AV TSPY_KOLABC.CH WORM_SWTYMLAI.CD</c:v>
                </c:pt>
              </c:strCache>
            </c:strRef>
          </c:tx>
          <c:val>
            <c:numRef>
              <c:f>Sheet4!$B$5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</c:ser>
        <c:ser>
          <c:idx val="5"/>
          <c:order val="5"/>
          <c:tx>
            <c:strRef>
              <c:f>Sheet4!$C$6</c:f>
              <c:strCache>
                <c:ptCount val="1"/>
                <c:pt idx="0">
                  <c:v>(P3.21) PE_VIRUT.AV BKDR_SDBOT.BU BKDR_VANBOT.HI</c:v>
                </c:pt>
              </c:strCache>
            </c:strRef>
          </c:tx>
          <c:val>
            <c:numRef>
              <c:f>Sheet4!$B$6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6"/>
          <c:order val="6"/>
          <c:tx>
            <c:strRef>
              <c:f>Sheet4!$C$7</c:f>
              <c:strCache>
                <c:ptCount val="1"/>
                <c:pt idx="0">
                  <c:v>(P3.27) BKDR_SCRYPT.ZHB BKDR_SDBOT.BU BKDR_VANBOT.HI</c:v>
                </c:pt>
              </c:strCache>
            </c:strRef>
          </c:tx>
          <c:val>
            <c:numRef>
              <c:f>Sheet4!$B$7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7"/>
          <c:order val="7"/>
          <c:tx>
            <c:strRef>
              <c:f>Sheet4!$C$8</c:f>
              <c:strCache>
                <c:ptCount val="1"/>
                <c:pt idx="0">
                  <c:v>(P3.29) TSPY_ONLINEG.OPJ TROJ_QHOST.WT BKDR_POEBOT.AHP</c:v>
                </c:pt>
              </c:strCache>
            </c:strRef>
          </c:tx>
          <c:val>
            <c:numRef>
              <c:f>Sheet4!$B$8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8"/>
          <c:order val="8"/>
          <c:tx>
            <c:strRef>
              <c:f>Sheet4!$C$9</c:f>
              <c:strCache>
                <c:ptCount val="1"/>
                <c:pt idx="0">
                  <c:v>(P3.30) BKDR_RBOT.CZO WORM_HAMWEQ.AP TROJ_QHOST.WT</c:v>
                </c:pt>
              </c:strCache>
            </c:strRef>
          </c:tx>
          <c:val>
            <c:numRef>
              <c:f>Sheet4!$B$9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9"/>
          <c:order val="9"/>
          <c:tx>
            <c:strRef>
              <c:f>Sheet4!$C$10</c:f>
              <c:strCache>
                <c:ptCount val="1"/>
                <c:pt idx="0">
                  <c:v>(P3.37) PE_VIRUT.AV TSPY_KOLABC.CH TROJ_AGENT.AGSB</c:v>
                </c:pt>
              </c:strCache>
            </c:strRef>
          </c:tx>
          <c:val>
            <c:numRef>
              <c:f>Sheet4!$B$10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0"/>
          <c:order val="10"/>
          <c:tx>
            <c:strRef>
              <c:f>Sheet4!$C$11</c:f>
              <c:strCache>
                <c:ptCount val="1"/>
                <c:pt idx="0">
                  <c:v>(P3.49) BKDR_SCRYPT.ZHB PE_VIRUT.AV BKDR_SDBOT.BU</c:v>
                </c:pt>
              </c:strCache>
            </c:strRef>
          </c:tx>
          <c:val>
            <c:numRef>
              <c:f>Sheet4!$B$11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dLbls>
          <c:showVal val="1"/>
        </c:dLbls>
        <c:overlap val="-25"/>
        <c:axId val="55224576"/>
        <c:axId val="55234944"/>
      </c:barChart>
      <c:catAx>
        <c:axId val="55224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Pattern </a:t>
                </a:r>
              </a:p>
            </c:rich>
          </c:tx>
          <c:layout>
            <c:manualLayout>
              <c:xMode val="edge"/>
              <c:yMode val="edge"/>
              <c:x val="0.45141237062348338"/>
              <c:y val="0.92265954051569365"/>
            </c:manualLayout>
          </c:layout>
        </c:title>
        <c:numFmt formatCode="General" sourceLinked="1"/>
        <c:majorTickMark val="none"/>
        <c:tickLblPos val="none"/>
        <c:crossAx val="55234944"/>
        <c:crosses val="autoZero"/>
        <c:auto val="1"/>
        <c:lblAlgn val="ctr"/>
        <c:lblOffset val="100"/>
      </c:catAx>
      <c:valAx>
        <c:axId val="5523494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(slots)</a:t>
                </a:r>
              </a:p>
            </c:rich>
          </c:tx>
          <c:layout>
            <c:manualLayout>
              <c:xMode val="edge"/>
              <c:yMode val="edge"/>
              <c:x val="3.833778386397356E-2"/>
              <c:y val="0.33641491728234618"/>
            </c:manualLayout>
          </c:layout>
        </c:title>
        <c:numFmt formatCode="General" sourceLinked="1"/>
        <c:tickLblPos val="none"/>
        <c:crossAx val="5522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3.1770017667459294E-2"/>
          <c:w val="1"/>
          <c:h val="0.24992116457312194"/>
        </c:manualLayout>
      </c:layout>
      <c:txPr>
        <a:bodyPr/>
        <a:lstStyle/>
        <a:p>
          <a:pPr>
            <a:defRPr sz="95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0482456140350879"/>
          <c:y val="7.2173932169093402E-2"/>
          <c:w val="0.86842105263158087"/>
          <c:h val="0.69121937271807565"/>
        </c:manualLayout>
      </c:layout>
      <c:barChart>
        <c:barDir val="col"/>
        <c:grouping val="clustered"/>
        <c:ser>
          <c:idx val="0"/>
          <c:order val="0"/>
          <c:tx>
            <c:v>2-Pattern</c:v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[3]Sheet5!$A$15:$A$23</c:f>
              <c:numCache>
                <c:formatCode>General</c:formatCode>
                <c:ptCount val="9"/>
                <c:pt idx="0">
                  <c:v>290</c:v>
                </c:pt>
                <c:pt idx="1">
                  <c:v>90</c:v>
                </c:pt>
                <c:pt idx="2">
                  <c:v>153</c:v>
                </c:pt>
                <c:pt idx="3">
                  <c:v>211</c:v>
                </c:pt>
                <c:pt idx="4">
                  <c:v>190</c:v>
                </c:pt>
                <c:pt idx="5">
                  <c:v>156</c:v>
                </c:pt>
                <c:pt idx="6">
                  <c:v>385</c:v>
                </c:pt>
                <c:pt idx="7">
                  <c:v>492</c:v>
                </c:pt>
                <c:pt idx="8">
                  <c:v>492</c:v>
                </c:pt>
              </c:numCache>
            </c:numRef>
          </c:val>
        </c:ser>
        <c:ser>
          <c:idx val="1"/>
          <c:order val="1"/>
          <c:tx>
            <c:v>3-Pattern</c:v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val>
            <c:numRef>
              <c:f>[3]Sheet5!$A$3:$A$11</c:f>
              <c:numCache>
                <c:formatCode>General</c:formatCode>
                <c:ptCount val="9"/>
                <c:pt idx="0">
                  <c:v>168</c:v>
                </c:pt>
                <c:pt idx="1">
                  <c:v>74</c:v>
                </c:pt>
                <c:pt idx="2">
                  <c:v>73</c:v>
                </c:pt>
                <c:pt idx="3">
                  <c:v>82</c:v>
                </c:pt>
                <c:pt idx="4">
                  <c:v>74</c:v>
                </c:pt>
                <c:pt idx="5">
                  <c:v>57</c:v>
                </c:pt>
                <c:pt idx="6">
                  <c:v>134</c:v>
                </c:pt>
                <c:pt idx="7">
                  <c:v>119</c:v>
                </c:pt>
                <c:pt idx="8">
                  <c:v>67</c:v>
                </c:pt>
              </c:numCache>
            </c:numRef>
          </c:val>
        </c:ser>
        <c:dLbls>
          <c:showVal val="1"/>
        </c:dLbls>
        <c:overlap val="-25"/>
        <c:axId val="55871360"/>
        <c:axId val="55877632"/>
      </c:barChart>
      <c:catAx>
        <c:axId val="55871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Pattern</a:t>
                </a:r>
              </a:p>
            </c:rich>
          </c:tx>
          <c:layout>
            <c:manualLayout>
              <c:xMode val="edge"/>
              <c:yMode val="edge"/>
              <c:x val="0.43281933508311482"/>
              <c:y val="0.8938648660537547"/>
            </c:manualLayout>
          </c:layout>
        </c:title>
        <c:majorTickMark val="none"/>
        <c:tickLblPos val="none"/>
        <c:crossAx val="55877632"/>
        <c:crosses val="autoZero"/>
        <c:auto val="1"/>
        <c:lblAlgn val="ctr"/>
        <c:lblOffset val="100"/>
      </c:catAx>
      <c:valAx>
        <c:axId val="5587763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(slots)</a:t>
                </a:r>
              </a:p>
            </c:rich>
          </c:tx>
          <c:layout>
            <c:manualLayout>
              <c:xMode val="edge"/>
              <c:yMode val="edge"/>
              <c:x val="6.2909932311092709E-2"/>
              <c:y val="0.22698265255905511"/>
            </c:manualLayout>
          </c:layout>
        </c:title>
        <c:numFmt formatCode="General" sourceLinked="1"/>
        <c:tickLblPos val="none"/>
        <c:crossAx val="55871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6162729658792714E-2"/>
          <c:y val="3.4182466018563312E-2"/>
          <c:w val="0.32989654418197845"/>
          <c:h val="6.3116626128540729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0.12643</cdr:x>
      <cdr:y>0.85718</cdr:y>
    </cdr:from>
    <cdr:to>
      <cdr:x>0.94265</cdr:x>
      <cdr:y>0.93484</cdr:y>
    </cdr:to>
    <cdr:grpSp>
      <cdr:nvGrpSpPr>
        <cdr:cNvPr id="16" name="Group 15"/>
        <cdr:cNvGrpSpPr/>
      </cdr:nvGrpSpPr>
      <cdr:grpSpPr>
        <a:xfrm xmlns:a="http://schemas.openxmlformats.org/drawingml/2006/main">
          <a:off x="1098272" y="4180295"/>
          <a:ext cx="7090340" cy="378733"/>
          <a:chOff x="595027" y="2373996"/>
          <a:chExt cx="3635430" cy="155445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595027" y="2373996"/>
            <a:ext cx="270844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P2.1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 rot="18900000">
            <a:off x="905705" y="2377632"/>
            <a:ext cx="283693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P2.2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1257563" y="2377192"/>
            <a:ext cx="282137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P2.3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2229390" y="2386706"/>
            <a:ext cx="315763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P2.13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2539738" y="2390989"/>
            <a:ext cx="330865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P2.24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2890870" y="2391950"/>
            <a:ext cx="334270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P2.28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3558300" y="2385693"/>
            <a:ext cx="312150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P2.37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3908493" y="2388468"/>
            <a:ext cx="321964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P2.78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3242128" y="2392669"/>
            <a:ext cx="336809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P2.36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1924527" y="2403110"/>
            <a:ext cx="263205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P2.6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1571398" y="2374731"/>
            <a:ext cx="273440" cy="12633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>
                <a:latin typeface="Calibri" pitchFamily="34" charset="0"/>
              </a:rPr>
              <a:t>P2.4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0.11615</cdr:x>
      <cdr:y>0.84076</cdr:y>
    </cdr:from>
    <cdr:to>
      <cdr:x>0.9375</cdr:x>
      <cdr:y>0.91388</cdr:y>
    </cdr:to>
    <cdr:grpSp>
      <cdr:nvGrpSpPr>
        <cdr:cNvPr id="16" name="Group 15"/>
        <cdr:cNvGrpSpPr/>
      </cdr:nvGrpSpPr>
      <cdr:grpSpPr>
        <a:xfrm xmlns:a="http://schemas.openxmlformats.org/drawingml/2006/main">
          <a:off x="1017822" y="4412540"/>
          <a:ext cx="7197491" cy="383754"/>
          <a:chOff x="659640" y="2360858"/>
          <a:chExt cx="3585786" cy="99733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659640" y="2362549"/>
            <a:ext cx="277453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400" b="1" dirty="0" smtClean="0">
                <a:latin typeface="Calibri" pitchFamily="34" charset="0"/>
              </a:rPr>
              <a:t>P3.1</a:t>
            </a:r>
            <a:endParaRPr lang="en-US" sz="1400" b="1" dirty="0">
              <a:latin typeface="Calibri" pitchFamily="34" charset="0"/>
            </a:endParaRP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 rot="18900000">
            <a:off x="1002648" y="2360858"/>
            <a:ext cx="268298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P3.2</a:t>
            </a:r>
            <a:endParaRPr lang="en-US" sz="1400" b="1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1342879" y="2362664"/>
            <a:ext cx="278100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P3.4</a:t>
            </a:r>
            <a:endParaRPr lang="en-US" sz="1400" b="1" dirty="0"/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2285719" y="2370511"/>
            <a:ext cx="320657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P3.21</a:t>
            </a:r>
            <a:endParaRPr lang="en-US" sz="1400" b="1" dirty="0"/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2627363" y="2370541"/>
            <a:ext cx="320815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P3.27</a:t>
            </a:r>
            <a:endParaRPr lang="en-US" sz="1400" b="1" dirty="0"/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2933941" y="2366919"/>
            <a:ext cx="301182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P3.29</a:t>
            </a:r>
            <a:endParaRPr lang="en-US" sz="1400" b="1" dirty="0"/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3614796" y="2370039"/>
            <a:ext cx="318096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P3.37</a:t>
            </a:r>
            <a:endParaRPr lang="en-US" sz="1400" b="1" dirty="0"/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3916984" y="2380610"/>
            <a:ext cx="328442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P3.49</a:t>
            </a:r>
            <a:endParaRPr lang="en-US" sz="1400" b="1" dirty="0"/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3274677" y="2376755"/>
            <a:ext cx="307537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P3.30</a:t>
            </a:r>
            <a:endParaRPr lang="en-US" sz="1400" b="1" dirty="0"/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1981795" y="2370790"/>
            <a:ext cx="322165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P3.10</a:t>
            </a:r>
            <a:endParaRPr lang="en-US" sz="1400" b="1" dirty="0"/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1683284" y="2364252"/>
            <a:ext cx="286711" cy="7998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400" b="1" dirty="0" smtClean="0"/>
              <a:t>P3.7</a:t>
            </a:r>
            <a:endParaRPr lang="en-US" sz="1400" b="1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0.00533</cdr:x>
      <cdr:y>0.0067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0.08772</cdr:x>
      <cdr:y>0.78125</cdr:y>
    </cdr:from>
    <cdr:to>
      <cdr:x>0.98152</cdr:x>
      <cdr:y>0.88522</cdr:y>
    </cdr:to>
    <cdr:grpSp>
      <cdr:nvGrpSpPr>
        <cdr:cNvPr id="21" name="Group 20"/>
        <cdr:cNvGrpSpPr/>
      </cdr:nvGrpSpPr>
      <cdr:grpSpPr>
        <a:xfrm xmlns:a="http://schemas.openxmlformats.org/drawingml/2006/main">
          <a:off x="762006" y="3810000"/>
          <a:ext cx="7764262" cy="507041"/>
          <a:chOff x="101526" y="2248777"/>
          <a:chExt cx="4395742" cy="317179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8900000">
            <a:off x="101526" y="2286877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P2.13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 rot="18900000">
            <a:off x="293530" y="2286879"/>
            <a:ext cx="328603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P3.4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 rot="18900000">
            <a:off x="596823" y="2248777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P2.78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 rot="18900000">
            <a:off x="777801" y="2267825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P3.29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 rot="18900000">
            <a:off x="1079553" y="2258299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P2.37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 rot="18900000">
            <a:off x="1251006" y="2258299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P3.30</a:t>
            </a:r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 rot="18900000">
            <a:off x="1555803" y="2267826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P2.24</a:t>
            </a:r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 rot="18900000">
            <a:off x="1717729" y="2258298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P3.21</a:t>
            </a:r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 rot="18900000">
            <a:off x="2032053" y="2267825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P2.28</a:t>
            </a:r>
          </a:p>
        </cdr:txBody>
      </cdr:sp>
      <cdr:sp macro="" textlink="">
        <cdr:nvSpPr>
          <cdr:cNvPr id="12" name="TextBox 1"/>
          <cdr:cNvSpPr txBox="1"/>
        </cdr:nvSpPr>
        <cdr:spPr>
          <a:xfrm xmlns:a="http://schemas.openxmlformats.org/drawingml/2006/main" rot="18900000">
            <a:off x="2193982" y="2258299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P3.27</a:t>
            </a: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 rot="18900000">
            <a:off x="2508303" y="2277349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P2.36</a:t>
            </a: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 rot="18900000">
            <a:off x="2660706" y="2267821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P3.49</a:t>
            </a: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 rot="18900000">
            <a:off x="2995581" y="2296401"/>
            <a:ext cx="328603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P2.6</a:t>
            </a: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 rot="18900000">
            <a:off x="3167035" y="2286876"/>
            <a:ext cx="328603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P3.7</a:t>
            </a: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 rot="18900000">
            <a:off x="3471832" y="2286877"/>
            <a:ext cx="328603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P2.4</a:t>
            </a:r>
          </a:p>
        </cdr:txBody>
      </cdr:sp>
      <cdr:sp macro="" textlink="">
        <cdr:nvSpPr>
          <cdr:cNvPr id="18" name="TextBox 1"/>
          <cdr:cNvSpPr txBox="1"/>
        </cdr:nvSpPr>
        <cdr:spPr>
          <a:xfrm xmlns:a="http://schemas.openxmlformats.org/drawingml/2006/main" rot="18900000">
            <a:off x="3622730" y="2267825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P3.10</a:t>
            </a:r>
          </a:p>
        </cdr:txBody>
      </cdr:sp>
      <cdr:sp macro="" textlink="">
        <cdr:nvSpPr>
          <cdr:cNvPr id="19" name="TextBox 1"/>
          <cdr:cNvSpPr txBox="1"/>
        </cdr:nvSpPr>
        <cdr:spPr>
          <a:xfrm xmlns:a="http://schemas.openxmlformats.org/drawingml/2006/main" rot="18900000">
            <a:off x="3948081" y="2286877"/>
            <a:ext cx="328603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P2.4</a:t>
            </a:r>
          </a:p>
        </cdr:txBody>
      </cdr:sp>
      <cdr:sp macro="" textlink="">
        <cdr:nvSpPr>
          <cdr:cNvPr id="20" name="TextBox 1"/>
          <cdr:cNvSpPr txBox="1"/>
        </cdr:nvSpPr>
        <cdr:spPr>
          <a:xfrm xmlns:a="http://schemas.openxmlformats.org/drawingml/2006/main" rot="18900000">
            <a:off x="4108506" y="2277352"/>
            <a:ext cx="388762" cy="26955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500" b="1"/>
              <a:t>P3.37</a:t>
            </a:r>
          </a:p>
        </cdr:txBody>
      </cdr:sp>
    </cdr:grpSp>
  </cdr:relSizeAnchor>
  <cdr:relSizeAnchor xmlns:cdr="http://schemas.openxmlformats.org/drawingml/2006/chartDrawing">
    <cdr:from>
      <cdr:x>0.11404</cdr:x>
      <cdr:y>0.29688</cdr:y>
    </cdr:from>
    <cdr:to>
      <cdr:x>0.19803</cdr:x>
      <cdr:y>0.35999</cdr:y>
    </cdr:to>
    <cdr:sp macro="" textlink="">
      <cdr:nvSpPr>
        <cdr:cNvPr id="23" name="TextBox 2"/>
        <cdr:cNvSpPr txBox="1"/>
      </cdr:nvSpPr>
      <cdr:spPr>
        <a:xfrm xmlns:a="http://schemas.openxmlformats.org/drawingml/2006/main">
          <a:off x="990600" y="14478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57.93%</a:t>
          </a:r>
        </a:p>
      </cdr:txBody>
    </cdr:sp>
  </cdr:relSizeAnchor>
  <cdr:relSizeAnchor xmlns:cdr="http://schemas.openxmlformats.org/drawingml/2006/chartDrawing">
    <cdr:from>
      <cdr:x>0.68421</cdr:x>
      <cdr:y>0.1875</cdr:y>
    </cdr:from>
    <cdr:to>
      <cdr:x>0.77316</cdr:x>
      <cdr:y>0.25061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943600" y="914400"/>
          <a:ext cx="77269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34.81%</a:t>
          </a:r>
        </a:p>
      </cdr:txBody>
    </cdr:sp>
  </cdr:relSizeAnchor>
  <cdr:relSizeAnchor xmlns:cdr="http://schemas.openxmlformats.org/drawingml/2006/chartDrawing">
    <cdr:from>
      <cdr:x>0.7807</cdr:x>
      <cdr:y>0.0625</cdr:y>
    </cdr:from>
    <cdr:to>
      <cdr:x>0.8647</cdr:x>
      <cdr:y>0.12561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781800" y="3048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24.19%</a:t>
          </a:r>
        </a:p>
      </cdr:txBody>
    </cdr:sp>
  </cdr:relSizeAnchor>
  <cdr:relSizeAnchor xmlns:cdr="http://schemas.openxmlformats.org/drawingml/2006/chartDrawing">
    <cdr:from>
      <cdr:x>0.39474</cdr:x>
      <cdr:y>0.39063</cdr:y>
    </cdr:from>
    <cdr:to>
      <cdr:x>0.47837</cdr:x>
      <cdr:y>0.45374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429000" y="1905000"/>
          <a:ext cx="72648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38.86</a:t>
          </a:r>
          <a:r>
            <a:rPr 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0.49123</cdr:x>
      <cdr:y>0.42188</cdr:y>
    </cdr:from>
    <cdr:to>
      <cdr:x>0.57523</cdr:x>
      <cdr:y>0.48499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267200" y="20574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38.95%</a:t>
          </a:r>
        </a:p>
      </cdr:txBody>
    </cdr:sp>
  </cdr:relSizeAnchor>
  <cdr:relSizeAnchor xmlns:cdr="http://schemas.openxmlformats.org/drawingml/2006/chartDrawing">
    <cdr:from>
      <cdr:x>0.21053</cdr:x>
      <cdr:y>0.53125</cdr:y>
    </cdr:from>
    <cdr:to>
      <cdr:x>0.29453</cdr:x>
      <cdr:y>0.59436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1828800" y="25908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82.22%</a:t>
          </a:r>
        </a:p>
      </cdr:txBody>
    </cdr:sp>
  </cdr:relSizeAnchor>
  <cdr:relSizeAnchor xmlns:cdr="http://schemas.openxmlformats.org/drawingml/2006/chartDrawing">
    <cdr:from>
      <cdr:x>0.30702</cdr:x>
      <cdr:y>0.45313</cdr:y>
    </cdr:from>
    <cdr:to>
      <cdr:x>0.39102</cdr:x>
      <cdr:y>0.51624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2667000" y="22098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47.71%</a:t>
          </a:r>
        </a:p>
      </cdr:txBody>
    </cdr:sp>
  </cdr:relSizeAnchor>
  <cdr:relSizeAnchor xmlns:cdr="http://schemas.openxmlformats.org/drawingml/2006/chartDrawing">
    <cdr:from>
      <cdr:x>0.87719</cdr:x>
      <cdr:y>0.0625</cdr:y>
    </cdr:from>
    <cdr:to>
      <cdr:x>0.96119</cdr:x>
      <cdr:y>0.12561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7620000" y="3048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13.62%</a:t>
          </a:r>
        </a:p>
      </cdr:txBody>
    </cdr:sp>
  </cdr:relSizeAnchor>
  <cdr:relSizeAnchor xmlns:cdr="http://schemas.openxmlformats.org/drawingml/2006/chartDrawing">
    <cdr:from>
      <cdr:x>0.58772</cdr:x>
      <cdr:y>0.45313</cdr:y>
    </cdr:from>
    <cdr:to>
      <cdr:x>0.67172</cdr:x>
      <cdr:y>0.51624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105400" y="2209800"/>
          <a:ext cx="72968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36.54%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9CDD-2FCC-412D-A78B-5A4CF004907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D63E-C4A4-480E-8675-21A500230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3FA0-8F9E-4B1D-BE7D-4D0F54740BFD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4F47C-118E-4FD5-860B-E225BAC5C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431" indent="-231431">
              <a:buFont typeface="+mj-lt"/>
              <a:buAutoNum type="arabicPeriod"/>
            </a:pPr>
            <a:r>
              <a:rPr lang="en-US" dirty="0" smtClean="0"/>
              <a:t>We classify</a:t>
            </a:r>
            <a:r>
              <a:rPr lang="en-US" baseline="0" dirty="0" smtClean="0"/>
              <a:t> non-duplicate 3-pattern to 4 groups based on time interval of their attacks</a:t>
            </a:r>
          </a:p>
          <a:p>
            <a:pPr marL="231431" indent="-231431">
              <a:buFont typeface="+mj-lt"/>
              <a:buAutoNum type="arabicPeriod"/>
            </a:pPr>
            <a:r>
              <a:rPr lang="en-US" baseline="0" dirty="0" smtClean="0"/>
              <a:t>Group A is consist of (click) : P3.4, P3.29, and P3.30.  This group is composed of 5 different malwares and active a long 20 days on Oct through Nov 2008.</a:t>
            </a:r>
          </a:p>
          <a:p>
            <a:pPr marL="231431" indent="-231431">
              <a:buFont typeface="+mj-lt"/>
              <a:buAutoNum type="arabicPeriod"/>
            </a:pPr>
            <a:r>
              <a:rPr lang="en-US" baseline="0" dirty="0" smtClean="0"/>
              <a:t>(click) : Group B is consist of P3.21, P3.27, and P3.49. This group is assembled by 4 different malwares and active a long 25 days on Nov 2008 until Jan 2009.</a:t>
            </a:r>
          </a:p>
          <a:p>
            <a:pPr marL="231431" indent="-231431">
              <a:buFont typeface="+mj-lt"/>
              <a:buAutoNum type="arabicPeriod"/>
            </a:pPr>
            <a:r>
              <a:rPr lang="en-US" baseline="0" dirty="0" smtClean="0"/>
              <a:t>(click) : Group C is consist of P3.7 and P3.10 and active a long 26 days.</a:t>
            </a:r>
          </a:p>
          <a:p>
            <a:pPr marL="231431" indent="-231431">
              <a:buFont typeface="+mj-lt"/>
              <a:buAutoNum type="arabicPeriod"/>
            </a:pPr>
            <a:r>
              <a:rPr lang="en-US" baseline="0" dirty="0" smtClean="0"/>
              <a:t>(click) : and group D is P3.37 and active during a sort time 8 days.</a:t>
            </a:r>
          </a:p>
          <a:p>
            <a:pPr marL="231431" indent="-231431">
              <a:buFont typeface="+mj-lt"/>
              <a:buAutoNum type="arabicPeriod"/>
            </a:pPr>
            <a:r>
              <a:rPr lang="en-US" baseline="0" dirty="0" smtClean="0"/>
              <a:t>As shown here, the attack have been active for a short time interval with high frequency and than disappear.</a:t>
            </a:r>
          </a:p>
          <a:p>
            <a:pPr marL="231431" indent="-231431">
              <a:buFont typeface="+mj-lt"/>
              <a:buAutoNum type="arabicPeriod"/>
            </a:pPr>
            <a:r>
              <a:rPr lang="en-US" baseline="0" dirty="0" smtClean="0"/>
              <a:t>This attack is performed by multiple 3-pattern except for group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4F47C-118E-4FD5-860B-E225BAC5C9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chemeClr val="bg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4935538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4A1E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-9525" y="4935538"/>
            <a:ext cx="1282700" cy="22225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279525" y="5054600"/>
          <a:ext cx="2351088" cy="609600"/>
        </p:xfrm>
        <a:graphic>
          <a:graphicData uri="http://schemas.openxmlformats.org/presentationml/2006/ole">
            <p:oleObj spid="_x0000_s3093" name="Image" r:id="rId3" imgW="2539683" imgH="609524" progId="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0" y="3500438"/>
          <a:ext cx="1266825" cy="1430337"/>
        </p:xfrm>
        <a:graphic>
          <a:graphicData uri="http://schemas.openxmlformats.org/presentationml/2006/ole">
            <p:oleObj spid="_x0000_s3094" name="Image" r:id="rId4" imgW="2539683" imgH="2539683" progId="">
              <p:embed/>
            </p:oleObj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invGray">
          <a:xfrm>
            <a:off x="1266825" y="1125538"/>
            <a:ext cx="2368550" cy="4535487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invGray">
          <a:xfrm flipH="1">
            <a:off x="8221663" y="0"/>
            <a:ext cx="95250" cy="20605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6C1F-14D4-447A-A777-7EEB62533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627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627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CFBE-DA6A-483C-8A6A-B0CEBF74E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48425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47418BEE-B70F-429C-9532-8297BB53A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B4F2-89E1-41AB-84F9-B947A0167F5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ogo.gif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702"/>
            <a:ext cx="1066800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454A6-41A1-494B-8603-16787A164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A1DB-E9B9-447A-BAE3-CDF380AF7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41BCE-3873-4AD9-A7D2-EA6576C2C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A6C43-EA41-4BBF-BC8B-1A0B87E2E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7BD-B34B-4562-9668-1FD103B93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80AEA-CE82-47B3-BFF9-EA5F1C393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9602-88E4-4F54-94F6-41F6A3698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invGray">
          <a:xfrm>
            <a:off x="1403350" y="0"/>
            <a:ext cx="7740650" cy="1052513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477000"/>
            <a:ext cx="1828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484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D383E2CC-BA06-4274-90FF-3C5C998B1991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0" y="0"/>
          <a:ext cx="971550" cy="1042988"/>
        </p:xfrm>
        <a:graphic>
          <a:graphicData uri="http://schemas.openxmlformats.org/presentationml/2006/ole">
            <p:oleObj spid="_x0000_s1045" name="Image" r:id="rId15" imgW="2539683" imgH="2539683" progId="">
              <p:embed/>
            </p:oleObj>
          </a:graphicData>
        </a:graphic>
      </p:graphicFrame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invGray">
          <a:xfrm>
            <a:off x="971550" y="0"/>
            <a:ext cx="431800" cy="105251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47713" y="233363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391400" cy="1524000"/>
          </a:xfrm>
        </p:spPr>
        <p:txBody>
          <a:bodyPr/>
          <a:lstStyle/>
          <a:p>
            <a:r>
              <a:rPr lang="en-US" dirty="0" smtClean="0"/>
              <a:t>Frequent Sequential Attack Patterns of Malware in </a:t>
            </a:r>
            <a:r>
              <a:rPr lang="en-US" dirty="0" err="1" smtClean="0"/>
              <a:t>Botnets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 </a:t>
            </a:r>
            <a:r>
              <a:rPr lang="en-US" dirty="0" err="1" smtClean="0"/>
              <a:t>Rosyid</a:t>
            </a:r>
            <a:endParaRPr lang="en-US" dirty="0"/>
          </a:p>
        </p:txBody>
      </p:sp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9844" y="5665434"/>
            <a:ext cx="1028700" cy="98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SN_logo_for_ar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9478" y="5706122"/>
            <a:ext cx="4071281" cy="887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(count)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33872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91919"/>
                <a:gridCol w="1808682"/>
                <a:gridCol w="1547949"/>
                <a:gridCol w="1804850"/>
              </a:tblGrid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Seq. Database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Projected Database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 WO&gt;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 TR&gt;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TR&gt;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TR&gt;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PE TR 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/>
                        <a:t>&lt;BK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PE TR </a:t>
                      </a:r>
                      <a:r>
                        <a:rPr lang="de-DE" sz="1400" b="1" u="none" strike="noStrike" dirty="0"/>
                        <a:t>TS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lang="de-DE" sz="1400" b="1" u="none" strike="noStrike" dirty="0"/>
                        <a:t>&gt;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TS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&lt;TS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/>
                        <a:t>&lt;TS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de-DE" sz="1400" b="1" u="none" strike="noStrike" dirty="0"/>
                        <a:t>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de-DE" sz="1400" b="1" u="none" strike="noStrike" dirty="0"/>
                        <a:t> </a:t>
                      </a:r>
                      <a:r>
                        <a:rPr lang="de-DE" sz="1400" b="1" u="none" strike="noStrike" dirty="0">
                          <a:solidFill>
                            <a:srgbClr val="FF0000"/>
                          </a:solidFill>
                        </a:rPr>
                        <a:t>TR WO </a:t>
                      </a:r>
                      <a:r>
                        <a:rPr lang="de-DE" sz="1400" b="1" u="none" strike="noStrike" dirty="0"/>
                        <a:t>BK&gt;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 WO 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7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PE</a:t>
                      </a:r>
                      <a:r>
                        <a:rPr lang="en-US" sz="1400" b="1" u="none" strike="noStrike" dirty="0"/>
                        <a:t> WO 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</a:rPr>
                        <a:t>TR WO</a:t>
                      </a:r>
                      <a:r>
                        <a:rPr lang="en-US" sz="1400" b="1" u="none" strike="noStrike" dirty="0"/>
                        <a:t>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1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Sequential Patterns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TR&gt;:2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 WO</a:t>
                      </a:r>
                      <a:r>
                        <a:rPr lang="en-US" sz="1400" b="1" u="none" strike="noStrike" dirty="0" smtClean="0"/>
                        <a:t>&gt;:4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410200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&lt;PE&gt;:5, &lt;WO&gt;:5, &lt;TR&gt;:5, &lt;BK&gt;:2, and &lt;TS&gt;:2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676400" y="4495800"/>
            <a:ext cx="838200" cy="3810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91000" y="1828800"/>
            <a:ext cx="6553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867400" y="1828799"/>
            <a:ext cx="579119" cy="416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20000" y="1828800"/>
            <a:ext cx="579119" cy="416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(count)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4241800"/>
          <a:ext cx="8153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</a:rPr>
                        <a:t>Sequential Patterns</a:t>
                      </a:r>
                      <a:endParaRPr lang="en-US" sz="18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&lt;</a:t>
                      </a:r>
                      <a:r>
                        <a:rPr lang="en-US" sz="1500" b="1" dirty="0" smtClean="0"/>
                        <a:t>PE WO&gt;:5, &lt;PE TR&gt;:5, &lt;PE WO TR&gt;:2,&lt;PE</a:t>
                      </a:r>
                      <a:r>
                        <a:rPr lang="en-US" sz="1500" b="1" baseline="0" dirty="0" smtClean="0"/>
                        <a:t> TR WO&gt;:4</a:t>
                      </a:r>
                      <a:endParaRPr lang="en-US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&lt;</a:t>
                      </a:r>
                      <a:r>
                        <a:rPr lang="en-US" sz="1500" b="1" baseline="0" dirty="0" smtClean="0"/>
                        <a:t>WO TR&gt;:2</a:t>
                      </a:r>
                      <a:endParaRPr lang="en-US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baseline="0" dirty="0" smtClean="0"/>
                        <a:t>&lt;</a:t>
                      </a:r>
                      <a:r>
                        <a:rPr lang="en-US" sz="1500" b="1" baseline="0" dirty="0" smtClean="0"/>
                        <a:t>TR WO&gt;:4</a:t>
                      </a:r>
                      <a:endParaRPr lang="en-US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&lt;TS WO&gt;:2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286000"/>
          <a:ext cx="8534400" cy="29032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14400"/>
                <a:gridCol w="7620000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Slot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/>
                        <a:t>Sequence of Malware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TROJ_SYSTEMHI.BQ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KDR_AGENT.ANHZ UNKNOWN TROJ_SYSTEMHI.BQ DR_AGENT.ANHZ UNKNOWN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PE_BOBAX.AH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PE_BOBAX.AH UNKNOWN BKDR_AGENT.ANHZ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/>
                        <a:t>…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15323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PE_VIRUT.AV TROJ_IRCBRUTE.BW WORM_AUTORUN.CZU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15324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UNKNOWN PE_VIRUT.AV </a:t>
                      </a:r>
                      <a:r>
                        <a:rPr lang="en-US" sz="1200" b="1" u="none" strike="noStrike" dirty="0" err="1"/>
                        <a:t>PE_VIRUT.AV</a:t>
                      </a:r>
                      <a:r>
                        <a:rPr lang="en-US" sz="1200" b="1" u="none" strike="noStrike" dirty="0"/>
                        <a:t> WORM_AUTORUN.CZU TROJ_IRCBRUTE.BW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sequential 2-Pattern of malware attack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5240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304800" y="1295400"/>
            <a:ext cx="838200" cy="304800"/>
          </a:xfrm>
          <a:prstGeom prst="wedgeRoundRectCallout">
            <a:avLst>
              <a:gd name="adj1" fmla="val 77207"/>
              <a:gd name="adj2" fmla="val 712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length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1219200"/>
            <a:ext cx="838200" cy="304800"/>
          </a:xfrm>
          <a:prstGeom prst="wedgeRoundRectCallout">
            <a:avLst>
              <a:gd name="adj1" fmla="val -42412"/>
              <a:gd name="adj2" fmla="val 912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serial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sequential 3-Pattern of malware attack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7630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Distribution of attacks of duplicate </a:t>
            </a:r>
            <a:br>
              <a:rPr lang="en-US" sz="2800" dirty="0" smtClean="0"/>
            </a:br>
            <a:r>
              <a:rPr lang="en-US" sz="2800" dirty="0" smtClean="0"/>
              <a:t>3-pattern</a:t>
            </a:r>
            <a:endParaRPr lang="en-US" sz="2800" dirty="0"/>
          </a:p>
        </p:txBody>
      </p:sp>
      <p:pic>
        <p:nvPicPr>
          <p:cNvPr id="6" name="Content Placeholder 5" descr="Dist1Y-3patter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6298"/>
            <a:ext cx="8229600" cy="44598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attacks of </a:t>
            </a:r>
            <a:br>
              <a:rPr lang="en-US" dirty="0" smtClean="0"/>
            </a:br>
            <a:r>
              <a:rPr lang="en-US" dirty="0" smtClean="0"/>
              <a:t>non-duplicate 3-pattern</a:t>
            </a:r>
            <a:endParaRPr lang="en-US" dirty="0"/>
          </a:p>
        </p:txBody>
      </p:sp>
      <p:pic>
        <p:nvPicPr>
          <p:cNvPr id="6" name="Content Placeholder 5" descr="Dist1Y-3pattern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69535"/>
            <a:ext cx="8229600" cy="31072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030505" y="5334000"/>
            <a:ext cx="5513295" cy="646331"/>
            <a:chOff x="1039905" y="4953000"/>
            <a:chExt cx="5513295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339913" y="4953000"/>
              <a:ext cx="5213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(P3.4) TROJ_QHOST.WT, WORM_HAMWEQ.AP, BKDR_POEBOT.AHP</a:t>
              </a:r>
            </a:p>
            <a:p>
              <a:r>
                <a:rPr lang="en-US" sz="1200" dirty="0" smtClean="0"/>
                <a:t>(P3.29) TSPY_ONLINEG.OPJ, TROJ_QHOST.WT, BKDR_POEBOT.AHP</a:t>
              </a:r>
            </a:p>
            <a:p>
              <a:r>
                <a:rPr lang="en-US" sz="1200" dirty="0" smtClean="0"/>
                <a:t>(P3.30) BKDR_RBOT.CZO, WORM_HAMWEQ.AP, TROJ_QHOST.WT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9905" y="508298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2034989" y="5334000"/>
            <a:ext cx="5172063" cy="646331"/>
            <a:chOff x="1042011" y="5715000"/>
            <a:chExt cx="5172063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335431" y="5715000"/>
              <a:ext cx="48786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(P3.21)  PE_VIRUT.AV BKDR_SDBOT.BU BKDR_VANBOT.HI</a:t>
              </a:r>
            </a:p>
            <a:p>
              <a:r>
                <a:rPr lang="en-US" sz="1200" dirty="0" smtClean="0"/>
                <a:t>(P3.27) BKDR_SCRYPT.ZHB BKDR_SDBOT.BU BKDR_VANBOT.HI</a:t>
              </a:r>
            </a:p>
            <a:p>
              <a:r>
                <a:rPr lang="en-US" sz="1200" dirty="0" smtClean="0"/>
                <a:t>(P3.49) BKDR_SCRYPT.ZHB PE_VIRUT.AV BKDR_SDBOT.BU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2011" y="587636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3600" y="5423647"/>
            <a:ext cx="5018372" cy="461665"/>
            <a:chOff x="2546212" y="1066800"/>
            <a:chExt cx="501837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2743200" y="1066800"/>
              <a:ext cx="4821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(P3.7)  PE_VIRUT.AV WORM_SWTYMLAI.CD TSPY_KOLABC.CH</a:t>
              </a:r>
            </a:p>
            <a:p>
              <a:r>
                <a:rPr lang="en-US" sz="1200" dirty="0" smtClean="0"/>
                <a:t>(P3.10) PE_VIRUT.AV TSPY_KOLABC.CH WORM_SWTYMLAI.CD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6212" y="11161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33234" y="5486400"/>
            <a:ext cx="5165425" cy="369332"/>
            <a:chOff x="1970481" y="6529009"/>
            <a:chExt cx="5165425" cy="369332"/>
          </a:xfrm>
        </p:grpSpPr>
        <p:sp>
          <p:nvSpPr>
            <p:cNvPr id="14" name="Rectangle 13"/>
            <p:cNvSpPr/>
            <p:nvPr/>
          </p:nvSpPr>
          <p:spPr>
            <a:xfrm>
              <a:off x="2259106" y="6553200"/>
              <a:ext cx="4876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(P3.37) PE_VIRUT.AV TSPY_KOLABC.CH TROJ_AGENT.AGSB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70481" y="652900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1219200" y="1219200"/>
            <a:ext cx="1371600" cy="381000"/>
            <a:chOff x="1219200" y="1219200"/>
            <a:chExt cx="1371600" cy="381000"/>
          </a:xfrm>
        </p:grpSpPr>
        <p:sp>
          <p:nvSpPr>
            <p:cNvPr id="19" name="TextBox 18"/>
            <p:cNvSpPr txBox="1"/>
            <p:nvPr/>
          </p:nvSpPr>
          <p:spPr>
            <a:xfrm>
              <a:off x="1524000" y="1219200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 days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1828800" y="838200"/>
              <a:ext cx="152400" cy="1371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886200" y="1219200"/>
            <a:ext cx="1676400" cy="381000"/>
            <a:chOff x="1219200" y="1219200"/>
            <a:chExt cx="1371600" cy="381000"/>
          </a:xfrm>
        </p:grpSpPr>
        <p:sp>
          <p:nvSpPr>
            <p:cNvPr id="23" name="TextBox 22"/>
            <p:cNvSpPr txBox="1"/>
            <p:nvPr/>
          </p:nvSpPr>
          <p:spPr>
            <a:xfrm>
              <a:off x="1524000" y="1219200"/>
              <a:ext cx="687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25 days</a:t>
              </a:r>
            </a:p>
          </p:txBody>
        </p:sp>
        <p:sp>
          <p:nvSpPr>
            <p:cNvPr id="24" name="Left Brace 23"/>
            <p:cNvSpPr/>
            <p:nvPr/>
          </p:nvSpPr>
          <p:spPr>
            <a:xfrm rot="5400000">
              <a:off x="1828800" y="838200"/>
              <a:ext cx="152400" cy="1371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7239000" y="1219200"/>
            <a:ext cx="855134" cy="381000"/>
            <a:chOff x="7239000" y="1219200"/>
            <a:chExt cx="855134" cy="381000"/>
          </a:xfrm>
        </p:grpSpPr>
        <p:sp>
          <p:nvSpPr>
            <p:cNvPr id="26" name="TextBox 25"/>
            <p:cNvSpPr txBox="1"/>
            <p:nvPr/>
          </p:nvSpPr>
          <p:spPr>
            <a:xfrm>
              <a:off x="7239000" y="1219200"/>
              <a:ext cx="855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26 days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7543800" y="1219200"/>
              <a:ext cx="152400" cy="609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6629400" y="1219200"/>
            <a:ext cx="762000" cy="381000"/>
            <a:chOff x="6629400" y="1219200"/>
            <a:chExt cx="762000" cy="381000"/>
          </a:xfrm>
        </p:grpSpPr>
        <p:sp>
          <p:nvSpPr>
            <p:cNvPr id="28" name="TextBox 27"/>
            <p:cNvSpPr txBox="1"/>
            <p:nvPr/>
          </p:nvSpPr>
          <p:spPr>
            <a:xfrm>
              <a:off x="6629400" y="1219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 days</a:t>
              </a:r>
            </a:p>
          </p:txBody>
        </p:sp>
        <p:sp>
          <p:nvSpPr>
            <p:cNvPr id="29" name="Left Brace 28"/>
            <p:cNvSpPr/>
            <p:nvPr/>
          </p:nvSpPr>
          <p:spPr>
            <a:xfrm rot="5400000">
              <a:off x="6896100" y="1409700"/>
              <a:ext cx="152400" cy="228600"/>
            </a:xfrm>
            <a:prstGeom prst="leftBrac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Distribution of time interval of </a:t>
            </a:r>
            <a:br>
              <a:rPr lang="en-US" sz="3000" dirty="0" smtClean="0"/>
            </a:br>
            <a:r>
              <a:rPr lang="en-US" sz="3000" dirty="0" smtClean="0"/>
              <a:t>the 3-pattern</a:t>
            </a:r>
            <a:endParaRPr lang="en-US" sz="3000" dirty="0"/>
          </a:p>
        </p:txBody>
      </p:sp>
      <p:pic>
        <p:nvPicPr>
          <p:cNvPr id="6" name="Content Placeholder 5" descr="Hist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503" y="1676400"/>
            <a:ext cx="7984994" cy="44622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524000"/>
            <a:ext cx="45720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interval is a time difference between the first and last malware infections in the same sequential pattern at the </a:t>
            </a:r>
            <a:r>
              <a:rPr lang="en-US" b="1" dirty="0" err="1" smtClean="0"/>
              <a:t>honeypot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attack pattern based on source IP address and timestamp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1295400" y="2057400"/>
          <a:ext cx="2743201" cy="2292753"/>
        </p:xfrm>
        <a:graphic>
          <a:graphicData uri="http://schemas.openxmlformats.org/drawingml/2006/table">
            <a:tbl>
              <a:tblPr/>
              <a:tblGrid>
                <a:gridCol w="1422730"/>
                <a:gridCol w="440157"/>
                <a:gridCol w="440157"/>
                <a:gridCol w="440157"/>
              </a:tblGrid>
              <a:tr h="27709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Pattern based on IP Address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IP pattern code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IP Pattern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A5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9200" y="2057400"/>
          <a:ext cx="3086098" cy="1924262"/>
        </p:xfrm>
        <a:graphic>
          <a:graphicData uri="http://schemas.openxmlformats.org/drawingml/2006/table">
            <a:tbl>
              <a:tblPr/>
              <a:tblGrid>
                <a:gridCol w="1691014"/>
                <a:gridCol w="465028"/>
                <a:gridCol w="465028"/>
                <a:gridCol w="465028"/>
              </a:tblGrid>
              <a:tr h="26458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Pattern based on Timestamp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Time pattern code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Time pattern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E1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E2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E3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E4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en-US" sz="3000" dirty="0" smtClean="0"/>
              <a:t>Sequential attack pattern by source IP address and timestamp (count)</a:t>
            </a:r>
            <a:endParaRPr lang="en-US" sz="3000" dirty="0"/>
          </a:p>
        </p:txBody>
      </p:sp>
      <p:pic>
        <p:nvPicPr>
          <p:cNvPr id="7" name="Content Placeholder 8" descr="TimeChartBotnet-P3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143000"/>
            <a:ext cx="4038600" cy="2057400"/>
          </a:xfrm>
        </p:spPr>
      </p:pic>
      <p:pic>
        <p:nvPicPr>
          <p:cNvPr id="8" name="Content Placeholder 9" descr="TimeChartBotnet-P349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016188"/>
            <a:ext cx="40005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243840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A4E1 : 10%</a:t>
            </a:r>
          </a:p>
          <a:p>
            <a:r>
              <a:rPr lang="en-US" b="1" dirty="0" smtClean="0"/>
              <a:t>A4E4 : 90%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91626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A5E4 : 20%</a:t>
            </a:r>
          </a:p>
          <a:p>
            <a:r>
              <a:rPr lang="en-US" b="1" dirty="0" smtClean="0"/>
              <a:t>A5E5 : 80%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94119" y="3273623"/>
            <a:ext cx="354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TROJ_QHOST.WT BKDR_POEBOT.AHP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7326" y="6169223"/>
            <a:ext cx="1320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PE_VIRUT.AV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9971" y="327660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TSPY_ONLINEG.OPJ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6850" y="6172200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TSPY_KOLABC.CH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97594" y="6172200"/>
            <a:ext cx="1989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TROJ_AGENT.AGSB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66913" y="1905000"/>
            <a:ext cx="5043487" cy="530225"/>
            <a:chOff x="1966913" y="1905000"/>
            <a:chExt cx="5043487" cy="530225"/>
          </a:xfrm>
        </p:grpSpPr>
        <p:sp>
          <p:nvSpPr>
            <p:cNvPr id="67625" name="Line 41"/>
            <p:cNvSpPr>
              <a:spLocks noChangeShapeType="1"/>
            </p:cNvSpPr>
            <p:nvPr/>
          </p:nvSpPr>
          <p:spPr bwMode="auto">
            <a:xfrm>
              <a:off x="2209800" y="2359025"/>
              <a:ext cx="4800600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26" name="Group 42"/>
            <p:cNvGrpSpPr>
              <a:grpSpLocks/>
            </p:cNvGrpSpPr>
            <p:nvPr/>
          </p:nvGrpSpPr>
          <p:grpSpPr bwMode="auto">
            <a:xfrm>
              <a:off x="1966913" y="2252663"/>
              <a:ext cx="182562" cy="182562"/>
              <a:chOff x="1239" y="1515"/>
              <a:chExt cx="115" cy="115"/>
            </a:xfrm>
          </p:grpSpPr>
          <p:sp>
            <p:nvSpPr>
              <p:cNvPr id="67627" name="AutoShape 4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8" name="AutoShape 4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3014663" y="1905000"/>
              <a:ext cx="232146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1.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Botnet</a:t>
              </a:r>
              <a:r>
                <a:rPr lang="en-US" sz="2400" dirty="0" smtClean="0">
                  <a:solidFill>
                    <a:srgbClr val="000000"/>
                  </a:solidFill>
                </a:rPr>
                <a:t> attack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630" name="Group 46"/>
          <p:cNvGrpSpPr>
            <a:grpSpLocks/>
          </p:cNvGrpSpPr>
          <p:nvPr/>
        </p:nvGrpSpPr>
        <p:grpSpPr bwMode="auto">
          <a:xfrm>
            <a:off x="1966913" y="2819400"/>
            <a:ext cx="5043487" cy="530225"/>
            <a:chOff x="1239" y="1296"/>
            <a:chExt cx="3177" cy="334"/>
          </a:xfrm>
        </p:grpSpPr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33" name="AutoShape 4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4" name="AutoShape 5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1899" y="1296"/>
              <a:ext cx="198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2.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PrefixSpan</a:t>
              </a:r>
              <a:r>
                <a:rPr lang="en-US" sz="2400" dirty="0" smtClean="0">
                  <a:solidFill>
                    <a:srgbClr val="000000"/>
                  </a:solidFill>
                </a:rPr>
                <a:t> method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636" name="Group 52"/>
          <p:cNvGrpSpPr>
            <a:grpSpLocks/>
          </p:cNvGrpSpPr>
          <p:nvPr/>
        </p:nvGrpSpPr>
        <p:grpSpPr bwMode="auto">
          <a:xfrm>
            <a:off x="1966913" y="3736975"/>
            <a:ext cx="5043487" cy="530225"/>
            <a:chOff x="1239" y="1296"/>
            <a:chExt cx="3177" cy="334"/>
          </a:xfrm>
        </p:grpSpPr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38" name="Group 5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39" name="AutoShape 5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0" name="AutoShape 5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41" name="Text Box 57"/>
            <p:cNvSpPr txBox="1">
              <a:spLocks noChangeArrowheads="1"/>
            </p:cNvSpPr>
            <p:nvPr/>
          </p:nvSpPr>
          <p:spPr bwMode="auto">
            <a:xfrm>
              <a:off x="1899" y="1296"/>
              <a:ext cx="212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3. </a:t>
              </a:r>
              <a:r>
                <a:rPr lang="en-US" sz="2400" dirty="0" smtClean="0">
                  <a:solidFill>
                    <a:srgbClr val="000000"/>
                  </a:solidFill>
                </a:rPr>
                <a:t>Results and Analysis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642" name="Group 58"/>
          <p:cNvGrpSpPr>
            <a:grpSpLocks/>
          </p:cNvGrpSpPr>
          <p:nvPr/>
        </p:nvGrpSpPr>
        <p:grpSpPr bwMode="auto">
          <a:xfrm>
            <a:off x="1966913" y="4648200"/>
            <a:ext cx="5043487" cy="530225"/>
            <a:chOff x="1239" y="1296"/>
            <a:chExt cx="3177" cy="334"/>
          </a:xfrm>
        </p:grpSpPr>
        <p:sp>
          <p:nvSpPr>
            <p:cNvPr id="67643" name="Line 5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44" name="Group 6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45" name="AutoShape 6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AutoShape 6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47" name="Text Box 63"/>
            <p:cNvSpPr txBox="1">
              <a:spLocks noChangeArrowheads="1"/>
            </p:cNvSpPr>
            <p:nvPr/>
          </p:nvSpPr>
          <p:spPr bwMode="auto">
            <a:xfrm>
              <a:off x="1899" y="1296"/>
              <a:ext cx="129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4. </a:t>
              </a:r>
              <a:r>
                <a:rPr lang="en-US" sz="2400" dirty="0" smtClean="0">
                  <a:solidFill>
                    <a:srgbClr val="000000"/>
                  </a:solidFill>
                </a:rPr>
                <a:t>Conclusion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 descr="logo.gif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702"/>
            <a:ext cx="1066800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Confidence of sequential attack pattern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strong the n-pattern coordinated attack, if (n-1)-pattern, a subsequence of n-pattern occur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/>
              <a:t>n</a:t>
            </a:r>
            <a:r>
              <a:rPr lang="en-US" dirty="0" smtClean="0"/>
              <a:t> is the length of pattern and </a:t>
            </a:r>
            <a:r>
              <a:rPr lang="en-US" i="1" dirty="0" smtClean="0"/>
              <a:t>m</a:t>
            </a:r>
            <a:r>
              <a:rPr lang="en-US" dirty="0" smtClean="0"/>
              <a:t> is the length of subsequence of </a:t>
            </a:r>
            <a:r>
              <a:rPr lang="en-US" i="1" dirty="0" smtClean="0"/>
              <a:t>n</a:t>
            </a:r>
            <a:r>
              <a:rPr lang="en-US" dirty="0" smtClean="0"/>
              <a:t>-pattern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47800" y="2819400"/>
            <a:ext cx="6055659" cy="784830"/>
            <a:chOff x="990600" y="2872770"/>
            <a:chExt cx="6055659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990600" y="3157159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for n &gt; 1 and m  = (n-1), Conf(n-pattern) =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1259" y="2872770"/>
              <a:ext cx="1905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Supp(n-pattern)</a:t>
              </a:r>
            </a:p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Supp(m-pattern)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44353" y="3339353"/>
              <a:ext cx="161364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of 3-pattern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6002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9125" y="1576388"/>
            <a:ext cx="782478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5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PrefixSpan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 sufficiently discover all sequential attack patterns.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500" b="1" kern="0" dirty="0" smtClean="0">
                <a:solidFill>
                  <a:schemeClr val="tx2"/>
                </a:solidFill>
                <a:latin typeface="+mn-lt"/>
              </a:rPr>
              <a:t>Coordinated attacks are performed by multiple sequential attack patterns within certain short time interval.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500" b="1" kern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500" b="1" kern="0" dirty="0" smtClean="0">
                <a:solidFill>
                  <a:schemeClr val="tx2"/>
                </a:solidFill>
                <a:latin typeface="+mn-lt"/>
              </a:rPr>
              <a:t>e sequential pattern of coordinated attack tends to change all the time.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500" b="1" kern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 gives </a:t>
            </a:r>
            <a:r>
              <a:rPr kumimoji="0" lang="en-US" sz="25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behaviors 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 for alerting threats of </a:t>
            </a:r>
            <a:r>
              <a:rPr kumimoji="0" lang="en-US" sz="2500" b="1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botnets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attacks.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3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3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3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3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3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3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gray">
          <a:xfrm>
            <a:off x="1763713" y="2713038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9844" y="5665434"/>
            <a:ext cx="1028700" cy="98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SN_logo_for_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478" y="5706122"/>
            <a:ext cx="4071281" cy="887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Tokai University</a:t>
            </a:r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Botnet</a:t>
            </a:r>
            <a:endParaRPr lang="en-US" dirty="0"/>
          </a:p>
        </p:txBody>
      </p:sp>
      <p:pic>
        <p:nvPicPr>
          <p:cNvPr id="7" name="Content Placeholder 6" descr="Bot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250" y="1974850"/>
            <a:ext cx="76835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Honeypots</a:t>
            </a:r>
            <a:endParaRPr lang="en-US" dirty="0"/>
          </a:p>
        </p:txBody>
      </p:sp>
      <p:pic>
        <p:nvPicPr>
          <p:cNvPr id="6" name="Content Placeholder 5" descr="HoneyPo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34888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81600"/>
            <a:ext cx="8194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1600" dirty="0" smtClean="0"/>
              <a:t>CCC DATA set 2009 consist of the access log of attack to 94 </a:t>
            </a:r>
            <a:r>
              <a:rPr lang="en-US" sz="1600" dirty="0" err="1" smtClean="0"/>
              <a:t>honeypots</a:t>
            </a:r>
            <a:r>
              <a:rPr lang="en-US" sz="1600" dirty="0" smtClean="0"/>
              <a:t> in 1 year (may 1, 2008 – April 30 2009).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1600" dirty="0" smtClean="0"/>
              <a:t>This research observes one of </a:t>
            </a:r>
            <a:r>
              <a:rPr lang="en-US" sz="1600" dirty="0" err="1" smtClean="0"/>
              <a:t>honeypot</a:t>
            </a:r>
            <a:r>
              <a:rPr lang="en-US" sz="1600" dirty="0" smtClean="0"/>
              <a:t> runs on Windows XP+SP1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en-US" sz="3000" dirty="0" smtClean="0"/>
              <a:t>Coordinated attack</a:t>
            </a:r>
            <a:endParaRPr lang="en-US" sz="3000" dirty="0"/>
          </a:p>
        </p:txBody>
      </p:sp>
      <p:pic>
        <p:nvPicPr>
          <p:cNvPr id="7" name="Content Placeholder 8" descr="TimeChartBotnet-P3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143000"/>
            <a:ext cx="4038600" cy="2057400"/>
          </a:xfrm>
        </p:spPr>
      </p:pic>
      <p:pic>
        <p:nvPicPr>
          <p:cNvPr id="8" name="Content Placeholder 9" descr="TimeChartBotnet-P349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016188"/>
            <a:ext cx="40005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4119" y="3273623"/>
            <a:ext cx="354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TROJ_QHOST.WT BKDR_POEBOT.AHP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7326" y="6169223"/>
            <a:ext cx="1320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PE_VIRUT.AV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9971" y="327660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TSPY_ONLINEG.OPJ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6850" y="6172200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TSPY_KOLABC.CH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97594" y="6172200"/>
            <a:ext cx="1989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TROJ_AGENT.AGSB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find sequential pattern of attacks in the access log of attacks manually.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38400" y="3048000"/>
          <a:ext cx="3581400" cy="2057400"/>
        </p:xfrm>
        <a:graphic>
          <a:graphicData uri="http://schemas.openxmlformats.org/drawingml/2006/table">
            <a:tbl>
              <a:tblPr/>
              <a:tblGrid>
                <a:gridCol w="1178092"/>
                <a:gridCol w="2403308"/>
              </a:tblGrid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Sequence_id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TR&gt;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TR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&lt;BK </a:t>
                      </a:r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 TR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TS </a:t>
                      </a:r>
                      <a:r>
                        <a:rPr lang="de-DE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&lt;TS </a:t>
                      </a:r>
                      <a:r>
                        <a:rPr lang="de-DE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 PE TR WO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BK&gt;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TR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328737"/>
          </a:xfrm>
        </p:spPr>
        <p:txBody>
          <a:bodyPr/>
          <a:lstStyle/>
          <a:p>
            <a:r>
              <a:rPr lang="en-US" dirty="0" smtClean="0"/>
              <a:t>Discover the frequent sequential attack pattern on CCC DATA set 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063"/>
            <a:ext cx="8229600" cy="2547937"/>
          </a:xfrm>
        </p:spPr>
        <p:txBody>
          <a:bodyPr/>
          <a:lstStyle/>
          <a:p>
            <a:r>
              <a:rPr lang="en-US" dirty="0" err="1" smtClean="0"/>
              <a:t>PrefixSpan</a:t>
            </a:r>
            <a:r>
              <a:rPr lang="en-US" dirty="0" smtClean="0"/>
              <a:t> data mining algorithm</a:t>
            </a:r>
            <a:r>
              <a:rPr lang="en-US" baseline="30000" dirty="0" smtClean="0"/>
              <a:t>1</a:t>
            </a:r>
            <a:r>
              <a:rPr lang="en-US" dirty="0" smtClean="0"/>
              <a:t> to discover the frequent sub-sequences as patterns in a sequence database.</a:t>
            </a:r>
          </a:p>
          <a:p>
            <a:r>
              <a:rPr lang="en-US" dirty="0" smtClean="0"/>
              <a:t>Example: Given a sequence database and minimum support threshold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5129" y="583154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1) J. Pei, et al., ``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PrefixSpan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Mining Sequential Patterns by Prefix-Projected Growth'‘, in Proc. of The 17th Int'l Conf. on Data Engineering, pp.215-224, 2001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3657600"/>
          <a:ext cx="3581400" cy="2057400"/>
        </p:xfrm>
        <a:graphic>
          <a:graphicData uri="http://schemas.openxmlformats.org/drawingml/2006/table">
            <a:tbl>
              <a:tblPr/>
              <a:tblGrid>
                <a:gridCol w="1178092"/>
                <a:gridCol w="2403308"/>
              </a:tblGrid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Sequence_id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Sequence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TR&gt;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WO&gt;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&lt;BK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 TR TS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WO&gt;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&lt;TS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 PE TR WO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BK&gt;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1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&lt;PE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 TR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WO&gt;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(count)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Kikuchi Laboratory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Tokai University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8153400" cy="33872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91919"/>
                <a:gridCol w="1808682"/>
                <a:gridCol w="1547949"/>
                <a:gridCol w="1804850"/>
              </a:tblGrid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Seq. Database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Projected Database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 WO&gt;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</a:rPr>
                        <a:t>&lt;PE TR&gt;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TR&gt;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TR&gt;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/>
                        <a:t>&lt;BK PE TR TS WO&gt;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TS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&lt;TS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/>
                        <a:t>&lt;TS PE PE TR WO BK&gt;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 WO 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BK&gt;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7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 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&lt;TR 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&lt;WO&gt;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1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</a:rPr>
                        <a:t>Sequential Patterns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WO TR&gt;:2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 WO</a:t>
                      </a:r>
                      <a:r>
                        <a:rPr lang="en-US" sz="1400" b="1" u="none" strike="noStrike" dirty="0" smtClean="0"/>
                        <a:t>&gt;:4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649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&lt;PE TR&gt;:5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410200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&lt;PE&gt;:5, &lt;WO&gt;:5, &lt;TR&gt;:5, &lt;BK&gt;:2, and &lt;TS&gt;:2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762000" y="2438400"/>
            <a:ext cx="2590800" cy="19050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495800"/>
            <a:ext cx="838200" cy="3810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91000" y="1828800"/>
            <a:ext cx="6553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867400" y="1828799"/>
            <a:ext cx="579119" cy="416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20000" y="1828800"/>
            <a:ext cx="579119" cy="416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2590800"/>
            <a:ext cx="304800" cy="152400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51732" y="2567868"/>
            <a:ext cx="1905000" cy="187912"/>
          </a:xfrm>
          <a:prstGeom prst="rightArrow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2883020"/>
            <a:ext cx="304800" cy="152400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51732" y="2860088"/>
            <a:ext cx="1905000" cy="187912"/>
          </a:xfrm>
          <a:prstGeom prst="rightArrow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0200" y="3214454"/>
            <a:ext cx="304800" cy="152400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851732" y="3191522"/>
            <a:ext cx="1905000" cy="187912"/>
          </a:xfrm>
          <a:prstGeom prst="rightArrow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61854" y="3577698"/>
            <a:ext cx="304800" cy="152400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713386" y="3554766"/>
            <a:ext cx="1944214" cy="179034"/>
          </a:xfrm>
          <a:prstGeom prst="rightArrow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24868" y="3951986"/>
            <a:ext cx="327764" cy="123599"/>
          </a:xfrm>
          <a:prstGeom prst="ellipse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676400" y="3935766"/>
            <a:ext cx="2048522" cy="152400"/>
          </a:xfrm>
          <a:prstGeom prst="rightArrow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cdb2004132l">
  <a:themeElements>
    <a:clrScheme name="sample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cdb2004132l</Template>
  <TotalTime>1822</TotalTime>
  <Words>1240</Words>
  <Application>Microsoft Office PowerPoint</Application>
  <PresentationFormat>On-screen Show (4:3)</PresentationFormat>
  <Paragraphs>301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cdb2004132l</vt:lpstr>
      <vt:lpstr>Image</vt:lpstr>
      <vt:lpstr>Frequent Sequential Attack Patterns of Malware in Botnets</vt:lpstr>
      <vt:lpstr>Outlines</vt:lpstr>
      <vt:lpstr>Botnet</vt:lpstr>
      <vt:lpstr>Honeypots</vt:lpstr>
      <vt:lpstr>Coordinated attack</vt:lpstr>
      <vt:lpstr>Sequential pattern</vt:lpstr>
      <vt:lpstr>Objective</vt:lpstr>
      <vt:lpstr>Method</vt:lpstr>
      <vt:lpstr>Method (count)</vt:lpstr>
      <vt:lpstr>Method (count)</vt:lpstr>
      <vt:lpstr>Method (count)</vt:lpstr>
      <vt:lpstr>Pre-Processing Data</vt:lpstr>
      <vt:lpstr>sequential 2-Pattern of malware attack</vt:lpstr>
      <vt:lpstr>sequential 3-Pattern of malware attack</vt:lpstr>
      <vt:lpstr>Distribution of attacks of duplicate  3-pattern</vt:lpstr>
      <vt:lpstr>Distribution of attacks of  non-duplicate 3-pattern</vt:lpstr>
      <vt:lpstr>Distribution of time interval of  the 3-pattern</vt:lpstr>
      <vt:lpstr>Sequential attack pattern based on source IP address and timestamp</vt:lpstr>
      <vt:lpstr>Sequential attack pattern by source IP address and timestamp (count)</vt:lpstr>
      <vt:lpstr>Confidence of sequential attack pattern</vt:lpstr>
      <vt:lpstr>Confidence of 3-pattern</vt:lpstr>
      <vt:lpstr>Conclusion</vt:lpstr>
      <vt:lpstr>Slide 23</vt:lpstr>
    </vt:vector>
  </TitlesOfParts>
  <Company>Warez-BB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nur rohman rosyid</dc:creator>
  <cp:lastModifiedBy>NRR</cp:lastModifiedBy>
  <cp:revision>152</cp:revision>
  <dcterms:created xsi:type="dcterms:W3CDTF">2010-02-16T11:44:18Z</dcterms:created>
  <dcterms:modified xsi:type="dcterms:W3CDTF">2010-03-03T10:37:09Z</dcterms:modified>
</cp:coreProperties>
</file>