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26"/>
  </p:notesMasterIdLst>
  <p:sldIdLst>
    <p:sldId id="292" r:id="rId2"/>
    <p:sldId id="288" r:id="rId3"/>
    <p:sldId id="323" r:id="rId4"/>
    <p:sldId id="300" r:id="rId5"/>
    <p:sldId id="301" r:id="rId6"/>
    <p:sldId id="310" r:id="rId7"/>
    <p:sldId id="331" r:id="rId8"/>
    <p:sldId id="330" r:id="rId9"/>
    <p:sldId id="319" r:id="rId10"/>
    <p:sldId id="314" r:id="rId11"/>
    <p:sldId id="324" r:id="rId12"/>
    <p:sldId id="302" r:id="rId13"/>
    <p:sldId id="312" r:id="rId14"/>
    <p:sldId id="313" r:id="rId15"/>
    <p:sldId id="303" r:id="rId16"/>
    <p:sldId id="307" r:id="rId17"/>
    <p:sldId id="306" r:id="rId18"/>
    <p:sldId id="327" r:id="rId19"/>
    <p:sldId id="325" r:id="rId20"/>
    <p:sldId id="315" r:id="rId21"/>
    <p:sldId id="305" r:id="rId22"/>
    <p:sldId id="304" r:id="rId23"/>
    <p:sldId id="308" r:id="rId24"/>
    <p:sldId id="316" r:id="rId2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7C80"/>
    <a:srgbClr val="00FF00"/>
    <a:srgbClr val="008000"/>
    <a:srgbClr val="400000"/>
    <a:srgbClr val="0000FF"/>
    <a:srgbClr val="800000"/>
    <a:srgbClr val="292929"/>
    <a:srgbClr val="EAEAEA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015" autoAdjust="0"/>
  </p:normalViewPr>
  <p:slideViewPr>
    <p:cSldViewPr>
      <p:cViewPr>
        <p:scale>
          <a:sx n="75" d="100"/>
          <a:sy n="75" d="100"/>
        </p:scale>
        <p:origin x="-100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C2E1739F-B0D4-45A2-A0B8-2B62876D1BD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894370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sphere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063" y="0"/>
            <a:ext cx="2293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直線コネクタ 28"/>
          <p:cNvSpPr>
            <a:spLocks noChangeShapeType="1"/>
          </p:cNvSpPr>
          <p:nvPr userDrawn="1"/>
        </p:nvSpPr>
        <p:spPr bwMode="auto">
          <a:xfrm>
            <a:off x="1238250" y="2492375"/>
            <a:ext cx="5472113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2492896"/>
            <a:ext cx="5585048" cy="990600"/>
          </a:xfrm>
        </p:spPr>
        <p:txBody>
          <a:bodyPr anchor="t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3731146"/>
            <a:ext cx="5585048" cy="23621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>
          <a:xfrm>
            <a:off x="1222845" y="2132534"/>
            <a:ext cx="5581403" cy="360362"/>
          </a:xfrm>
        </p:spPr>
        <p:txBody>
          <a:bodyPr anchor="b"/>
          <a:lstStyle>
            <a:lvl1pPr marL="0" indent="0" algn="r">
              <a:buNone/>
              <a:defRPr sz="1400"/>
            </a:lvl1pPr>
          </a:lstStyle>
          <a:p>
            <a:pPr lvl="0"/>
            <a:endParaRPr lang="ja-JP" altLang="en-US" dirty="0"/>
          </a:p>
        </p:txBody>
      </p:sp>
      <p:sp>
        <p:nvSpPr>
          <p:cNvPr id="11" name="日付プレースホルダー 27"/>
          <p:cNvSpPr>
            <a:spLocks noGrp="1"/>
          </p:cNvSpPr>
          <p:nvPr>
            <p:ph type="dt" sz="half" idx="14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/>
          </a:p>
        </p:txBody>
      </p:sp>
      <p:sp>
        <p:nvSpPr>
          <p:cNvPr id="12" name="フッター プレースホルダー 16"/>
          <p:cNvSpPr>
            <a:spLocks noGrp="1"/>
          </p:cNvSpPr>
          <p:nvPr>
            <p:ph type="ftr" sz="quarter" idx="15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スライド番号プレースホルダー 28"/>
          <p:cNvSpPr>
            <a:spLocks noGrp="1"/>
          </p:cNvSpPr>
          <p:nvPr>
            <p:ph type="sldNum" sz="quarter" idx="16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DE83-C6BE-461F-9A32-6598D52BF25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76289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2927-177D-4B04-B83B-90E5A02591C3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409528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直線コネクタ 1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7" name="Picture 11" descr="spher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96FC4-851A-4BD6-8FF3-B087D1D2656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80169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D8DB-5A52-40FB-8A9D-E0AEFB1A7199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53379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pic>
        <p:nvPicPr>
          <p:cNvPr id="6" name="Picture 7" descr="sphere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063" y="0"/>
            <a:ext cx="2293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00C2-C591-4B1E-B7CE-FDF6ED6A272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937191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012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4041648" cy="547260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980728"/>
            <a:ext cx="4041648" cy="547260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30FB-7907-4004-83C0-BEAF605D778B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411807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8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1A09-6C54-4C25-BD19-D5E67924B0BC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10703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線コネクタ 27"/>
          <p:cNvSpPr>
            <a:spLocks noChangeShapeType="1"/>
          </p:cNvSpPr>
          <p:nvPr/>
        </p:nvSpPr>
        <p:spPr bwMode="auto">
          <a:xfrm>
            <a:off x="457200" y="6453188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" name="直線コネクタ 28"/>
          <p:cNvSpPr>
            <a:spLocks noChangeShapeType="1"/>
          </p:cNvSpPr>
          <p:nvPr/>
        </p:nvSpPr>
        <p:spPr bwMode="auto">
          <a:xfrm>
            <a:off x="457200" y="90805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567488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pic>
        <p:nvPicPr>
          <p:cNvPr id="6" name="Picture 11" descr="spher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8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/>
          </a:p>
        </p:txBody>
      </p:sp>
      <p:sp>
        <p:nvSpPr>
          <p:cNvPr id="9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5C33-3CCB-4774-9F4D-A8641FABC3F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18797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pic>
        <p:nvPicPr>
          <p:cNvPr id="4" name="Picture 11" descr="spher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91568-68CA-41A0-8750-67193CA4AB3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35042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pic>
        <p:nvPicPr>
          <p:cNvPr id="8" name="Picture 11" descr="spher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9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/>
          </a:p>
        </p:txBody>
      </p:sp>
      <p:sp>
        <p:nvSpPr>
          <p:cNvPr id="10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B3B2-EB74-4C68-986A-5C0A098EE61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93869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/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E03E-515C-438B-BB3F-FBE6FC68468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500711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9975" y="-1887538"/>
            <a:ext cx="4533900" cy="431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1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0225" y="-1800225"/>
            <a:ext cx="45339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プレースホルダー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  <a:endParaRPr lang="en-US" dirty="0" smtClean="0"/>
          </a:p>
        </p:txBody>
      </p:sp>
      <p:sp>
        <p:nvSpPr>
          <p:cNvPr id="1029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456363"/>
            <a:ext cx="228917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775" y="6456363"/>
            <a:ext cx="350520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775" y="6456363"/>
            <a:ext cx="1981200" cy="365125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</a:defRPr>
            </a:lvl1pPr>
          </a:lstStyle>
          <a:p>
            <a:pPr>
              <a:defRPr/>
            </a:pPr>
            <a:fld id="{C032F423-2292-46DE-96CC-8E411B9B213F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  <p:sp>
        <p:nvSpPr>
          <p:cNvPr id="1033" name="直線コネクタ 27"/>
          <p:cNvSpPr>
            <a:spLocks noChangeShapeType="1"/>
          </p:cNvSpPr>
          <p:nvPr/>
        </p:nvSpPr>
        <p:spPr bwMode="auto">
          <a:xfrm>
            <a:off x="457200" y="6453188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4" name="直線コネクタ 28"/>
          <p:cNvSpPr>
            <a:spLocks noChangeShapeType="1"/>
          </p:cNvSpPr>
          <p:nvPr/>
        </p:nvSpPr>
        <p:spPr bwMode="auto">
          <a:xfrm>
            <a:off x="457200" y="90805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567488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pic>
        <p:nvPicPr>
          <p:cNvPr id="1036" name="Picture 11" descr="sphere2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0" r:id="rId2"/>
    <p:sldLayoutId id="2147483785" r:id="rId3"/>
    <p:sldLayoutId id="2147483781" r:id="rId4"/>
    <p:sldLayoutId id="2147483782" r:id="rId5"/>
    <p:sldLayoutId id="2147483786" r:id="rId6"/>
    <p:sldLayoutId id="2147483787" r:id="rId7"/>
    <p:sldLayoutId id="2147483788" r:id="rId8"/>
    <p:sldLayoutId id="2147483789" r:id="rId9"/>
    <p:sldLayoutId id="2147483783" r:id="rId10"/>
    <p:sldLayoutId id="214748379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indicons.com/icon/42149/cinema_display_diagonal_blu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findicons.com/icon/42149/cinema_display_diagonal_blue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219200" y="2492375"/>
            <a:ext cx="5584825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/>
              <a:t>CCC </a:t>
            </a:r>
            <a:r>
              <a:rPr lang="en-US" altLang="ja-JP" dirty="0" err="1"/>
              <a:t>DATAset</a:t>
            </a:r>
            <a:r>
              <a:rPr lang="en-US" altLang="ja-JP" dirty="0"/>
              <a:t> </a:t>
            </a:r>
            <a:r>
              <a:rPr lang="ja-JP" altLang="en-US" dirty="0"/>
              <a:t>における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マルウェアの変遷</a:t>
            </a:r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1219200" y="3730625"/>
            <a:ext cx="5584825" cy="2866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latin typeface="ヒラギノ角ゴ Pro W3" pitchFamily="34" charset="-128"/>
                <a:ea typeface="ヒラギノ角ゴ Pro W3" pitchFamily="34" charset="-128"/>
              </a:rPr>
              <a:t>東海大学 ◎大類将之 菊池浩明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latin typeface="ヒラギノ角ゴ Pro W3" pitchFamily="34" charset="-128"/>
                <a:ea typeface="ヒラギノ角ゴ Pro W3" pitchFamily="34" charset="-128"/>
              </a:rPr>
              <a:t>日立製作所 寺田真敏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>
                <a:latin typeface="ヒラギノ角ゴ Pro W3" pitchFamily="34" charset="-128"/>
                <a:ea typeface="ヒラギノ角ゴ Pro W3" pitchFamily="34" charset="-128"/>
              </a:rPr>
              <a:t>KMITL </a:t>
            </a:r>
            <a:r>
              <a:rPr lang="en-US" altLang="ja-JP" dirty="0" err="1">
                <a:latin typeface="ヒラギノ角ゴ Pro W3" pitchFamily="34" charset="-128"/>
                <a:ea typeface="ヒラギノ角ゴ Pro W3" pitchFamily="34" charset="-128"/>
              </a:rPr>
              <a:t>Nur</a:t>
            </a:r>
            <a:r>
              <a:rPr lang="en-US" altLang="ja-JP" dirty="0">
                <a:latin typeface="ヒラギノ角ゴ Pro W3" pitchFamily="34" charset="-128"/>
                <a:ea typeface="ヒラギノ角ゴ Pro W3" pitchFamily="34" charset="-128"/>
              </a:rPr>
              <a:t> </a:t>
            </a:r>
            <a:r>
              <a:rPr lang="en-US" altLang="ja-JP" dirty="0" err="1">
                <a:latin typeface="ヒラギノ角ゴ Pro W3" pitchFamily="34" charset="-128"/>
                <a:ea typeface="ヒラギノ角ゴ Pro W3" pitchFamily="34" charset="-128"/>
              </a:rPr>
              <a:t>Rohman</a:t>
            </a:r>
            <a:r>
              <a:rPr lang="en-US" altLang="ja-JP" dirty="0">
                <a:latin typeface="ヒラギノ角ゴ Pro W3" pitchFamily="34" charset="-128"/>
                <a:ea typeface="ヒラギノ角ゴ Pro W3" pitchFamily="34" charset="-128"/>
              </a:rPr>
              <a:t> </a:t>
            </a:r>
            <a:r>
              <a:rPr lang="en-US" altLang="ja-JP" dirty="0" err="1" smtClean="0">
                <a:latin typeface="ヒラギノ角ゴ Pro W3" pitchFamily="34" charset="-128"/>
                <a:ea typeface="ヒラギノ角ゴ Pro W3" pitchFamily="34" charset="-128"/>
              </a:rPr>
              <a:t>Rosyid</a:t>
            </a:r>
            <a:endParaRPr lang="en-US" altLang="ja-JP" dirty="0" smtClean="0">
              <a:latin typeface="ヒラギノ角ゴ Pro W3" pitchFamily="34" charset="-128"/>
              <a:ea typeface="ヒラギノ角ゴ Pro W3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ja-JP" dirty="0" smtClean="0">
              <a:latin typeface="ヒラギノ角ゴ Pro W3" pitchFamily="34" charset="-128"/>
              <a:ea typeface="ヒラギノ角ゴ Pro W3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ja-JP" sz="3600" dirty="0" smtClean="0">
              <a:latin typeface="ヒラギノ角ゴ Pro W3" pitchFamily="34" charset="-128"/>
              <a:ea typeface="ヒラギノ角ゴ Pro W3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ヒラギノ角ゴ Pro W3" pitchFamily="34" charset="-128"/>
                <a:ea typeface="ヒラギノ角ゴ Pro W3" pitchFamily="34" charset="-128"/>
              </a:rPr>
              <a:t>2010/10/21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ヒラギノ角ゴ Pro W3" pitchFamily="34" charset="-128"/>
                <a:ea typeface="ヒラギノ角ゴ Pro W3" pitchFamily="34" charset="-128"/>
              </a:rPr>
              <a:t>3F2-4 </a:t>
            </a:r>
            <a:r>
              <a:rPr lang="ja-JP" altLang="en-US" dirty="0" smtClean="0">
                <a:latin typeface="ヒラギノ角ゴ Pro W3" pitchFamily="34" charset="-128"/>
                <a:ea typeface="ヒラギノ角ゴ Pro W3" pitchFamily="34" charset="-128"/>
              </a:rPr>
              <a:t>攻撃通信データ</a:t>
            </a:r>
            <a:endParaRPr lang="en-US" altLang="ja-JP" dirty="0">
              <a:latin typeface="ヒラギノ角ゴ Pro W3" pitchFamily="34" charset="-128"/>
              <a:ea typeface="ヒラギノ角ゴ Pro W3" pitchFamily="34" charset="-128"/>
            </a:endParaRPr>
          </a:p>
          <a:p>
            <a:pPr eaLnBrk="1" hangingPunct="1">
              <a:defRPr/>
            </a:pPr>
            <a:endParaRPr lang="ja-JP" altLang="en-US" dirty="0"/>
          </a:p>
        </p:txBody>
      </p:sp>
      <p:sp>
        <p:nvSpPr>
          <p:cNvPr id="9221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1222375" y="2132013"/>
            <a:ext cx="5581650" cy="360362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マルウェア対策研究人財育成ワークショップ</a:t>
            </a:r>
            <a:r>
              <a:rPr lang="en-US" altLang="ja-JP" dirty="0" smtClean="0"/>
              <a:t>2010 (MWS 2010)</a:t>
            </a:r>
            <a:endParaRPr lang="ja-JP" altLang="en-US" dirty="0" smtClean="0"/>
          </a:p>
        </p:txBody>
      </p:sp>
      <p:pic>
        <p:nvPicPr>
          <p:cNvPr id="8" name="Picture 2" descr="C:\Users\Scanner_2\Desktop\id_tokai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876925"/>
            <a:ext cx="763588" cy="758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Scanner_2\Desktop\Hitachi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5388" y="5991225"/>
            <a:ext cx="857250" cy="6445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http://blue40.crsc.kmitl.ac.th/isbme2008/images/logo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5732463"/>
            <a:ext cx="1063625" cy="958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調査項目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ja-JP" altLang="en-US" dirty="0" smtClean="0"/>
              <a:t>連携感染の特徴がどうなっているか？</a:t>
            </a:r>
          </a:p>
          <a:p>
            <a:pPr lvl="1"/>
            <a:r>
              <a:rPr lang="en-US" altLang="ja-JP" dirty="0" smtClean="0"/>
              <a:t>1.1: 3</a:t>
            </a:r>
            <a:r>
              <a:rPr lang="ja-JP" altLang="en-US" dirty="0" smtClean="0"/>
              <a:t>年間で観測されたマルウェア</a:t>
            </a:r>
          </a:p>
          <a:p>
            <a:pPr lvl="1"/>
            <a:r>
              <a:rPr lang="en-US" altLang="ja-JP" dirty="0" smtClean="0"/>
              <a:t>1.2: </a:t>
            </a:r>
            <a:r>
              <a:rPr lang="ja-JP" altLang="en-US" dirty="0" smtClean="0"/>
              <a:t>連携感染が用いる</a:t>
            </a:r>
            <a:r>
              <a:rPr lang="en-US" altLang="ja-JP" dirty="0" smtClean="0"/>
              <a:t>IRC</a:t>
            </a:r>
            <a:r>
              <a:rPr lang="ja-JP" altLang="en-US" dirty="0" smtClean="0"/>
              <a:t>ドメイン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1.3. </a:t>
            </a:r>
            <a:r>
              <a:rPr lang="ja-JP" altLang="en-US" dirty="0" smtClean="0"/>
              <a:t>連携感染が用いる</a:t>
            </a:r>
            <a:r>
              <a:rPr lang="en-US" altLang="ja-JP" dirty="0" smtClean="0"/>
              <a:t>DNS</a:t>
            </a:r>
            <a:r>
              <a:rPr lang="ja-JP" altLang="en-US" dirty="0" smtClean="0"/>
              <a:t>ドメイン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連携感染の推移がどうなっているか？</a:t>
            </a:r>
          </a:p>
          <a:p>
            <a:pPr lvl="1"/>
            <a:r>
              <a:rPr lang="en-US" altLang="ja-JP" dirty="0" smtClean="0"/>
              <a:t>2.1: </a:t>
            </a:r>
            <a:r>
              <a:rPr lang="ja-JP" altLang="en-US" dirty="0" smtClean="0"/>
              <a:t>連携感染の推移</a:t>
            </a:r>
          </a:p>
          <a:p>
            <a:pPr lvl="1"/>
            <a:r>
              <a:rPr lang="en-US" altLang="ja-JP" dirty="0" smtClean="0"/>
              <a:t>2.2: </a:t>
            </a:r>
            <a:r>
              <a:rPr lang="ja-JP" altLang="en-US" dirty="0" smtClean="0"/>
              <a:t>連携感染のマルウェア構成数</a:t>
            </a:r>
          </a:p>
          <a:p>
            <a:pPr lvl="1"/>
            <a:r>
              <a:rPr lang="en-US" altLang="ja-JP" dirty="0" smtClean="0"/>
              <a:t>2.3: </a:t>
            </a:r>
            <a:r>
              <a:rPr lang="ja-JP" altLang="en-US" dirty="0" smtClean="0"/>
              <a:t>連携感染の活動期間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467742" y="1036539"/>
            <a:ext cx="8208714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ja-JP" altLang="en-US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調査</a:t>
            </a:r>
            <a:r>
              <a:rPr lang="en-US" altLang="ja-JP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1 </a:t>
            </a:r>
            <a:r>
              <a:rPr lang="ja-JP" altLang="en-US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マルウェアの活動傾向</a:t>
            </a:r>
            <a:endParaRPr lang="de-DE" altLang="ja-JP" sz="26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467544" y="3700835"/>
            <a:ext cx="8208714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ja-JP" altLang="en-US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調査</a:t>
            </a:r>
            <a:r>
              <a:rPr lang="en-US" altLang="ja-JP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2 </a:t>
            </a:r>
            <a:r>
              <a:rPr lang="ja-JP" altLang="en-US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連携感染の活動傾向</a:t>
            </a:r>
            <a:endParaRPr lang="de-DE" altLang="ja-JP" sz="26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調査</a:t>
            </a:r>
            <a:r>
              <a:rPr lang="ja-JP" altLang="en-US" dirty="0"/>
              <a:t>方法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ja-JP" altLang="en-US" dirty="0" smtClean="0"/>
              <a:t>攻撃元データ、攻撃通信データを調査し、マルウェア名、</a:t>
            </a:r>
            <a:r>
              <a:rPr lang="en-US" altLang="ja-JP" dirty="0" smtClean="0"/>
              <a:t>DNS</a:t>
            </a:r>
            <a:r>
              <a:rPr lang="ja-JP" altLang="en-US" dirty="0" smtClean="0"/>
              <a:t>ドメイン、</a:t>
            </a:r>
            <a:r>
              <a:rPr lang="en-US" altLang="ja-JP" dirty="0" smtClean="0"/>
              <a:t>IRC</a:t>
            </a:r>
            <a:r>
              <a:rPr lang="ja-JP" altLang="en-US" dirty="0" smtClean="0"/>
              <a:t>ドメインを抽出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すべての</a:t>
            </a:r>
            <a:r>
              <a:rPr lang="en-US" altLang="ja-JP" dirty="0" smtClean="0"/>
              <a:t>1</a:t>
            </a:r>
            <a:r>
              <a:rPr lang="ja-JP" altLang="en-US" dirty="0" smtClean="0"/>
              <a:t>日</a:t>
            </a:r>
            <a:r>
              <a:rPr lang="en-US" altLang="ja-JP" dirty="0" smtClean="0"/>
              <a:t>(72</a:t>
            </a:r>
            <a:r>
              <a:rPr lang="ja-JP" altLang="en-US" dirty="0" smtClean="0"/>
              <a:t>スロット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のデータ</a:t>
            </a:r>
            <a:r>
              <a:rPr lang="ja-JP" altLang="en-US" dirty="0" smtClean="0"/>
              <a:t>に</a:t>
            </a:r>
            <a:r>
              <a:rPr lang="ja-JP" altLang="en-US" dirty="0" smtClean="0"/>
              <a:t>対してデータマイニングを適用し、</a:t>
            </a:r>
            <a:r>
              <a:rPr lang="en-US" altLang="ja-JP" dirty="0" smtClean="0"/>
              <a:t>3</a:t>
            </a:r>
            <a:r>
              <a:rPr lang="ja-JP" altLang="en-US" dirty="0" smtClean="0"/>
              <a:t>種類以上のマルウェアで構成される頻出パターン</a:t>
            </a:r>
            <a:r>
              <a:rPr lang="en-US" altLang="ja-JP" dirty="0" smtClean="0"/>
              <a:t>(</a:t>
            </a:r>
            <a:r>
              <a:rPr lang="ja-JP" altLang="en-US" dirty="0" smtClean="0"/>
              <a:t>連携感染</a:t>
            </a:r>
            <a:r>
              <a:rPr lang="en-US" altLang="ja-JP" dirty="0" smtClean="0"/>
              <a:t>)</a:t>
            </a:r>
            <a:r>
              <a:rPr lang="ja-JP" altLang="en-US" dirty="0" err="1" smtClean="0"/>
              <a:t>を抽</a:t>
            </a:r>
            <a:r>
              <a:rPr lang="ja-JP" altLang="en-US" dirty="0" smtClean="0"/>
              <a:t>出し、グラフを作成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467742" y="1036539"/>
            <a:ext cx="8208714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ja-JP" altLang="en-US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調査</a:t>
            </a:r>
            <a:r>
              <a:rPr lang="en-US" altLang="ja-JP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1 </a:t>
            </a:r>
            <a:r>
              <a:rPr lang="ja-JP" altLang="en-US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マルウェアの活動傾向</a:t>
            </a:r>
            <a:endParaRPr lang="de-DE" altLang="ja-JP" sz="26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467544" y="3700835"/>
            <a:ext cx="8208714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ja-JP" altLang="en-US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調査</a:t>
            </a:r>
            <a:r>
              <a:rPr lang="en-US" altLang="ja-JP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2 </a:t>
            </a:r>
            <a:r>
              <a:rPr lang="ja-JP" altLang="en-US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連携感染の活動傾向</a:t>
            </a:r>
            <a:endParaRPr lang="de-DE" altLang="ja-JP" sz="26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4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調査</a:t>
            </a:r>
            <a:r>
              <a:rPr lang="en-US" altLang="ja-JP" dirty="0"/>
              <a:t>1.1: 3</a:t>
            </a:r>
            <a:r>
              <a:rPr lang="ja-JP" altLang="en-US" dirty="0" smtClean="0"/>
              <a:t>年間で</a:t>
            </a:r>
            <a:r>
              <a:rPr lang="ja-JP" altLang="en-US" dirty="0"/>
              <a:t>観測されたマルウェア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攻撃元データより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graphicFrame>
        <p:nvGraphicFramePr>
          <p:cNvPr id="6" name="コンテンツ プレースホルダー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8502681"/>
              </p:ext>
            </p:extLst>
          </p:nvPr>
        </p:nvGraphicFramePr>
        <p:xfrm>
          <a:off x="457200" y="1484784"/>
          <a:ext cx="822959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792088"/>
                <a:gridCol w="1083566"/>
                <a:gridCol w="716634"/>
                <a:gridCol w="1159020"/>
                <a:gridCol w="785196"/>
                <a:gridCol w="10904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マルウェア名</a:t>
                      </a:r>
                      <a:endParaRPr kumimoji="1" lang="ja-JP" alt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2008</a:t>
                      </a:r>
                      <a:r>
                        <a:rPr kumimoji="1" lang="ja-JP" altLang="en-US" sz="1800" dirty="0" smtClean="0"/>
                        <a:t>年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2009</a:t>
                      </a:r>
                      <a:r>
                        <a:rPr kumimoji="1" lang="ja-JP" altLang="en-US" sz="1800" dirty="0" smtClean="0"/>
                        <a:t>年</a:t>
                      </a:r>
                      <a:endParaRPr kumimoji="1" lang="ja-JP" altLang="en-US" sz="18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2010</a:t>
                      </a:r>
                      <a:r>
                        <a:rPr kumimoji="1" lang="ja-JP" altLang="en-US" sz="1800" dirty="0" smtClean="0"/>
                        <a:t>年</a:t>
                      </a:r>
                      <a:endParaRPr kumimoji="1" lang="ja-JP" altLang="en-US" sz="18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順位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</a:rPr>
                        <a:t>DL</a:t>
                      </a:r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数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順位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</a:rPr>
                        <a:t>DL</a:t>
                      </a:r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数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順位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</a:rPr>
                        <a:t>DL</a:t>
                      </a:r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数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PE_BOBAX.AK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8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47654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94324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32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8018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PE_VIRUT.AV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9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46741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222207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194557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WORM_ALLAPLE.AK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10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45033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12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30319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19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12564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PE_VIRUT.XV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20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26518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28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16625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31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8424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PE_VIRUT.XZ</a:t>
                      </a:r>
                      <a:endParaRPr kumimoji="1" lang="ja-JP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46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14315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51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en-US" altLang="ja-JP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8885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33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7181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PE_VIRUT.PAU</a:t>
                      </a:r>
                      <a:endParaRPr kumimoji="1" lang="ja-JP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63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10749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47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9347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21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11815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BKDR_VANBOT.HG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93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6050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43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11206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24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10404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467544" y="2636565"/>
            <a:ext cx="8214913" cy="306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ヒラギノ角ゴ Pro W3" pitchFamily="34" charset="-128"/>
              <a:ea typeface="ヒラギノ角ゴ Pro W3" pitchFamily="34" charset="-128"/>
            </a:endParaRPr>
          </a:p>
        </p:txBody>
      </p:sp>
      <p:sp>
        <p:nvSpPr>
          <p:cNvPr id="8" name="正方形/長方形 5"/>
          <p:cNvSpPr/>
          <p:nvPr/>
        </p:nvSpPr>
        <p:spPr>
          <a:xfrm>
            <a:off x="467543" y="2204517"/>
            <a:ext cx="2592289" cy="25926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ヒラギノ角ゴ Pro W3" pitchFamily="34" charset="-128"/>
              <a:ea typeface="ヒラギノ角ゴ Pro W3" pitchFamily="34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7545" y="5013176"/>
            <a:ext cx="82089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dirty="0">
                <a:solidFill>
                  <a:srgbClr val="FF0000"/>
                </a:solidFill>
                <a:latin typeface="ヒラギノ角ゴ ProN W6" pitchFamily="34" charset="-128"/>
                <a:ea typeface="ヒラギノ角ゴ ProN W6" pitchFamily="34" charset="-128"/>
              </a:rPr>
              <a:t>3</a:t>
            </a:r>
            <a:r>
              <a:rPr lang="ja-JP" altLang="en-US" sz="3200" dirty="0">
                <a:solidFill>
                  <a:srgbClr val="FF0000"/>
                </a:solidFill>
                <a:latin typeface="ヒラギノ角ゴ ProN W6" pitchFamily="34" charset="-128"/>
                <a:ea typeface="ヒラギノ角ゴ ProN W6" pitchFamily="34" charset="-128"/>
              </a:rPr>
              <a:t>年間を通して上位のマルウェア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ja-JP" sz="3200" dirty="0">
                <a:solidFill>
                  <a:srgbClr val="FF0000"/>
                </a:solidFill>
                <a:latin typeface="ヒラギノ角ゴ ProN W6" pitchFamily="34" charset="-128"/>
                <a:ea typeface="ヒラギノ角ゴ ProN W6" pitchFamily="34" charset="-128"/>
              </a:rPr>
              <a:t>PE_VIRUT.AV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67545" y="5013176"/>
            <a:ext cx="82089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3200" dirty="0">
                <a:solidFill>
                  <a:srgbClr val="FF0000"/>
                </a:solidFill>
                <a:latin typeface="ヒラギノ角ゴ ProN W6" pitchFamily="34" charset="-128"/>
                <a:ea typeface="ヒラギノ角ゴ ProN W6" pitchFamily="34" charset="-128"/>
              </a:rPr>
              <a:t>マルウェアファミリ名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ja-JP" sz="3200" dirty="0">
                <a:solidFill>
                  <a:srgbClr val="FF0000"/>
                </a:solidFill>
                <a:latin typeface="ヒラギノ角ゴ ProN W6" pitchFamily="34" charset="-128"/>
                <a:ea typeface="ヒラギノ角ゴ ProN W6" pitchFamily="34" charset="-128"/>
              </a:rPr>
              <a:t>PE</a:t>
            </a:r>
            <a:r>
              <a:rPr lang="ja-JP" altLang="en-US" sz="3200" dirty="0">
                <a:solidFill>
                  <a:srgbClr val="FF0000"/>
                </a:solidFill>
                <a:latin typeface="ヒラギノ角ゴ ProN W6" pitchFamily="34" charset="-128"/>
                <a:ea typeface="ヒラギノ角ゴ ProN W6" pitchFamily="34" charset="-128"/>
              </a:rPr>
              <a:t>が大多数</a:t>
            </a:r>
          </a:p>
        </p:txBody>
      </p:sp>
    </p:spTree>
    <p:extLst>
      <p:ext uri="{BB962C8B-B14F-4D97-AF65-F5344CB8AC3E}">
        <p14:creationId xmlns:p14="http://schemas.microsoft.com/office/powerpoint/2010/main" xmlns="" val="97059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調査</a:t>
            </a:r>
            <a:r>
              <a:rPr kumimoji="1" lang="en-US" altLang="ja-JP" dirty="0" smtClean="0"/>
              <a:t>1.2: </a:t>
            </a:r>
            <a:r>
              <a:rPr kumimoji="1" lang="ja-JP" altLang="en-US" dirty="0" smtClean="0"/>
              <a:t>連携感染が用いる</a:t>
            </a:r>
            <a:r>
              <a:rPr kumimoji="1" lang="en-US" altLang="ja-JP" dirty="0" smtClean="0"/>
              <a:t>IRC</a:t>
            </a:r>
            <a:r>
              <a:rPr kumimoji="1" lang="ja-JP" altLang="en-US" dirty="0" smtClean="0"/>
              <a:t>ドメイン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攻撃通信データ</a:t>
            </a:r>
            <a:r>
              <a:rPr kumimoji="1" lang="ja-JP" altLang="en-US" dirty="0" smtClean="0"/>
              <a:t>より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graphicFrame>
        <p:nvGraphicFramePr>
          <p:cNvPr id="6" name="コンテンツ プレースホルダー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8502681"/>
              </p:ext>
            </p:extLst>
          </p:nvPr>
        </p:nvGraphicFramePr>
        <p:xfrm>
          <a:off x="457200" y="15120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2016224"/>
                <a:gridCol w="507504"/>
                <a:gridCol w="2012776"/>
                <a:gridCol w="510952"/>
                <a:gridCol w="2009328"/>
                <a:gridCol w="514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順位</a:t>
                      </a:r>
                      <a:endParaRPr kumimoji="1" lang="ja-JP" alt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2008</a:t>
                      </a:r>
                      <a:r>
                        <a:rPr kumimoji="1" lang="ja-JP" altLang="en-US" sz="1800" dirty="0" smtClean="0"/>
                        <a:t>年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2009</a:t>
                      </a:r>
                      <a:r>
                        <a:rPr kumimoji="1" lang="ja-JP" altLang="en-US" sz="1800" dirty="0" smtClean="0"/>
                        <a:t>年</a:t>
                      </a:r>
                      <a:endParaRPr kumimoji="1" lang="ja-JP" altLang="en-US" sz="18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2010</a:t>
                      </a:r>
                      <a:r>
                        <a:rPr kumimoji="1" lang="ja-JP" altLang="en-US" sz="1800" dirty="0" smtClean="0"/>
                        <a:t>年</a:t>
                      </a:r>
                      <a:endParaRPr kumimoji="1" lang="ja-JP" altLang="en-US" sz="18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</a:rPr>
                        <a:t>IRC</a:t>
                      </a:r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ドメイン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数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</a:rPr>
                        <a:t>IRC</a:t>
                      </a:r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ドメイン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数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</a:rPr>
                        <a:t>IRC</a:t>
                      </a:r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ドメイン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数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</a:t>
                      </a:r>
                      <a:r>
                        <a:rPr kumimoji="1" lang="ja-JP" altLang="en-US" sz="1600" dirty="0" smtClean="0"/>
                        <a:t>位</a:t>
                      </a:r>
                      <a:endParaRPr kumimoji="1" lang="ja-JP" altLang="en-US" sz="16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hub.40684.com</a:t>
                      </a:r>
                      <a:endParaRPr kumimoji="1" lang="ja-JP" altLang="en-US" sz="16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81</a:t>
                      </a:r>
                      <a:endParaRPr kumimoji="1" lang="ja-JP" altLang="en-US" sz="16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hub.14511.com</a:t>
                      </a:r>
                      <a:endParaRPr kumimoji="1" lang="ja-JP" altLang="en-US" sz="16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35</a:t>
                      </a:r>
                      <a:endParaRPr kumimoji="1" lang="ja-JP" altLang="en-US" sz="16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pwned30.ircd.net</a:t>
                      </a:r>
                      <a:endParaRPr kumimoji="1" lang="ja-JP" altLang="en-US" sz="16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31</a:t>
                      </a:r>
                      <a:endParaRPr kumimoji="1" lang="ja-JP" altLang="en-US" sz="16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</a:t>
                      </a:r>
                      <a:r>
                        <a:rPr kumimoji="1" lang="ja-JP" altLang="en-US" sz="1600" dirty="0" smtClean="0"/>
                        <a:t>位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err="1" smtClean="0"/>
                        <a:t>i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38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-</a:t>
                      </a:r>
                      <a:endParaRPr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-</a:t>
                      </a:r>
                      <a:endParaRPr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pwned28.ircd.net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30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</a:t>
                      </a:r>
                      <a:r>
                        <a:rPr kumimoji="1" lang="ja-JP" altLang="en-US" sz="1600" dirty="0" smtClean="0"/>
                        <a:t>位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hub.56689.com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36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-</a:t>
                      </a:r>
                      <a:endParaRPr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-</a:t>
                      </a:r>
                      <a:endParaRPr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hub.63403.com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23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4</a:t>
                      </a:r>
                      <a:r>
                        <a:rPr kumimoji="1" lang="ja-JP" altLang="en-US" sz="1600" dirty="0" smtClean="0"/>
                        <a:t>位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hub.44250.com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31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-</a:t>
                      </a:r>
                      <a:endParaRPr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-</a:t>
                      </a:r>
                      <a:endParaRPr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hub.48023.com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20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5</a:t>
                      </a:r>
                      <a:r>
                        <a:rPr kumimoji="1" lang="ja-JP" altLang="en-US" sz="1600" dirty="0" smtClean="0"/>
                        <a:t>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aaa.59712.com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-</a:t>
                      </a:r>
                      <a:endParaRPr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-</a:t>
                      </a:r>
                      <a:endParaRPr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hub.27827.com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14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6</a:t>
                      </a:r>
                      <a:r>
                        <a:rPr kumimoji="1" lang="ja-JP" altLang="en-US" sz="1600" dirty="0" smtClean="0"/>
                        <a:t>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irc.foonet.com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2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-</a:t>
                      </a:r>
                      <a:endParaRPr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-</a:t>
                      </a:r>
                      <a:endParaRPr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norks.org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13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7</a:t>
                      </a:r>
                      <a:r>
                        <a:rPr kumimoji="1" lang="ja-JP" altLang="en-US" sz="1600" dirty="0" smtClean="0"/>
                        <a:t>位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bla.com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2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-</a:t>
                      </a:r>
                      <a:endParaRPr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-</a:t>
                      </a:r>
                      <a:endParaRPr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s4.com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8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8</a:t>
                      </a:r>
                      <a:r>
                        <a:rPr kumimoji="1" lang="ja-JP" altLang="en-US" sz="1600" dirty="0" smtClean="0"/>
                        <a:t>位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F3B4433F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1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-</a:t>
                      </a:r>
                      <a:endParaRPr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-</a:t>
                      </a:r>
                      <a:endParaRPr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japp.org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5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9</a:t>
                      </a:r>
                      <a:r>
                        <a:rPr kumimoji="1" lang="ja-JP" altLang="en-US" sz="1600" dirty="0" smtClean="0"/>
                        <a:t>位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F3B4433F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1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-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-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 smtClean="0"/>
                        <a:t>irc.force.fo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1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1115616" y="2232000"/>
            <a:ext cx="2520950" cy="3609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ヒラギノ角ゴ Pro W3" pitchFamily="34" charset="-128"/>
              <a:ea typeface="ヒラギノ角ゴ Pro W3" pitchFamily="34" charset="-128"/>
            </a:endParaRPr>
          </a:p>
        </p:txBody>
      </p:sp>
      <p:sp>
        <p:nvSpPr>
          <p:cNvPr id="10" name="正方形/長方形 5"/>
          <p:cNvSpPr/>
          <p:nvPr/>
        </p:nvSpPr>
        <p:spPr>
          <a:xfrm>
            <a:off x="1115616" y="2996952"/>
            <a:ext cx="2520950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ヒラギノ角ゴ Pro W3" pitchFamily="34" charset="-128"/>
              <a:ea typeface="ヒラギノ角ゴ Pro W3" pitchFamily="34" charset="-128"/>
            </a:endParaRPr>
          </a:p>
        </p:txBody>
      </p:sp>
      <p:sp>
        <p:nvSpPr>
          <p:cNvPr id="11" name="正方形/長方形 5"/>
          <p:cNvSpPr/>
          <p:nvPr/>
        </p:nvSpPr>
        <p:spPr>
          <a:xfrm>
            <a:off x="6156176" y="2996952"/>
            <a:ext cx="252028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ヒラギノ角ゴ Pro W3" pitchFamily="34" charset="-128"/>
              <a:ea typeface="ヒラギノ角ゴ Pro W3" pitchFamily="34" charset="-128"/>
            </a:endParaRPr>
          </a:p>
        </p:txBody>
      </p:sp>
      <p:sp>
        <p:nvSpPr>
          <p:cNvPr id="12" name="正方形/長方形 5"/>
          <p:cNvSpPr/>
          <p:nvPr/>
        </p:nvSpPr>
        <p:spPr>
          <a:xfrm>
            <a:off x="3635896" y="2232000"/>
            <a:ext cx="2520950" cy="3609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ヒラギノ角ゴ Pro W3" pitchFamily="34" charset="-128"/>
              <a:ea typeface="ヒラギノ角ゴ Pro W3" pitchFamily="34" charset="-128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-180528" y="5724545"/>
            <a:ext cx="95050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dirty="0" smtClean="0">
                <a:solidFill>
                  <a:srgbClr val="FF0000"/>
                </a:solidFill>
                <a:latin typeface="ヒラギノ角ゴ ProN W6" pitchFamily="34" charset="-128"/>
                <a:ea typeface="ヒラギノ角ゴ ProN W6" pitchFamily="34" charset="-128"/>
              </a:rPr>
              <a:t>hub.xxxxx.com </a:t>
            </a:r>
            <a:r>
              <a:rPr lang="ja-JP" altLang="en-US" sz="3200" dirty="0" err="1" smtClean="0">
                <a:solidFill>
                  <a:srgbClr val="FF0000"/>
                </a:solidFill>
                <a:latin typeface="ヒラギノ角ゴ ProN W6" pitchFamily="34" charset="-128"/>
                <a:ea typeface="ヒラギノ角ゴ ProN W6" pitchFamily="34" charset="-128"/>
              </a:rPr>
              <a:t>が共</a:t>
            </a:r>
            <a:r>
              <a:rPr lang="ja-JP" altLang="en-US" sz="3200" dirty="0" smtClean="0">
                <a:solidFill>
                  <a:srgbClr val="FF0000"/>
                </a:solidFill>
                <a:latin typeface="ヒラギノ角ゴ ProN W6" pitchFamily="34" charset="-128"/>
                <a:ea typeface="ヒラギノ角ゴ ProN W6" pitchFamily="34" charset="-128"/>
              </a:rPr>
              <a:t>通して使用されている</a:t>
            </a:r>
            <a:endParaRPr lang="ja-JP" altLang="en-US" sz="3200" dirty="0">
              <a:solidFill>
                <a:srgbClr val="FF0000"/>
              </a:solidFill>
              <a:latin typeface="ヒラギノ角ゴ ProN W6" pitchFamily="34" charset="-128"/>
              <a:ea typeface="ヒラギノ角ゴ ProN W6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調査</a:t>
            </a:r>
            <a:r>
              <a:rPr kumimoji="1" lang="en-US" altLang="ja-JP" dirty="0" smtClean="0"/>
              <a:t>1.3: </a:t>
            </a:r>
            <a:r>
              <a:rPr kumimoji="1" lang="ja-JP" altLang="en-US" dirty="0" smtClean="0"/>
              <a:t>連携感染が用いる</a:t>
            </a:r>
            <a:r>
              <a:rPr kumimoji="1" lang="en-US" altLang="ja-JP" dirty="0" smtClean="0"/>
              <a:t>DNS</a:t>
            </a:r>
            <a:r>
              <a:rPr kumimoji="1" lang="ja-JP" altLang="en-US" dirty="0" smtClean="0"/>
              <a:t>ドメイン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攻撃通信データより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graphicFrame>
        <p:nvGraphicFramePr>
          <p:cNvPr id="6" name="コンテンツ プレースホルダー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8502681"/>
              </p:ext>
            </p:extLst>
          </p:nvPr>
        </p:nvGraphicFramePr>
        <p:xfrm>
          <a:off x="971600" y="1512000"/>
          <a:ext cx="721114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456"/>
                <a:gridCol w="3519830"/>
                <a:gridCol w="719966"/>
                <a:gridCol w="1119945"/>
                <a:gridCol w="111994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2010</a:t>
                      </a:r>
                      <a:r>
                        <a:rPr kumimoji="1" lang="ja-JP" altLang="en-US" sz="1800" dirty="0" smtClean="0"/>
                        <a:t>年</a:t>
                      </a:r>
                      <a:endParaRPr kumimoji="1" lang="ja-JP" altLang="en-US" sz="18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2008</a:t>
                      </a:r>
                      <a:r>
                        <a:rPr kumimoji="1" lang="ja-JP" altLang="en-US" sz="1800" dirty="0" smtClean="0"/>
                        <a:t>年</a:t>
                      </a:r>
                      <a:endParaRPr kumimoji="1" lang="ja-JP" altLang="en-US" sz="18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2009</a:t>
                      </a:r>
                      <a:r>
                        <a:rPr kumimoji="1" lang="ja-JP" altLang="en-US" sz="1800" dirty="0" smtClean="0"/>
                        <a:t>年</a:t>
                      </a:r>
                      <a:endParaRPr kumimoji="1" lang="ja-JP" altLang="en-US" sz="18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順位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</a:rPr>
                        <a:t>DNS</a:t>
                      </a:r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ドメイン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数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順位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</a:rPr>
                        <a:t>順位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/>
                        <a:t>botz.noretards.com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133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/>
                        <a:t>proxim.ntkrnlpa.info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62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-</a:t>
                      </a:r>
                      <a:endParaRPr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-</a:t>
                      </a:r>
                      <a:endParaRPr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/>
                        <a:t>checkip.dyndns.org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60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-</a:t>
                      </a:r>
                      <a:endParaRPr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-</a:t>
                      </a:r>
                      <a:endParaRPr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4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/>
                        <a:t>www.whatismyip.org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52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-</a:t>
                      </a:r>
                      <a:endParaRPr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-</a:t>
                      </a:r>
                      <a:endParaRPr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5</a:t>
                      </a:r>
                      <a:r>
                        <a:rPr kumimoji="1" lang="ja-JP" altLang="en-US" sz="1800" dirty="0" smtClean="0"/>
                        <a:t>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/>
                        <a:t>tx.mostafaaljaafari.net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35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-</a:t>
                      </a:r>
                      <a:endParaRPr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-</a:t>
                      </a:r>
                      <a:endParaRPr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6</a:t>
                      </a:r>
                      <a:r>
                        <a:rPr kumimoji="1" lang="ja-JP" altLang="en-US" sz="1800" dirty="0" smtClean="0"/>
                        <a:t>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/>
                        <a:t>tx.nadersamar2.org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32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-</a:t>
                      </a:r>
                      <a:endParaRPr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-</a:t>
                      </a:r>
                      <a:endParaRPr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7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/>
                        <a:t>www.whatsmyipaddress.com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31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-</a:t>
                      </a:r>
                      <a:endParaRPr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-</a:t>
                      </a:r>
                      <a:endParaRPr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8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/>
                        <a:t>www.getmyip.org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28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-</a:t>
                      </a:r>
                      <a:endParaRPr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-</a:t>
                      </a:r>
                      <a:endParaRPr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9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="0" dirty="0" smtClean="0"/>
                        <a:t>ss.ka3ek.com</a:t>
                      </a:r>
                      <a:endParaRPr kumimoji="1" lang="ja-JP" alt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19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31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10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="0" dirty="0" smtClean="0"/>
                        <a:t>ss.nadnadzzz.info</a:t>
                      </a:r>
                      <a:endParaRPr kumimoji="1" lang="ja-JP" alt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16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81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5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11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="0" dirty="0" smtClean="0"/>
                        <a:t>ss.MEMEHEHZ.INFO</a:t>
                      </a:r>
                      <a:endParaRPr kumimoji="1" lang="ja-JP" alt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15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90</a:t>
                      </a:r>
                      <a:r>
                        <a:rPr kumimoji="1" lang="ja-JP" altLang="en-US" sz="1800" dirty="0" smtClean="0"/>
                        <a:t>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971600" y="5229200"/>
            <a:ext cx="72008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ヒラギノ角ゴ Pro W3" pitchFamily="34" charset="-128"/>
              <a:ea typeface="ヒラギノ角ゴ Pro W3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調査</a:t>
            </a:r>
            <a:r>
              <a:rPr kumimoji="1" lang="en-US" altLang="ja-JP" dirty="0" smtClean="0"/>
              <a:t>2.1: </a:t>
            </a:r>
            <a:r>
              <a:rPr kumimoji="1" lang="ja-JP" altLang="en-US" dirty="0" smtClean="0"/>
              <a:t>連携感染の推移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Apriori</a:t>
            </a:r>
            <a:r>
              <a:rPr lang="en-US" altLang="ja-JP" dirty="0" smtClean="0"/>
              <a:t> – 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種類以上の相関ルール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688" y="1313584"/>
            <a:ext cx="10080000" cy="51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日付プレースホルダー 3"/>
          <p:cNvSpPr txBox="1">
            <a:spLocks/>
          </p:cNvSpPr>
          <p:nvPr/>
        </p:nvSpPr>
        <p:spPr>
          <a:xfrm>
            <a:off x="1476776" y="6236507"/>
            <a:ext cx="6840760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200" dirty="0" smtClean="0">
                <a:solidFill>
                  <a:schemeClr val="tx1"/>
                </a:solidFill>
              </a:rPr>
              <a:t>CCC </a:t>
            </a:r>
            <a:r>
              <a:rPr lang="en-US" altLang="ja-JP" sz="1200" dirty="0" err="1" smtClean="0">
                <a:solidFill>
                  <a:schemeClr val="tx1"/>
                </a:solidFill>
              </a:rPr>
              <a:t>DATAset</a:t>
            </a:r>
            <a:r>
              <a:rPr lang="en-US" altLang="ja-JP" sz="1200" dirty="0" smtClean="0">
                <a:solidFill>
                  <a:schemeClr val="tx1"/>
                </a:solidFill>
              </a:rPr>
              <a:t> 2009</a:t>
            </a:r>
            <a:r>
              <a:rPr lang="ja-JP" altLang="en-US" sz="1200" dirty="0" smtClean="0">
                <a:solidFill>
                  <a:schemeClr val="tx1"/>
                </a:solidFill>
              </a:rPr>
              <a:t> ～ </a:t>
            </a:r>
            <a:r>
              <a:rPr lang="en-US" altLang="ja-JP" sz="1200" dirty="0" smtClean="0">
                <a:solidFill>
                  <a:schemeClr val="tx1"/>
                </a:solidFill>
              </a:rPr>
              <a:t>2010 [2</a:t>
            </a:r>
            <a:r>
              <a:rPr lang="ja-JP" altLang="en-US" sz="1200" dirty="0" smtClean="0">
                <a:solidFill>
                  <a:schemeClr val="tx1"/>
                </a:solidFill>
              </a:rPr>
              <a:t>年間</a:t>
            </a:r>
            <a:r>
              <a:rPr lang="en-US" altLang="ja-JP" sz="1200" dirty="0" smtClean="0">
                <a:solidFill>
                  <a:schemeClr val="tx1"/>
                </a:solidFill>
              </a:rPr>
              <a:t>]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2" name="日付プレースホルダー 3"/>
          <p:cNvSpPr txBox="1">
            <a:spLocks/>
          </p:cNvSpPr>
          <p:nvPr/>
        </p:nvSpPr>
        <p:spPr>
          <a:xfrm rot="-5400000">
            <a:off x="-832390" y="4080863"/>
            <a:ext cx="3392762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 altLang="ja-JP" dirty="0"/>
          </a:p>
        </p:txBody>
      </p:sp>
      <p:sp>
        <p:nvSpPr>
          <p:cNvPr id="11" name="日付プレースホルダー 3"/>
          <p:cNvSpPr txBox="1">
            <a:spLocks/>
          </p:cNvSpPr>
          <p:nvPr/>
        </p:nvSpPr>
        <p:spPr>
          <a:xfrm rot="-5400000">
            <a:off x="-1368257" y="3608617"/>
            <a:ext cx="4464496" cy="216829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1200" dirty="0" smtClean="0">
                <a:solidFill>
                  <a:schemeClr val="tx1"/>
                </a:solidFill>
              </a:rPr>
              <a:t>相関ルール数</a:t>
            </a:r>
            <a:r>
              <a:rPr lang="en-US" altLang="ja-JP" sz="1200" dirty="0" smtClean="0">
                <a:solidFill>
                  <a:schemeClr val="tx1"/>
                </a:solidFill>
              </a:rPr>
              <a:t> [</a:t>
            </a:r>
            <a:r>
              <a:rPr lang="ja-JP" altLang="en-US" sz="1200" dirty="0" smtClean="0">
                <a:solidFill>
                  <a:schemeClr val="tx1"/>
                </a:solidFill>
              </a:rPr>
              <a:t>スロット</a:t>
            </a:r>
            <a:r>
              <a:rPr lang="en-US" altLang="ja-JP" sz="1200" dirty="0" smtClean="0">
                <a:solidFill>
                  <a:schemeClr val="tx1"/>
                </a:solidFill>
              </a:rPr>
              <a:t>/</a:t>
            </a:r>
            <a:r>
              <a:rPr lang="ja-JP" altLang="en-US" sz="1200" dirty="0" smtClean="0">
                <a:solidFill>
                  <a:schemeClr val="tx1"/>
                </a:solidFill>
              </a:rPr>
              <a:t>月平均</a:t>
            </a:r>
            <a:r>
              <a:rPr lang="en-US" altLang="ja-JP" sz="1200" dirty="0" smtClean="0">
                <a:solidFill>
                  <a:schemeClr val="tx1"/>
                </a:solidFill>
              </a:rPr>
              <a:t>]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3" name="直線コネクタ 28"/>
          <p:cNvSpPr>
            <a:spLocks noChangeShapeType="1"/>
          </p:cNvSpPr>
          <p:nvPr/>
        </p:nvSpPr>
        <p:spPr bwMode="auto">
          <a:xfrm>
            <a:off x="5148064" y="1476000"/>
            <a:ext cx="0" cy="442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266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調査</a:t>
            </a:r>
            <a:r>
              <a:rPr lang="en-US" altLang="ja-JP" dirty="0"/>
              <a:t>2.1: </a:t>
            </a:r>
            <a:r>
              <a:rPr lang="ja-JP" altLang="en-US" dirty="0"/>
              <a:t>連携感染の推移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各ハニーポットではどうだろうか？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688" y="1313586"/>
            <a:ext cx="10080000" cy="51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日付プレースホルダー 3"/>
          <p:cNvSpPr txBox="1">
            <a:spLocks/>
          </p:cNvSpPr>
          <p:nvPr/>
        </p:nvSpPr>
        <p:spPr>
          <a:xfrm>
            <a:off x="1476776" y="6236507"/>
            <a:ext cx="6840760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200" dirty="0" smtClean="0">
                <a:solidFill>
                  <a:schemeClr val="tx1"/>
                </a:solidFill>
              </a:rPr>
              <a:t>CCC </a:t>
            </a:r>
            <a:r>
              <a:rPr lang="en-US" altLang="ja-JP" sz="1200" dirty="0" err="1" smtClean="0">
                <a:solidFill>
                  <a:schemeClr val="tx1"/>
                </a:solidFill>
              </a:rPr>
              <a:t>DATAset</a:t>
            </a:r>
            <a:r>
              <a:rPr lang="en-US" altLang="ja-JP" sz="1200" dirty="0" smtClean="0">
                <a:solidFill>
                  <a:schemeClr val="tx1"/>
                </a:solidFill>
              </a:rPr>
              <a:t> 2009</a:t>
            </a:r>
            <a:r>
              <a:rPr lang="ja-JP" altLang="en-US" sz="1200" dirty="0" smtClean="0">
                <a:solidFill>
                  <a:schemeClr val="tx1"/>
                </a:solidFill>
              </a:rPr>
              <a:t> ～ </a:t>
            </a:r>
            <a:r>
              <a:rPr lang="en-US" altLang="ja-JP" sz="1200" dirty="0" smtClean="0">
                <a:solidFill>
                  <a:schemeClr val="tx1"/>
                </a:solidFill>
              </a:rPr>
              <a:t>2010 [2</a:t>
            </a:r>
            <a:r>
              <a:rPr lang="ja-JP" altLang="en-US" sz="1200" dirty="0" smtClean="0">
                <a:solidFill>
                  <a:schemeClr val="tx1"/>
                </a:solidFill>
              </a:rPr>
              <a:t>年間</a:t>
            </a:r>
            <a:r>
              <a:rPr lang="en-US" altLang="ja-JP" sz="1200" dirty="0" smtClean="0">
                <a:solidFill>
                  <a:schemeClr val="tx1"/>
                </a:solidFill>
              </a:rPr>
              <a:t>]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9" name="日付プレースホルダー 3"/>
          <p:cNvSpPr txBox="1">
            <a:spLocks/>
          </p:cNvSpPr>
          <p:nvPr/>
        </p:nvSpPr>
        <p:spPr>
          <a:xfrm rot="-5400000">
            <a:off x="-832390" y="4080863"/>
            <a:ext cx="3392762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 altLang="ja-JP" dirty="0"/>
          </a:p>
        </p:txBody>
      </p:sp>
      <p:sp>
        <p:nvSpPr>
          <p:cNvPr id="10" name="日付プレースホルダー 3"/>
          <p:cNvSpPr txBox="1">
            <a:spLocks/>
          </p:cNvSpPr>
          <p:nvPr/>
        </p:nvSpPr>
        <p:spPr>
          <a:xfrm rot="-5400000">
            <a:off x="-1368257" y="3608617"/>
            <a:ext cx="4464496" cy="216829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1200" dirty="0" smtClean="0">
                <a:solidFill>
                  <a:schemeClr val="tx1"/>
                </a:solidFill>
              </a:rPr>
              <a:t>相関ルール数</a:t>
            </a:r>
            <a:r>
              <a:rPr lang="en-US" altLang="ja-JP" sz="1200" dirty="0" smtClean="0">
                <a:solidFill>
                  <a:schemeClr val="tx1"/>
                </a:solidFill>
              </a:rPr>
              <a:t> [</a:t>
            </a:r>
            <a:r>
              <a:rPr lang="ja-JP" altLang="en-US" sz="1200" dirty="0" smtClean="0">
                <a:solidFill>
                  <a:schemeClr val="tx1"/>
                </a:solidFill>
              </a:rPr>
              <a:t>スロット</a:t>
            </a:r>
            <a:r>
              <a:rPr lang="en-US" altLang="ja-JP" sz="1200" dirty="0" smtClean="0">
                <a:solidFill>
                  <a:schemeClr val="tx1"/>
                </a:solidFill>
              </a:rPr>
              <a:t>/</a:t>
            </a:r>
            <a:r>
              <a:rPr lang="ja-JP" altLang="en-US" sz="1200" dirty="0" smtClean="0">
                <a:solidFill>
                  <a:schemeClr val="tx1"/>
                </a:solidFill>
              </a:rPr>
              <a:t>月平均</a:t>
            </a:r>
            <a:r>
              <a:rPr lang="en-US" altLang="ja-JP" sz="1200" dirty="0" smtClean="0">
                <a:solidFill>
                  <a:schemeClr val="tx1"/>
                </a:solidFill>
              </a:rPr>
              <a:t>]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2" name="直線コネクタ 28"/>
          <p:cNvSpPr>
            <a:spLocks noChangeShapeType="1"/>
          </p:cNvSpPr>
          <p:nvPr/>
        </p:nvSpPr>
        <p:spPr bwMode="auto">
          <a:xfrm>
            <a:off x="5148064" y="1476000"/>
            <a:ext cx="0" cy="442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595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調査</a:t>
            </a:r>
            <a:r>
              <a:rPr kumimoji="1" lang="en-US" altLang="ja-JP" dirty="0" smtClean="0"/>
              <a:t>2.2: </a:t>
            </a:r>
            <a:r>
              <a:rPr kumimoji="1" lang="ja-JP" altLang="en-US" dirty="0" smtClean="0"/>
              <a:t>連携感染のマルウェア構成数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PrefixSpan</a:t>
            </a:r>
            <a:r>
              <a:rPr kumimoji="1" lang="en-US" altLang="ja-JP" dirty="0" smtClean="0"/>
              <a:t> – </a:t>
            </a:r>
            <a:r>
              <a:rPr lang="ja-JP" altLang="en-US" dirty="0" smtClean="0"/>
              <a:t>感染順を考慮して抽出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688" y="1313586"/>
            <a:ext cx="10080000" cy="51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日付プレースホルダー 3"/>
          <p:cNvSpPr txBox="1">
            <a:spLocks/>
          </p:cNvSpPr>
          <p:nvPr/>
        </p:nvSpPr>
        <p:spPr>
          <a:xfrm>
            <a:off x="1476776" y="6236507"/>
            <a:ext cx="6840760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200" dirty="0" smtClean="0">
                <a:solidFill>
                  <a:schemeClr val="tx1"/>
                </a:solidFill>
              </a:rPr>
              <a:t>CCC </a:t>
            </a:r>
            <a:r>
              <a:rPr lang="en-US" altLang="ja-JP" sz="1200" dirty="0" err="1" smtClean="0">
                <a:solidFill>
                  <a:schemeClr val="tx1"/>
                </a:solidFill>
              </a:rPr>
              <a:t>DATAset</a:t>
            </a:r>
            <a:r>
              <a:rPr lang="en-US" altLang="ja-JP" sz="1200" dirty="0" smtClean="0">
                <a:solidFill>
                  <a:schemeClr val="tx1"/>
                </a:solidFill>
              </a:rPr>
              <a:t> 2009</a:t>
            </a:r>
            <a:r>
              <a:rPr lang="ja-JP" altLang="en-US" sz="1200" dirty="0" smtClean="0">
                <a:solidFill>
                  <a:schemeClr val="tx1"/>
                </a:solidFill>
              </a:rPr>
              <a:t> ～ </a:t>
            </a:r>
            <a:r>
              <a:rPr lang="en-US" altLang="ja-JP" sz="1200" dirty="0" smtClean="0">
                <a:solidFill>
                  <a:schemeClr val="tx1"/>
                </a:solidFill>
              </a:rPr>
              <a:t>2010 [2</a:t>
            </a:r>
            <a:r>
              <a:rPr lang="ja-JP" altLang="en-US" sz="1200" dirty="0" smtClean="0">
                <a:solidFill>
                  <a:schemeClr val="tx1"/>
                </a:solidFill>
              </a:rPr>
              <a:t>年間</a:t>
            </a:r>
            <a:r>
              <a:rPr lang="en-US" altLang="ja-JP" sz="1200" dirty="0" smtClean="0">
                <a:solidFill>
                  <a:schemeClr val="tx1"/>
                </a:solidFill>
              </a:rPr>
              <a:t>]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1" name="日付プレースホルダー 3"/>
          <p:cNvSpPr txBox="1">
            <a:spLocks/>
          </p:cNvSpPr>
          <p:nvPr/>
        </p:nvSpPr>
        <p:spPr>
          <a:xfrm rot="-5400000">
            <a:off x="-832390" y="4080863"/>
            <a:ext cx="3392762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 altLang="ja-JP" dirty="0"/>
          </a:p>
        </p:txBody>
      </p:sp>
      <p:sp>
        <p:nvSpPr>
          <p:cNvPr id="12" name="日付プレースホルダー 3"/>
          <p:cNvSpPr txBox="1">
            <a:spLocks/>
          </p:cNvSpPr>
          <p:nvPr/>
        </p:nvSpPr>
        <p:spPr>
          <a:xfrm rot="-5400000">
            <a:off x="-1368257" y="3608617"/>
            <a:ext cx="4464496" cy="216829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1200" dirty="0" smtClean="0">
                <a:solidFill>
                  <a:schemeClr val="tx1"/>
                </a:solidFill>
              </a:rPr>
              <a:t>マルウェア構成数 </a:t>
            </a:r>
            <a:r>
              <a:rPr lang="en-US" altLang="ja-JP" sz="1200" dirty="0" smtClean="0">
                <a:solidFill>
                  <a:schemeClr val="tx1"/>
                </a:solidFill>
              </a:rPr>
              <a:t>[</a:t>
            </a:r>
            <a:r>
              <a:rPr lang="ja-JP" altLang="en-US" sz="1200" dirty="0" smtClean="0">
                <a:solidFill>
                  <a:schemeClr val="tx1"/>
                </a:solidFill>
              </a:rPr>
              <a:t>構成数</a:t>
            </a:r>
            <a:r>
              <a:rPr lang="en-US" altLang="ja-JP" sz="1200" dirty="0" smtClean="0">
                <a:solidFill>
                  <a:schemeClr val="tx1"/>
                </a:solidFill>
              </a:rPr>
              <a:t>/</a:t>
            </a:r>
            <a:r>
              <a:rPr lang="ja-JP" altLang="en-US" sz="1200" dirty="0" smtClean="0">
                <a:solidFill>
                  <a:schemeClr val="tx1"/>
                </a:solidFill>
              </a:rPr>
              <a:t>日平均</a:t>
            </a:r>
            <a:r>
              <a:rPr lang="en-US" altLang="ja-JP" sz="1200" dirty="0" smtClean="0">
                <a:solidFill>
                  <a:schemeClr val="tx1"/>
                </a:solidFill>
              </a:rPr>
              <a:t>]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3" name="直線コネクタ 28"/>
          <p:cNvSpPr>
            <a:spLocks noChangeShapeType="1"/>
          </p:cNvSpPr>
          <p:nvPr/>
        </p:nvSpPr>
        <p:spPr bwMode="auto">
          <a:xfrm>
            <a:off x="5076056" y="1476000"/>
            <a:ext cx="0" cy="442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2786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連携感染の推移</a:t>
            </a:r>
            <a:r>
              <a:rPr lang="ja-JP" altLang="en-US" dirty="0"/>
              <a:t>と</a:t>
            </a:r>
            <a:r>
              <a:rPr lang="ja-JP" altLang="en-US" dirty="0" smtClean="0"/>
              <a:t>の比較</a:t>
            </a:r>
            <a:endParaRPr kumimoji="1" lang="ja-JP" altLang="en-US" dirty="0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3584"/>
            <a:ext cx="10080000" cy="51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調査</a:t>
            </a:r>
            <a:r>
              <a:rPr lang="en-US" altLang="ja-JP" dirty="0"/>
              <a:t>2.2: </a:t>
            </a:r>
            <a:r>
              <a:rPr lang="ja-JP" altLang="en-US" dirty="0"/>
              <a:t>連携感染のマルウェア構成数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1" t="-9145" r="93441" b="9145"/>
          <a:stretch/>
        </p:blipFill>
        <p:spPr bwMode="auto">
          <a:xfrm>
            <a:off x="8139583" y="843225"/>
            <a:ext cx="248841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日付プレースホルダー 3"/>
          <p:cNvSpPr txBox="1">
            <a:spLocks/>
          </p:cNvSpPr>
          <p:nvPr/>
        </p:nvSpPr>
        <p:spPr>
          <a:xfrm rot="-5400000">
            <a:off x="-1048414" y="4080863"/>
            <a:ext cx="3392762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 altLang="ja-JP" dirty="0"/>
          </a:p>
        </p:txBody>
      </p:sp>
      <p:sp>
        <p:nvSpPr>
          <p:cNvPr id="11" name="日付プレースホルダー 3"/>
          <p:cNvSpPr txBox="1">
            <a:spLocks/>
          </p:cNvSpPr>
          <p:nvPr/>
        </p:nvSpPr>
        <p:spPr>
          <a:xfrm rot="-5400000">
            <a:off x="-1656289" y="3554742"/>
            <a:ext cx="4464496" cy="216829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1200" dirty="0" smtClean="0">
                <a:solidFill>
                  <a:schemeClr val="tx1"/>
                </a:solidFill>
              </a:rPr>
              <a:t>相関ルール数</a:t>
            </a:r>
            <a:r>
              <a:rPr lang="en-US" altLang="ja-JP" sz="1200" dirty="0" smtClean="0">
                <a:solidFill>
                  <a:schemeClr val="tx1"/>
                </a:solidFill>
              </a:rPr>
              <a:t> [</a:t>
            </a:r>
            <a:r>
              <a:rPr lang="ja-JP" altLang="en-US" sz="1200" dirty="0" smtClean="0">
                <a:solidFill>
                  <a:schemeClr val="tx1"/>
                </a:solidFill>
              </a:rPr>
              <a:t>スロット</a:t>
            </a:r>
            <a:r>
              <a:rPr lang="en-US" altLang="ja-JP" sz="1200" dirty="0" smtClean="0">
                <a:solidFill>
                  <a:schemeClr val="tx1"/>
                </a:solidFill>
              </a:rPr>
              <a:t>/</a:t>
            </a:r>
            <a:r>
              <a:rPr lang="ja-JP" altLang="en-US" sz="1200" dirty="0" smtClean="0">
                <a:solidFill>
                  <a:schemeClr val="tx1"/>
                </a:solidFill>
              </a:rPr>
              <a:t>月平均</a:t>
            </a:r>
            <a:r>
              <a:rPr lang="en-US" altLang="ja-JP" sz="1200" dirty="0" smtClean="0">
                <a:solidFill>
                  <a:schemeClr val="tx1"/>
                </a:solidFill>
              </a:rPr>
              <a:t>]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2" name="日付プレースホルダー 3"/>
          <p:cNvSpPr txBox="1">
            <a:spLocks/>
          </p:cNvSpPr>
          <p:nvPr/>
        </p:nvSpPr>
        <p:spPr>
          <a:xfrm rot="-5400000">
            <a:off x="6335793" y="3608617"/>
            <a:ext cx="4464496" cy="216829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1200" dirty="0" smtClean="0">
                <a:solidFill>
                  <a:schemeClr val="tx1"/>
                </a:solidFill>
              </a:rPr>
              <a:t>マルウェア構成数 </a:t>
            </a:r>
            <a:r>
              <a:rPr lang="en-US" altLang="ja-JP" sz="1200" dirty="0" smtClean="0">
                <a:solidFill>
                  <a:schemeClr val="tx1"/>
                </a:solidFill>
              </a:rPr>
              <a:t>[</a:t>
            </a:r>
            <a:r>
              <a:rPr lang="ja-JP" altLang="en-US" sz="1200" dirty="0" smtClean="0">
                <a:solidFill>
                  <a:schemeClr val="tx1"/>
                </a:solidFill>
              </a:rPr>
              <a:t>構成数</a:t>
            </a:r>
            <a:r>
              <a:rPr lang="en-US" altLang="ja-JP" sz="1200" dirty="0" smtClean="0">
                <a:solidFill>
                  <a:schemeClr val="tx1"/>
                </a:solidFill>
              </a:rPr>
              <a:t>/</a:t>
            </a:r>
            <a:r>
              <a:rPr lang="ja-JP" altLang="en-US" sz="1200" dirty="0" smtClean="0">
                <a:solidFill>
                  <a:schemeClr val="tx1"/>
                </a:solidFill>
              </a:rPr>
              <a:t>日平均</a:t>
            </a:r>
            <a:r>
              <a:rPr lang="en-US" altLang="ja-JP" sz="1200" dirty="0" smtClean="0">
                <a:solidFill>
                  <a:schemeClr val="tx1"/>
                </a:solidFill>
              </a:rPr>
              <a:t>]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3" name="日付プレースホルダー 3"/>
          <p:cNvSpPr txBox="1">
            <a:spLocks/>
          </p:cNvSpPr>
          <p:nvPr/>
        </p:nvSpPr>
        <p:spPr>
          <a:xfrm>
            <a:off x="1115616" y="6236507"/>
            <a:ext cx="6840760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200" dirty="0" smtClean="0">
                <a:solidFill>
                  <a:schemeClr val="tx1"/>
                </a:solidFill>
              </a:rPr>
              <a:t>CCC </a:t>
            </a:r>
            <a:r>
              <a:rPr lang="en-US" altLang="ja-JP" sz="1200" dirty="0" err="1" smtClean="0">
                <a:solidFill>
                  <a:schemeClr val="tx1"/>
                </a:solidFill>
              </a:rPr>
              <a:t>DATAset</a:t>
            </a:r>
            <a:r>
              <a:rPr lang="en-US" altLang="ja-JP" sz="1200" dirty="0" smtClean="0">
                <a:solidFill>
                  <a:schemeClr val="tx1"/>
                </a:solidFill>
              </a:rPr>
              <a:t> 2009</a:t>
            </a:r>
            <a:r>
              <a:rPr lang="ja-JP" altLang="en-US" sz="1200" dirty="0" smtClean="0">
                <a:solidFill>
                  <a:schemeClr val="tx1"/>
                </a:solidFill>
              </a:rPr>
              <a:t> ～ </a:t>
            </a:r>
            <a:r>
              <a:rPr lang="en-US" altLang="ja-JP" sz="1200" dirty="0" smtClean="0">
                <a:solidFill>
                  <a:schemeClr val="tx1"/>
                </a:solidFill>
              </a:rPr>
              <a:t>2010 [2</a:t>
            </a:r>
            <a:r>
              <a:rPr lang="ja-JP" altLang="en-US" sz="1200" dirty="0" smtClean="0">
                <a:solidFill>
                  <a:schemeClr val="tx1"/>
                </a:solidFill>
              </a:rPr>
              <a:t>年間</a:t>
            </a:r>
            <a:r>
              <a:rPr lang="en-US" altLang="ja-JP" sz="1200" dirty="0" smtClean="0">
                <a:solidFill>
                  <a:schemeClr val="tx1"/>
                </a:solidFill>
              </a:rPr>
              <a:t>]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pic>
        <p:nvPicPr>
          <p:cNvPr id="15" name="Picture 3"/>
          <p:cNvPicPr>
            <a:picLocks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37" b="8422"/>
          <a:stretch/>
        </p:blipFill>
        <p:spPr bwMode="auto">
          <a:xfrm>
            <a:off x="1256400" y="1314391"/>
            <a:ext cx="9234000" cy="470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直線コネクタ 28"/>
          <p:cNvSpPr>
            <a:spLocks noChangeShapeType="1"/>
          </p:cNvSpPr>
          <p:nvPr/>
        </p:nvSpPr>
        <p:spPr bwMode="auto">
          <a:xfrm flipH="1">
            <a:off x="4932040" y="1458056"/>
            <a:ext cx="16" cy="4491224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31199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調査</a:t>
            </a:r>
            <a:r>
              <a:rPr kumimoji="1" lang="en-US" altLang="ja-JP" dirty="0" smtClean="0"/>
              <a:t>2.3: </a:t>
            </a:r>
            <a:r>
              <a:rPr kumimoji="1" lang="ja-JP" altLang="en-US" dirty="0" smtClean="0"/>
              <a:t>連携感染の活動期間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種類で構成される連携感染の生存期間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13585"/>
            <a:ext cx="10080000" cy="513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日付プレースホルダー 3"/>
          <p:cNvSpPr txBox="1">
            <a:spLocks/>
          </p:cNvSpPr>
          <p:nvPr/>
        </p:nvSpPr>
        <p:spPr>
          <a:xfrm rot="-5400000">
            <a:off x="-545164" y="3648815"/>
            <a:ext cx="3392762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 altLang="ja-JP" dirty="0"/>
          </a:p>
        </p:txBody>
      </p:sp>
      <p:sp>
        <p:nvSpPr>
          <p:cNvPr id="10" name="日付プレースホルダー 3"/>
          <p:cNvSpPr txBox="1">
            <a:spLocks/>
          </p:cNvSpPr>
          <p:nvPr/>
        </p:nvSpPr>
        <p:spPr>
          <a:xfrm rot="-5400000">
            <a:off x="-1297056" y="3320586"/>
            <a:ext cx="4896546" cy="216829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 smtClean="0">
                <a:solidFill>
                  <a:schemeClr val="tx1"/>
                </a:solidFill>
              </a:rPr>
              <a:t>頻出パターン数</a:t>
            </a:r>
            <a:r>
              <a:rPr lang="en-US" altLang="ja-JP" dirty="0" smtClean="0">
                <a:solidFill>
                  <a:schemeClr val="tx1"/>
                </a:solidFill>
              </a:rPr>
              <a:t> [</a:t>
            </a:r>
            <a:r>
              <a:rPr lang="ja-JP" altLang="en-US" dirty="0">
                <a:solidFill>
                  <a:schemeClr val="tx1"/>
                </a:solidFill>
              </a:rPr>
              <a:t>スロット</a:t>
            </a:r>
            <a:r>
              <a:rPr lang="en-US" altLang="ja-JP" dirty="0" smtClean="0">
                <a:solidFill>
                  <a:schemeClr val="tx1"/>
                </a:solidFill>
              </a:rPr>
              <a:t>/</a:t>
            </a:r>
            <a:r>
              <a:rPr lang="ja-JP" altLang="en-US" dirty="0">
                <a:solidFill>
                  <a:schemeClr val="tx1"/>
                </a:solidFill>
              </a:rPr>
              <a:t>日</a:t>
            </a:r>
            <a:r>
              <a:rPr lang="en-US" altLang="ja-JP" dirty="0" smtClean="0">
                <a:solidFill>
                  <a:schemeClr val="tx1"/>
                </a:solidFill>
              </a:rPr>
              <a:t>]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8" name="日付プレースホルダー 3"/>
          <p:cNvSpPr txBox="1">
            <a:spLocks/>
          </p:cNvSpPr>
          <p:nvPr/>
        </p:nvSpPr>
        <p:spPr>
          <a:xfrm>
            <a:off x="1835696" y="6164499"/>
            <a:ext cx="5544616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2009</a:t>
            </a:r>
            <a:r>
              <a:rPr lang="ja-JP" altLang="en-US" dirty="0" smtClean="0">
                <a:solidFill>
                  <a:schemeClr val="tx1"/>
                </a:solidFill>
              </a:rPr>
              <a:t>年</a:t>
            </a:r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r>
              <a:rPr lang="ja-JP" altLang="en-US" dirty="0" smtClean="0">
                <a:solidFill>
                  <a:schemeClr val="tx1"/>
                </a:solidFill>
              </a:rPr>
              <a:t>月～</a:t>
            </a:r>
            <a:r>
              <a:rPr lang="en-US" altLang="ja-JP" dirty="0" smtClean="0">
                <a:solidFill>
                  <a:schemeClr val="tx1"/>
                </a:solidFill>
              </a:rPr>
              <a:t>4</a:t>
            </a:r>
            <a:r>
              <a:rPr lang="ja-JP" altLang="en-US" dirty="0" smtClean="0">
                <a:solidFill>
                  <a:schemeClr val="tx1"/>
                </a:solidFill>
              </a:rPr>
              <a:t>月 </a:t>
            </a:r>
            <a:r>
              <a:rPr lang="en-US" altLang="ja-JP" dirty="0" smtClean="0">
                <a:solidFill>
                  <a:schemeClr val="tx1"/>
                </a:solidFill>
              </a:rPr>
              <a:t>[</a:t>
            </a:r>
            <a:r>
              <a:rPr lang="ja-JP" altLang="en-US" dirty="0">
                <a:solidFill>
                  <a:schemeClr val="tx1"/>
                </a:solidFill>
              </a:rPr>
              <a:t>日</a:t>
            </a:r>
            <a:r>
              <a:rPr lang="en-US" altLang="ja-JP" dirty="0" smtClean="0">
                <a:solidFill>
                  <a:schemeClr val="tx1"/>
                </a:solidFill>
              </a:rPr>
              <a:t>]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0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コンテンツ プレースホルダー 3"/>
          <p:cNvSpPr txBox="1">
            <a:spLocks/>
          </p:cNvSpPr>
          <p:nvPr/>
        </p:nvSpPr>
        <p:spPr bwMode="auto">
          <a:xfrm>
            <a:off x="5508104" y="981223"/>
            <a:ext cx="321688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ja-JP" dirty="0"/>
              <a:t>3</a:t>
            </a:r>
            <a:r>
              <a:rPr lang="en-US" altLang="ja-JP" dirty="0" smtClean="0"/>
              <a:t>. </a:t>
            </a:r>
            <a:r>
              <a:rPr lang="ja-JP" altLang="en-US" dirty="0"/>
              <a:t>ボットネット</a:t>
            </a:r>
            <a:endParaRPr lang="ja-JP" altLang="en-US" dirty="0" smtClean="0"/>
          </a:p>
        </p:txBody>
      </p:sp>
      <p:sp>
        <p:nvSpPr>
          <p:cNvPr id="17" name="コンテンツ プレースホルダー 3"/>
          <p:cNvSpPr txBox="1">
            <a:spLocks/>
          </p:cNvSpPr>
          <p:nvPr/>
        </p:nvSpPr>
        <p:spPr bwMode="auto">
          <a:xfrm>
            <a:off x="2123728" y="981223"/>
            <a:ext cx="336914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ja-JP" dirty="0"/>
              <a:t>2</a:t>
            </a:r>
            <a:r>
              <a:rPr lang="en-US" altLang="ja-JP" dirty="0" smtClean="0"/>
              <a:t>. </a:t>
            </a:r>
            <a:r>
              <a:rPr lang="ja-JP" altLang="en-US" dirty="0" smtClean="0"/>
              <a:t>亜種</a:t>
            </a:r>
          </a:p>
        </p:txBody>
      </p:sp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/>
              <a:t>マルウェアの変遷</a:t>
            </a:r>
          </a:p>
        </p:txBody>
      </p:sp>
      <p:sp>
        <p:nvSpPr>
          <p:cNvPr id="11267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eaLnBrk="1" hangingPunct="1"/>
            <a:fld id="{65335333-EA79-4553-AD6D-5A5FA71D0105}" type="slidenum">
              <a:rPr kumimoji="0" lang="en-US" altLang="ja-JP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</a:rPr>
              <a:pPr eaLnBrk="1" hangingPunct="1"/>
              <a:t>2</a:t>
            </a:fld>
            <a:endParaRPr kumimoji="0" lang="en-US" altLang="ja-JP" dirty="0">
              <a:solidFill>
                <a:schemeClr val="tx2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sp>
        <p:nvSpPr>
          <p:cNvPr id="11268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457200" y="981075"/>
            <a:ext cx="1666528" cy="547211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ja-JP" dirty="0" smtClean="0"/>
              <a:t>1. </a:t>
            </a:r>
            <a:r>
              <a:rPr lang="ja-JP" altLang="en-US" dirty="0" smtClean="0"/>
              <a:t>単一</a:t>
            </a:r>
          </a:p>
        </p:txBody>
      </p:sp>
      <p:sp>
        <p:nvSpPr>
          <p:cNvPr id="11270" name="日付プレースホルダー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eaLnBrk="1" hangingPunct="1"/>
            <a:r>
              <a:rPr kumimoji="0" lang="en-US" altLang="ja-JP" dirty="0" smtClean="0">
                <a:solidFill>
                  <a:schemeClr val="tx2"/>
                </a:solidFill>
                <a:latin typeface="+mn-lt"/>
              </a:rPr>
              <a:t>2010/10/21 3F2-4</a:t>
            </a:r>
            <a:endParaRPr kumimoji="0" lang="en-US" altLang="ja-JP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直線コネクタ 28"/>
          <p:cNvSpPr>
            <a:spLocks noChangeShapeType="1"/>
          </p:cNvSpPr>
          <p:nvPr/>
        </p:nvSpPr>
        <p:spPr bwMode="auto">
          <a:xfrm>
            <a:off x="2123728" y="980728"/>
            <a:ext cx="0" cy="540000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星 32 7"/>
          <p:cNvSpPr/>
          <p:nvPr/>
        </p:nvSpPr>
        <p:spPr>
          <a:xfrm>
            <a:off x="467841" y="1484784"/>
            <a:ext cx="1439863" cy="1439863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PE</a:t>
            </a:r>
            <a:endParaRPr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0" name="Picture 45" descr="cinema,display,diagonal,blue,computer,monitor,scre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172" y="4512947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星 32 12"/>
          <p:cNvSpPr/>
          <p:nvPr/>
        </p:nvSpPr>
        <p:spPr>
          <a:xfrm>
            <a:off x="3059832" y="1484784"/>
            <a:ext cx="1439863" cy="1439863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3101107" y="1943105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WORM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20" name="星 32 19"/>
          <p:cNvSpPr>
            <a:spLocks noChangeAspect="1"/>
          </p:cNvSpPr>
          <p:nvPr/>
        </p:nvSpPr>
        <p:spPr>
          <a:xfrm>
            <a:off x="2411760" y="2996952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1" name="星 32 20"/>
          <p:cNvSpPr>
            <a:spLocks noChangeAspect="1"/>
          </p:cNvSpPr>
          <p:nvPr/>
        </p:nvSpPr>
        <p:spPr>
          <a:xfrm>
            <a:off x="3329763" y="3477273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2" name="星 32 21"/>
          <p:cNvSpPr>
            <a:spLocks noChangeAspect="1"/>
          </p:cNvSpPr>
          <p:nvPr/>
        </p:nvSpPr>
        <p:spPr>
          <a:xfrm>
            <a:off x="4279032" y="2996952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3" name="星 32 22"/>
          <p:cNvSpPr>
            <a:spLocks noChangeAspect="1"/>
          </p:cNvSpPr>
          <p:nvPr/>
        </p:nvSpPr>
        <p:spPr>
          <a:xfrm>
            <a:off x="5721524" y="1560253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5" name="星 32 24"/>
          <p:cNvSpPr>
            <a:spLocks noChangeAspect="1"/>
          </p:cNvSpPr>
          <p:nvPr/>
        </p:nvSpPr>
        <p:spPr>
          <a:xfrm>
            <a:off x="7824992" y="1609532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6" name="テキスト ボックス 20"/>
          <p:cNvSpPr txBox="1">
            <a:spLocks noChangeArrowheads="1"/>
          </p:cNvSpPr>
          <p:nvPr/>
        </p:nvSpPr>
        <p:spPr bwMode="auto">
          <a:xfrm>
            <a:off x="5492868" y="1772816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PE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28" name="テキスト ボックス 20"/>
          <p:cNvSpPr txBox="1">
            <a:spLocks noChangeArrowheads="1"/>
          </p:cNvSpPr>
          <p:nvPr/>
        </p:nvSpPr>
        <p:spPr bwMode="auto">
          <a:xfrm>
            <a:off x="7596336" y="1797922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TR</a:t>
            </a:r>
          </a:p>
        </p:txBody>
      </p:sp>
      <p:pic>
        <p:nvPicPr>
          <p:cNvPr id="29" name="Picture 45" descr="cinema,display,diagonal,blue,computer,monitor,scre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7200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5" descr="cinema,display,diagonal,blue,computer,monitor,scre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6776" y="4946103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5" descr="cinema,display,diagonal,blue,computer,monitor,scre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888" y="4514854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下矢印 31"/>
          <p:cNvSpPr/>
          <p:nvPr/>
        </p:nvSpPr>
        <p:spPr>
          <a:xfrm>
            <a:off x="2717744" y="4001022"/>
            <a:ext cx="288032" cy="796130"/>
          </a:xfrm>
          <a:prstGeom prst="downArrow">
            <a:avLst>
              <a:gd name="adj1" fmla="val 50000"/>
              <a:gd name="adj2" fmla="val 89305"/>
            </a:avLst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Picture 45" descr="cinema,display,diagonal,blue,computer,monitor,scre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593" y="4514854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下矢印 35"/>
          <p:cNvSpPr/>
          <p:nvPr/>
        </p:nvSpPr>
        <p:spPr>
          <a:xfrm rot="-1200000">
            <a:off x="6410411" y="2593474"/>
            <a:ext cx="288032" cy="2221405"/>
          </a:xfrm>
          <a:prstGeom prst="downArrow">
            <a:avLst>
              <a:gd name="adj1" fmla="val 50000"/>
              <a:gd name="adj2" fmla="val 111539"/>
            </a:avLst>
          </a:prstGeom>
          <a:gradFill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下矢印 38"/>
          <p:cNvSpPr/>
          <p:nvPr/>
        </p:nvSpPr>
        <p:spPr>
          <a:xfrm rot="1200000">
            <a:off x="7746470" y="2620074"/>
            <a:ext cx="288032" cy="2191933"/>
          </a:xfrm>
          <a:prstGeom prst="downArrow">
            <a:avLst>
              <a:gd name="adj1" fmla="val 50000"/>
              <a:gd name="adj2" fmla="val 111539"/>
            </a:avLst>
          </a:prstGeom>
          <a:gradFill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下矢印 39"/>
          <p:cNvSpPr/>
          <p:nvPr/>
        </p:nvSpPr>
        <p:spPr>
          <a:xfrm>
            <a:off x="7091177" y="2509532"/>
            <a:ext cx="288032" cy="2287620"/>
          </a:xfrm>
          <a:prstGeom prst="downArrow">
            <a:avLst>
              <a:gd name="adj1" fmla="val 50000"/>
              <a:gd name="adj2" fmla="val 111539"/>
            </a:avLst>
          </a:prstGeom>
          <a:gradFill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Rectangle 60"/>
          <p:cNvSpPr>
            <a:spLocks noChangeArrowheads="1"/>
          </p:cNvSpPr>
          <p:nvPr/>
        </p:nvSpPr>
        <p:spPr bwMode="auto">
          <a:xfrm>
            <a:off x="6028936" y="3284984"/>
            <a:ext cx="2391960" cy="556468"/>
          </a:xfrm>
          <a:prstGeom prst="rect">
            <a:avLst/>
          </a:prstGeom>
          <a:solidFill>
            <a:schemeClr val="bg1">
              <a:alpha val="50195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連携感染</a:t>
            </a:r>
          </a:p>
        </p:txBody>
      </p:sp>
      <p:sp>
        <p:nvSpPr>
          <p:cNvPr id="43" name="下矢印 42"/>
          <p:cNvSpPr/>
          <p:nvPr/>
        </p:nvSpPr>
        <p:spPr>
          <a:xfrm>
            <a:off x="3635747" y="2996952"/>
            <a:ext cx="288032" cy="425671"/>
          </a:xfrm>
          <a:prstGeom prst="downArrow">
            <a:avLst/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下矢印 46"/>
          <p:cNvSpPr/>
          <p:nvPr/>
        </p:nvSpPr>
        <p:spPr>
          <a:xfrm>
            <a:off x="4585016" y="4001021"/>
            <a:ext cx="288032" cy="796130"/>
          </a:xfrm>
          <a:prstGeom prst="downArrow">
            <a:avLst>
              <a:gd name="adj1" fmla="val 50000"/>
              <a:gd name="adj2" fmla="val 89305"/>
            </a:avLst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下矢印 47"/>
          <p:cNvSpPr/>
          <p:nvPr/>
        </p:nvSpPr>
        <p:spPr>
          <a:xfrm>
            <a:off x="3635747" y="4394617"/>
            <a:ext cx="288032" cy="796130"/>
          </a:xfrm>
          <a:prstGeom prst="downArrow">
            <a:avLst>
              <a:gd name="adj1" fmla="val 50000"/>
              <a:gd name="adj2" fmla="val 89305"/>
            </a:avLst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935744" y="3057396"/>
            <a:ext cx="504056" cy="1739755"/>
          </a:xfrm>
          <a:prstGeom prst="downArrow">
            <a:avLst>
              <a:gd name="adj1" fmla="val 50000"/>
              <a:gd name="adj2" fmla="val 88009"/>
            </a:avLst>
          </a:prstGeom>
          <a:gradFill flip="none" rotWithShape="1"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星 32 23"/>
          <p:cNvSpPr>
            <a:spLocks noChangeAspect="1"/>
          </p:cNvSpPr>
          <p:nvPr/>
        </p:nvSpPr>
        <p:spPr>
          <a:xfrm>
            <a:off x="6781124" y="1590634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7" name="テキスト ボックス 20"/>
          <p:cNvSpPr txBox="1">
            <a:spLocks noChangeArrowheads="1"/>
          </p:cNvSpPr>
          <p:nvPr/>
        </p:nvSpPr>
        <p:spPr bwMode="auto">
          <a:xfrm>
            <a:off x="6552468" y="1776190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</a:t>
            </a:r>
          </a:p>
        </p:txBody>
      </p:sp>
      <p:sp>
        <p:nvSpPr>
          <p:cNvPr id="49" name="下矢印 48"/>
          <p:cNvSpPr/>
          <p:nvPr/>
        </p:nvSpPr>
        <p:spPr>
          <a:xfrm rot="2700000">
            <a:off x="2845610" y="2553621"/>
            <a:ext cx="288032" cy="480966"/>
          </a:xfrm>
          <a:prstGeom prst="downArrow">
            <a:avLst/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下矢印 49"/>
          <p:cNvSpPr/>
          <p:nvPr/>
        </p:nvSpPr>
        <p:spPr>
          <a:xfrm rot="-2700000">
            <a:off x="4404261" y="2578314"/>
            <a:ext cx="288032" cy="480966"/>
          </a:xfrm>
          <a:prstGeom prst="downArrow">
            <a:avLst/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直線コネクタ 28"/>
          <p:cNvSpPr>
            <a:spLocks noChangeShapeType="1"/>
          </p:cNvSpPr>
          <p:nvPr/>
        </p:nvSpPr>
        <p:spPr bwMode="auto">
          <a:xfrm>
            <a:off x="5508104" y="980728"/>
            <a:ext cx="0" cy="540000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考察 マルウェアが減少した理由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sz="1800" dirty="0" smtClean="0"/>
          </a:p>
          <a:p>
            <a:r>
              <a:rPr lang="en-US" altLang="ja-JP" dirty="0" smtClean="0"/>
              <a:t>CCC </a:t>
            </a:r>
            <a:r>
              <a:rPr lang="en-US" altLang="ja-JP" dirty="0" err="1" smtClean="0"/>
              <a:t>DATAset</a:t>
            </a:r>
            <a:r>
              <a:rPr lang="ja-JP" altLang="en-US" dirty="0" err="1" smtClean="0"/>
              <a:t>の未検</a:t>
            </a:r>
            <a:r>
              <a:rPr lang="ja-JP" altLang="en-US" dirty="0" smtClean="0"/>
              <a:t>出数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2009</a:t>
            </a:r>
            <a:r>
              <a:rPr lang="ja-JP" altLang="en-US" dirty="0" smtClean="0"/>
              <a:t>年</a:t>
            </a:r>
            <a:r>
              <a:rPr lang="en-US" altLang="ja-JP" dirty="0" smtClean="0"/>
              <a:t>: 221/200 = 1.105</a:t>
            </a:r>
            <a:r>
              <a:rPr lang="ja-JP" altLang="en-US" dirty="0" smtClean="0"/>
              <a:t>倍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2010</a:t>
            </a:r>
            <a:r>
              <a:rPr lang="ja-JP" altLang="en-US" dirty="0" smtClean="0"/>
              <a:t>年</a:t>
            </a:r>
            <a:r>
              <a:rPr lang="en-US" altLang="ja-JP" dirty="0" smtClean="0"/>
              <a:t>: 512/261 = 1.960</a:t>
            </a:r>
            <a:r>
              <a:rPr lang="ja-JP" altLang="en-US" dirty="0" smtClean="0"/>
              <a:t>倍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467544" y="980728"/>
          <a:ext cx="8208910" cy="40792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20080"/>
                <a:gridCol w="2736304"/>
                <a:gridCol w="1440160"/>
                <a:gridCol w="1188132"/>
                <a:gridCol w="1188132"/>
                <a:gridCol w="9361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No.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マルウェア名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プロトコル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攻撃通信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攻撃元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誤差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WORM_DOWNAD.AD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TCP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118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79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/>
                        <a:t>－</a:t>
                      </a:r>
                      <a:r>
                        <a:rPr kumimoji="1" lang="en-US" altLang="ja-JP" sz="1800" dirty="0" smtClean="0"/>
                        <a:t>39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WORM_PALEVO.SMD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TCP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106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36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/>
                        <a:t>－</a:t>
                      </a:r>
                      <a:r>
                        <a:rPr kumimoji="1" lang="en-US" altLang="ja-JP" sz="1800" dirty="0" smtClean="0"/>
                        <a:t>70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WORM_PALEVO.BL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TCP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49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12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/>
                        <a:t>－</a:t>
                      </a:r>
                      <a:r>
                        <a:rPr kumimoji="1" lang="en-US" altLang="ja-JP" sz="1800" dirty="0" smtClean="0"/>
                        <a:t>37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4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PE_VIRUT.AV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TCP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42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26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/>
                        <a:t>－</a:t>
                      </a:r>
                      <a:r>
                        <a:rPr kumimoji="1" lang="en-US" altLang="ja-JP" sz="1800" dirty="0" smtClean="0"/>
                        <a:t>16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5</a:t>
                      </a:r>
                      <a:endParaRPr kumimoji="1" lang="ja-JP" altLang="en-US" sz="180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TROJ_BUZAUS.MC</a:t>
                      </a:r>
                      <a:endParaRPr kumimoji="1" lang="ja-JP" altLang="en-US" sz="180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TCP</a:t>
                      </a:r>
                      <a:endParaRPr kumimoji="1" lang="ja-JP" altLang="en-US" sz="180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25</a:t>
                      </a:r>
                      <a:endParaRPr kumimoji="1" lang="ja-JP" altLang="en-US" sz="180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11</a:t>
                      </a:r>
                      <a:endParaRPr kumimoji="1" lang="ja-JP" altLang="en-US" sz="180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/>
                        <a:t>－</a:t>
                      </a:r>
                      <a:r>
                        <a:rPr kumimoji="1" lang="en-US" altLang="ja-JP" sz="1800" dirty="0" smtClean="0"/>
                        <a:t>14</a:t>
                      </a:r>
                      <a:endParaRPr kumimoji="1" lang="ja-JP" altLang="en-US" sz="180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6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BKDR_RBOT.SMA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UDP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43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13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/>
                        <a:t>－</a:t>
                      </a:r>
                      <a:r>
                        <a:rPr kumimoji="1" lang="en-US" altLang="ja-JP" sz="1800" dirty="0" smtClean="0"/>
                        <a:t>30</a:t>
                      </a:r>
                      <a:endParaRPr kumimoji="1" lang="ja-JP" altLang="en-US" sz="18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7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BKDR_MYBOT.AH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UDP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13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4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/>
                        <a:t>－</a:t>
                      </a:r>
                      <a:r>
                        <a:rPr kumimoji="1" lang="en-US" altLang="ja-JP" sz="1800" dirty="0" smtClean="0"/>
                        <a:t>9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8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WORM_SDBOT.CEM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UDP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16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5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/>
                        <a:t>－</a:t>
                      </a:r>
                      <a:r>
                        <a:rPr kumimoji="1" lang="en-US" altLang="ja-JP" sz="1800" dirty="0" smtClean="0"/>
                        <a:t>1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9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WORM_MYTOB.IRC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UDP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0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/>
                        <a:t>－</a:t>
                      </a:r>
                      <a:r>
                        <a:rPr kumimoji="1" lang="en-US" altLang="ja-JP" sz="1800" dirty="0" smtClean="0"/>
                        <a:t>1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合計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-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512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261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 smtClean="0"/>
                        <a:t>－</a:t>
                      </a:r>
                      <a:r>
                        <a:rPr kumimoji="1" lang="en-US" altLang="ja-JP" sz="1800" dirty="0" smtClean="0"/>
                        <a:t>251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467544" y="1728000"/>
            <a:ext cx="82089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ヒラギノ角ゴ Pro W3" pitchFamily="34" charset="-128"/>
              <a:ea typeface="ヒラギノ角ゴ Pro W3" pitchFamily="34" charset="-128"/>
            </a:endParaRPr>
          </a:p>
        </p:txBody>
      </p:sp>
      <p:sp>
        <p:nvSpPr>
          <p:cNvPr id="8" name="正方形/長方形 5"/>
          <p:cNvSpPr/>
          <p:nvPr/>
        </p:nvSpPr>
        <p:spPr>
          <a:xfrm>
            <a:off x="467544" y="3212976"/>
            <a:ext cx="8208912" cy="3609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ヒラギノ角ゴ Pro W3" pitchFamily="34" charset="-128"/>
              <a:ea typeface="ヒラギノ角ゴ Pro W3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考察 マルウェアが減少した理由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21</a:t>
            </a:fld>
            <a:endParaRPr lang="en-US" altLang="ja-JP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0800000" cy="550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日付プレースホルダー 3"/>
          <p:cNvSpPr txBox="1">
            <a:spLocks/>
          </p:cNvSpPr>
          <p:nvPr/>
        </p:nvSpPr>
        <p:spPr>
          <a:xfrm>
            <a:off x="1259632" y="6165304"/>
            <a:ext cx="7416824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CCC </a:t>
            </a:r>
            <a:r>
              <a:rPr lang="en-US" altLang="ja-JP" dirty="0" err="1" smtClean="0">
                <a:solidFill>
                  <a:schemeClr val="tx1"/>
                </a:solidFill>
              </a:rPr>
              <a:t>DATAset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[3</a:t>
            </a:r>
            <a:r>
              <a:rPr lang="ja-JP" altLang="en-US" dirty="0" smtClean="0">
                <a:solidFill>
                  <a:schemeClr val="tx1"/>
                </a:solidFill>
              </a:rPr>
              <a:t>年間</a:t>
            </a:r>
            <a:r>
              <a:rPr lang="en-US" altLang="ja-JP" dirty="0" smtClean="0">
                <a:solidFill>
                  <a:schemeClr val="tx1"/>
                </a:solidFill>
              </a:rPr>
              <a:t>]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1" name="日付プレースホルダー 3"/>
          <p:cNvSpPr txBox="1">
            <a:spLocks/>
          </p:cNvSpPr>
          <p:nvPr/>
        </p:nvSpPr>
        <p:spPr>
          <a:xfrm rot="-5400000">
            <a:off x="-1120422" y="4080863"/>
            <a:ext cx="3392762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 altLang="ja-JP" dirty="0"/>
          </a:p>
        </p:txBody>
      </p:sp>
      <p:sp>
        <p:nvSpPr>
          <p:cNvPr id="12" name="日付プレースホルダー 3"/>
          <p:cNvSpPr txBox="1">
            <a:spLocks/>
          </p:cNvSpPr>
          <p:nvPr/>
        </p:nvSpPr>
        <p:spPr>
          <a:xfrm rot="-5400000">
            <a:off x="-1801112" y="3320586"/>
            <a:ext cx="4896546" cy="216829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ダウンロード</a:t>
            </a:r>
            <a:r>
              <a:rPr lang="ja-JP" altLang="en-US" dirty="0" smtClean="0">
                <a:solidFill>
                  <a:schemeClr val="tx1"/>
                </a:solidFill>
              </a:rPr>
              <a:t>数</a:t>
            </a:r>
            <a:r>
              <a:rPr lang="en-US" altLang="ja-JP" dirty="0" smtClean="0">
                <a:solidFill>
                  <a:schemeClr val="tx1"/>
                </a:solidFill>
              </a:rPr>
              <a:t> [</a:t>
            </a:r>
            <a:r>
              <a:rPr lang="en-US" altLang="ja-JP" dirty="0">
                <a:solidFill>
                  <a:schemeClr val="tx1"/>
                </a:solidFill>
              </a:rPr>
              <a:t>DL</a:t>
            </a:r>
            <a:r>
              <a:rPr lang="en-US" altLang="ja-JP" dirty="0" smtClean="0">
                <a:solidFill>
                  <a:schemeClr val="tx1"/>
                </a:solidFill>
              </a:rPr>
              <a:t>/</a:t>
            </a:r>
            <a:r>
              <a:rPr lang="ja-JP" altLang="en-US" dirty="0">
                <a:solidFill>
                  <a:schemeClr val="tx1"/>
                </a:solidFill>
              </a:rPr>
              <a:t>週</a:t>
            </a:r>
            <a:r>
              <a:rPr lang="en-US" altLang="ja-JP" dirty="0" smtClean="0">
                <a:solidFill>
                  <a:schemeClr val="tx1"/>
                </a:solidFill>
              </a:rPr>
              <a:t>]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3" name="直線コネクタ 28"/>
          <p:cNvSpPr>
            <a:spLocks noChangeShapeType="1"/>
          </p:cNvSpPr>
          <p:nvPr/>
        </p:nvSpPr>
        <p:spPr bwMode="auto">
          <a:xfrm>
            <a:off x="2862000" y="1052736"/>
            <a:ext cx="0" cy="4806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直線コネクタ 28"/>
          <p:cNvSpPr>
            <a:spLocks noChangeShapeType="1"/>
          </p:cNvSpPr>
          <p:nvPr/>
        </p:nvSpPr>
        <p:spPr bwMode="auto">
          <a:xfrm>
            <a:off x="5508104" y="1052736"/>
            <a:ext cx="0" cy="4806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直線コネクタ 28"/>
          <p:cNvSpPr>
            <a:spLocks noChangeShapeType="1"/>
          </p:cNvSpPr>
          <p:nvPr/>
        </p:nvSpPr>
        <p:spPr bwMode="auto">
          <a:xfrm>
            <a:off x="8100392" y="1052736"/>
            <a:ext cx="0" cy="4806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763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考察 マルウェアが減少した理由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22</a:t>
            </a:fld>
            <a:endParaRPr lang="en-US" altLang="ja-JP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0800000" cy="55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円/楕円 6"/>
          <p:cNvSpPr/>
          <p:nvPr/>
        </p:nvSpPr>
        <p:spPr>
          <a:xfrm>
            <a:off x="4960800" y="4806000"/>
            <a:ext cx="288000" cy="288000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7581600" y="4806000"/>
            <a:ext cx="288000" cy="288000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線コネクタ 28"/>
          <p:cNvSpPr>
            <a:spLocks noChangeShapeType="1"/>
          </p:cNvSpPr>
          <p:nvPr/>
        </p:nvSpPr>
        <p:spPr bwMode="auto">
          <a:xfrm>
            <a:off x="2862000" y="1052736"/>
            <a:ext cx="0" cy="4806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直線コネクタ 28"/>
          <p:cNvSpPr>
            <a:spLocks noChangeShapeType="1"/>
          </p:cNvSpPr>
          <p:nvPr/>
        </p:nvSpPr>
        <p:spPr bwMode="auto">
          <a:xfrm>
            <a:off x="5508104" y="1052736"/>
            <a:ext cx="0" cy="4806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直線コネクタ 28"/>
          <p:cNvSpPr>
            <a:spLocks noChangeShapeType="1"/>
          </p:cNvSpPr>
          <p:nvPr/>
        </p:nvSpPr>
        <p:spPr bwMode="auto">
          <a:xfrm>
            <a:off x="8100392" y="1052736"/>
            <a:ext cx="0" cy="4806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日付プレースホルダー 3"/>
          <p:cNvSpPr txBox="1">
            <a:spLocks/>
          </p:cNvSpPr>
          <p:nvPr/>
        </p:nvSpPr>
        <p:spPr>
          <a:xfrm rot="-5400000">
            <a:off x="-1120422" y="4080863"/>
            <a:ext cx="3392762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 altLang="ja-JP" dirty="0"/>
          </a:p>
        </p:txBody>
      </p:sp>
      <p:sp>
        <p:nvSpPr>
          <p:cNvPr id="14" name="日付プレースホルダー 3"/>
          <p:cNvSpPr txBox="1">
            <a:spLocks/>
          </p:cNvSpPr>
          <p:nvPr/>
        </p:nvSpPr>
        <p:spPr>
          <a:xfrm rot="-5400000">
            <a:off x="-1801112" y="3320586"/>
            <a:ext cx="4896546" cy="216829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ダウンロード</a:t>
            </a:r>
            <a:r>
              <a:rPr lang="ja-JP" altLang="en-US" dirty="0" smtClean="0">
                <a:solidFill>
                  <a:schemeClr val="tx1"/>
                </a:solidFill>
              </a:rPr>
              <a:t>数</a:t>
            </a:r>
            <a:r>
              <a:rPr lang="en-US" altLang="ja-JP" dirty="0" smtClean="0">
                <a:solidFill>
                  <a:schemeClr val="tx1"/>
                </a:solidFill>
              </a:rPr>
              <a:t> [</a:t>
            </a:r>
            <a:r>
              <a:rPr lang="en-US" altLang="ja-JP" dirty="0">
                <a:solidFill>
                  <a:schemeClr val="tx1"/>
                </a:solidFill>
              </a:rPr>
              <a:t>DL</a:t>
            </a:r>
            <a:r>
              <a:rPr lang="en-US" altLang="ja-JP" dirty="0" smtClean="0">
                <a:solidFill>
                  <a:schemeClr val="tx1"/>
                </a:solidFill>
              </a:rPr>
              <a:t>/</a:t>
            </a:r>
            <a:r>
              <a:rPr lang="ja-JP" altLang="en-US" dirty="0">
                <a:solidFill>
                  <a:schemeClr val="tx1"/>
                </a:solidFill>
              </a:rPr>
              <a:t>週</a:t>
            </a:r>
            <a:r>
              <a:rPr lang="en-US" altLang="ja-JP" dirty="0" smtClean="0">
                <a:solidFill>
                  <a:schemeClr val="tx1"/>
                </a:solidFill>
              </a:rPr>
              <a:t>]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5" name="日付プレースホルダー 3"/>
          <p:cNvSpPr txBox="1">
            <a:spLocks/>
          </p:cNvSpPr>
          <p:nvPr/>
        </p:nvSpPr>
        <p:spPr>
          <a:xfrm>
            <a:off x="1259632" y="6165304"/>
            <a:ext cx="7416824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CCC </a:t>
            </a:r>
            <a:r>
              <a:rPr lang="en-US" altLang="ja-JP" dirty="0" err="1" smtClean="0">
                <a:solidFill>
                  <a:schemeClr val="tx1"/>
                </a:solidFill>
              </a:rPr>
              <a:t>DATAset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[3</a:t>
            </a:r>
            <a:r>
              <a:rPr lang="ja-JP" altLang="en-US" dirty="0" smtClean="0">
                <a:solidFill>
                  <a:schemeClr val="tx1"/>
                </a:solidFill>
              </a:rPr>
              <a:t>年間</a:t>
            </a:r>
            <a:r>
              <a:rPr lang="en-US" altLang="ja-JP" dirty="0" smtClean="0">
                <a:solidFill>
                  <a:schemeClr val="tx1"/>
                </a:solidFill>
              </a:rPr>
              <a:t>]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80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ヒラギノ角ゴ Pro W3" pitchFamily="34" charset="-128"/>
                <a:ea typeface="ヒラギノ角ゴ Pro W3" pitchFamily="34" charset="-128"/>
              </a:rPr>
              <a:t>過去</a:t>
            </a:r>
            <a:r>
              <a:rPr lang="en-US" altLang="ja-JP" dirty="0" smtClean="0">
                <a:latin typeface="ヒラギノ角ゴ Pro W3" pitchFamily="34" charset="-128"/>
                <a:ea typeface="ヒラギノ角ゴ Pro W3" pitchFamily="34" charset="-128"/>
              </a:rPr>
              <a:t>3</a:t>
            </a:r>
            <a:r>
              <a:rPr lang="ja-JP" altLang="en-US" dirty="0" smtClean="0">
                <a:latin typeface="ヒラギノ角ゴ Pro W3" pitchFamily="34" charset="-128"/>
                <a:ea typeface="ヒラギノ角ゴ Pro W3" pitchFamily="34" charset="-128"/>
              </a:rPr>
              <a:t>年間の攻撃通信データ、攻撃元データを使用し、連携感染の変遷及び特徴を報告した</a:t>
            </a:r>
            <a:endParaRPr lang="en-US" altLang="ja-JP" dirty="0" smtClean="0">
              <a:latin typeface="ヒラギノ角ゴ Pro W3" pitchFamily="34" charset="-128"/>
              <a:ea typeface="ヒラギノ角ゴ Pro W3" pitchFamily="34" charset="-128"/>
            </a:endParaRPr>
          </a:p>
          <a:p>
            <a:pPr eaLnBrk="1" hangingPunct="1"/>
            <a:endParaRPr lang="ja-JP" altLang="en-US" dirty="0" smtClean="0">
              <a:latin typeface="ヒラギノ角ゴ Pro W3" pitchFamily="34" charset="-128"/>
              <a:ea typeface="ヒラギノ角ゴ Pro W3" pitchFamily="34" charset="-128"/>
            </a:endParaRPr>
          </a:p>
          <a:p>
            <a:pPr eaLnBrk="1" hangingPunct="1"/>
            <a:r>
              <a:rPr lang="ja-JP" altLang="en-US" dirty="0" smtClean="0">
                <a:latin typeface="ヒラギノ角ゴ Pro W3" pitchFamily="34" charset="-128"/>
                <a:ea typeface="ヒラギノ角ゴ Pro W3" pitchFamily="34" charset="-128"/>
              </a:rPr>
              <a:t>連携感染数が減少する一方で</a:t>
            </a:r>
            <a:r>
              <a:rPr lang="ja-JP" altLang="en-US" dirty="0" smtClean="0">
                <a:latin typeface="ヒラギノ角ゴ Pro W3" pitchFamily="34" charset="-128"/>
                <a:ea typeface="ヒラギノ角ゴ Pro W3" pitchFamily="34" charset="-128"/>
              </a:rPr>
              <a:t>，連携</a:t>
            </a:r>
            <a:r>
              <a:rPr lang="ja-JP" altLang="en-US" dirty="0" smtClean="0">
                <a:latin typeface="ヒラギノ角ゴ Pro W3" pitchFamily="34" charset="-128"/>
                <a:ea typeface="ヒラギノ角ゴ Pro W3" pitchFamily="34" charset="-128"/>
              </a:rPr>
              <a:t>感染のマルウェア構成数は増加傾向にある</a:t>
            </a:r>
            <a:endParaRPr lang="en-US" altLang="ja-JP" dirty="0" smtClean="0">
              <a:latin typeface="ヒラギノ角ゴ Pro W3" pitchFamily="34" charset="-128"/>
              <a:ea typeface="ヒラギノ角ゴ Pro W3" pitchFamily="34" charset="-128"/>
            </a:endParaRPr>
          </a:p>
          <a:p>
            <a:pPr eaLnBrk="1" hangingPunct="1"/>
            <a:endParaRPr lang="ja-JP" altLang="en-US" dirty="0" smtClean="0">
              <a:latin typeface="ヒラギノ角ゴ Pro W3" pitchFamily="34" charset="-128"/>
              <a:ea typeface="ヒラギノ角ゴ Pro W3" pitchFamily="34" charset="-128"/>
            </a:endParaRPr>
          </a:p>
          <a:p>
            <a:pPr eaLnBrk="1" hangingPunct="1"/>
            <a:r>
              <a:rPr lang="ja-JP" altLang="en-US" dirty="0" smtClean="0">
                <a:latin typeface="ヒラギノ角ゴ Pro W3" pitchFamily="34" charset="-128"/>
                <a:ea typeface="ヒラギノ角ゴ Pro W3" pitchFamily="34" charset="-128"/>
              </a:rPr>
              <a:t>この増加は、</a:t>
            </a:r>
            <a:r>
              <a:rPr lang="en-US" altLang="ja-JP" dirty="0" smtClean="0">
                <a:latin typeface="ヒラギノ角ゴ Pro W3" pitchFamily="34" charset="-128"/>
                <a:ea typeface="ヒラギノ角ゴ Pro W3" pitchFamily="34" charset="-128"/>
              </a:rPr>
              <a:t>2010</a:t>
            </a:r>
            <a:r>
              <a:rPr lang="ja-JP" altLang="en-US" dirty="0" smtClean="0">
                <a:latin typeface="ヒラギノ角ゴ Pro W3" pitchFamily="34" charset="-128"/>
                <a:ea typeface="ヒラギノ角ゴ Pro W3" pitchFamily="34" charset="-128"/>
              </a:rPr>
              <a:t>年の攻撃通信データ、攻撃元データの解析結果から裏づけられた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23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7377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0" y="2492896"/>
            <a:ext cx="6804248" cy="990600"/>
          </a:xfrm>
        </p:spPr>
        <p:txBody>
          <a:bodyPr/>
          <a:lstStyle/>
          <a:p>
            <a:r>
              <a:rPr lang="ja-JP" altLang="en-US" dirty="0" smtClean="0"/>
              <a:t>ご清聴ありがとうございました</a:t>
            </a:r>
            <a:br>
              <a:rPr lang="ja-JP" altLang="en-US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 smtClean="0"/>
              <a:t>CCC </a:t>
            </a:r>
            <a:r>
              <a:rPr lang="en-US" altLang="ja-JP" dirty="0" err="1" smtClean="0"/>
              <a:t>DATAset</a:t>
            </a:r>
            <a:r>
              <a:rPr lang="en-US" altLang="ja-JP" dirty="0" smtClean="0"/>
              <a:t> </a:t>
            </a:r>
            <a:r>
              <a:rPr lang="ja-JP" altLang="en-US" dirty="0" smtClean="0"/>
              <a:t>におけるマルウェアの変遷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146331675"/>
              </p:ext>
            </p:extLst>
          </p:nvPr>
        </p:nvGraphicFramePr>
        <p:xfrm>
          <a:off x="457200" y="981073"/>
          <a:ext cx="8229600" cy="5486400"/>
        </p:xfrm>
        <a:graphic>
          <a:graphicData uri="http://schemas.openxmlformats.org/drawingml/2006/table">
            <a:tbl>
              <a:tblPr firstRow="1" lastRow="1" bandCol="1">
                <a:tableStyleId>{5C22544A-7EE6-4342-B048-85BDC9FD1C3A}</a:tableStyleId>
              </a:tblPr>
              <a:tblGrid>
                <a:gridCol w="658416"/>
                <a:gridCol w="1892796"/>
                <a:gridCol w="1892796"/>
                <a:gridCol w="2191072"/>
                <a:gridCol w="1594520"/>
              </a:tblGrid>
              <a:tr h="2784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順番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初期感染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起点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命令サーバ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HTTP GET(</a:t>
                      </a:r>
                      <a:r>
                        <a:rPr kumimoji="1" lang="ja-JP" altLang="en-US" dirty="0" smtClean="0"/>
                        <a:t>連携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ユーザ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IP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(A)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IP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(B)</a:t>
                      </a:r>
                      <a:endParaRPr kumimoji="1" lang="ja-JP" altLang="en-US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IP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(C)</a:t>
                      </a:r>
                      <a:endParaRPr kumimoji="1" lang="ja-JP" altLang="en-US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IP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(D)</a:t>
                      </a:r>
                      <a:endParaRPr kumimoji="1" lang="ja-JP" altLang="en-US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278408">
                <a:tc gridSpan="5"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→ すべてのマルウェアに感染後、ポートスキャン開始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連携感染の</a:t>
            </a:r>
            <a:r>
              <a:rPr kumimoji="1" lang="ja-JP" altLang="en-US" dirty="0" smtClean="0"/>
              <a:t>定義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例</a:t>
            </a:r>
            <a:r>
              <a:rPr kumimoji="1" lang="en-US" altLang="ja-JP" dirty="0" smtClean="0"/>
              <a:t>: PE </a:t>
            </a:r>
            <a:r>
              <a:rPr kumimoji="1" lang="ja-JP" altLang="en-US" dirty="0" smtClean="0"/>
              <a:t>→ </a:t>
            </a:r>
            <a:r>
              <a:rPr kumimoji="1" lang="en-US" altLang="ja-JP" dirty="0" smtClean="0"/>
              <a:t>WORM, TROJ)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pic>
        <p:nvPicPr>
          <p:cNvPr id="22" name="Picture 8" descr="apple, computer, mac pro, serv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5703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星 32 22"/>
          <p:cNvSpPr>
            <a:spLocks noChangeAspect="1"/>
          </p:cNvSpPr>
          <p:nvPr/>
        </p:nvSpPr>
        <p:spPr>
          <a:xfrm>
            <a:off x="1344272" y="1328500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4" name="テキスト ボックス 20"/>
          <p:cNvSpPr txBox="1">
            <a:spLocks noChangeArrowheads="1"/>
          </p:cNvSpPr>
          <p:nvPr/>
        </p:nvSpPr>
        <p:spPr bwMode="auto">
          <a:xfrm>
            <a:off x="1115616" y="1537628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PE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pic>
        <p:nvPicPr>
          <p:cNvPr id="25" name="Picture 8" descr="apple, computer, mac pro, serv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2106" y="2492896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r3m3mb3r-hackerz.com/wp-content/uploads/2010/09/terminal-icon-512x512-450x4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9742"/>
            <a:ext cx="857250" cy="857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左矢印 37"/>
          <p:cNvSpPr/>
          <p:nvPr/>
        </p:nvSpPr>
        <p:spPr>
          <a:xfrm>
            <a:off x="4572001" y="2636912"/>
            <a:ext cx="2664296" cy="520391"/>
          </a:xfrm>
          <a:prstGeom prst="leftArrow">
            <a:avLst>
              <a:gd name="adj1" fmla="val 50000"/>
              <a:gd name="adj2" fmla="val 6833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DNS</a:t>
            </a:r>
            <a:endParaRPr kumimoji="1" lang="ja-JP" altLang="en-US" dirty="0"/>
          </a:p>
        </p:txBody>
      </p:sp>
      <p:sp>
        <p:nvSpPr>
          <p:cNvPr id="2048" name="右矢印 2047"/>
          <p:cNvSpPr/>
          <p:nvPr/>
        </p:nvSpPr>
        <p:spPr>
          <a:xfrm>
            <a:off x="2843808" y="1628800"/>
            <a:ext cx="4464496" cy="488439"/>
          </a:xfrm>
          <a:prstGeom prst="rightArrow">
            <a:avLst>
              <a:gd name="adj1" fmla="val 50000"/>
              <a:gd name="adj2" fmla="val 66515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400000"/>
              </a:gs>
              <a:gs pos="100000">
                <a:schemeClr val="tx2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初期感染</a:t>
            </a:r>
            <a:endParaRPr kumimoji="1" lang="ja-JP" altLang="en-US" dirty="0"/>
          </a:p>
        </p:txBody>
      </p:sp>
      <p:sp>
        <p:nvSpPr>
          <p:cNvPr id="2051" name="テキスト ボックス 2050"/>
          <p:cNvSpPr txBox="1"/>
          <p:nvPr/>
        </p:nvSpPr>
        <p:spPr>
          <a:xfrm>
            <a:off x="899592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7" name="右矢印 46"/>
          <p:cNvSpPr/>
          <p:nvPr/>
        </p:nvSpPr>
        <p:spPr>
          <a:xfrm>
            <a:off x="4644008" y="3084577"/>
            <a:ext cx="2664296" cy="488439"/>
          </a:xfrm>
          <a:prstGeom prst="rightArrow">
            <a:avLst>
              <a:gd name="adj1" fmla="val 50000"/>
              <a:gd name="adj2" fmla="val 64564"/>
            </a:avLst>
          </a:prstGeom>
          <a:gradFill flip="none" rotWithShape="1">
            <a:gsLst>
              <a:gs pos="0">
                <a:srgbClr val="92D050"/>
              </a:gs>
              <a:gs pos="100000">
                <a:srgbClr val="008000"/>
              </a:gs>
              <a:gs pos="100000">
                <a:schemeClr val="tx2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命令</a:t>
            </a:r>
            <a:endParaRPr kumimoji="1" lang="ja-JP" altLang="en-US" dirty="0"/>
          </a:p>
        </p:txBody>
      </p:sp>
      <p:pic>
        <p:nvPicPr>
          <p:cNvPr id="9" name="Picture 45" descr="cinema,display,diagonal,blue,computer,monitor,scree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7911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20"/>
          <p:cNvSpPr txBox="1">
            <a:spLocks noChangeArrowheads="1"/>
          </p:cNvSpPr>
          <p:nvPr/>
        </p:nvSpPr>
        <p:spPr bwMode="auto">
          <a:xfrm>
            <a:off x="2953817" y="2666757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IRC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5148064" y="3933056"/>
            <a:ext cx="1728192" cy="1944216"/>
          </a:xfrm>
          <a:prstGeom prst="rect">
            <a:avLst/>
          </a:prstGeom>
          <a:pattFill prst="wdUpDiag">
            <a:fgClr>
              <a:srgbClr val="FFCCCC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8" descr="apple, computer, mac pro, serv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62227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星 32 17"/>
          <p:cNvSpPr>
            <a:spLocks noChangeAspect="1"/>
          </p:cNvSpPr>
          <p:nvPr/>
        </p:nvSpPr>
        <p:spPr>
          <a:xfrm>
            <a:off x="4800656" y="3645024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4572000" y="3857587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pic>
        <p:nvPicPr>
          <p:cNvPr id="17" name="Picture 8" descr="apple, computer, mac pro, serv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064" y="4853920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星 32 19"/>
          <p:cNvSpPr>
            <a:spLocks noChangeAspect="1"/>
          </p:cNvSpPr>
          <p:nvPr/>
        </p:nvSpPr>
        <p:spPr>
          <a:xfrm>
            <a:off x="5487065" y="4797152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5258409" y="5009715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TR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37" name="左矢印 36"/>
          <p:cNvSpPr/>
          <p:nvPr/>
        </p:nvSpPr>
        <p:spPr>
          <a:xfrm>
            <a:off x="6732240" y="4993243"/>
            <a:ext cx="1080120" cy="523989"/>
          </a:xfrm>
          <a:prstGeom prst="leftArrow">
            <a:avLst>
              <a:gd name="adj1" fmla="val 50000"/>
              <a:gd name="adj2" fmla="val 6106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DNS</a:t>
            </a:r>
            <a:endParaRPr kumimoji="1" lang="ja-JP" altLang="en-US" dirty="0"/>
          </a:p>
        </p:txBody>
      </p:sp>
      <p:sp>
        <p:nvSpPr>
          <p:cNvPr id="42" name="右矢印 41"/>
          <p:cNvSpPr/>
          <p:nvPr/>
        </p:nvSpPr>
        <p:spPr>
          <a:xfrm>
            <a:off x="6809606" y="5517232"/>
            <a:ext cx="1146770" cy="488439"/>
          </a:xfrm>
          <a:prstGeom prst="rightArrow">
            <a:avLst>
              <a:gd name="adj1" fmla="val 50000"/>
              <a:gd name="adj2" fmla="val 64564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400000"/>
              </a:gs>
              <a:gs pos="100000">
                <a:schemeClr val="tx2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GET</a:t>
            </a:r>
            <a:endParaRPr kumimoji="1" lang="ja-JP" altLang="en-US" dirty="0"/>
          </a:p>
        </p:txBody>
      </p:sp>
      <p:sp>
        <p:nvSpPr>
          <p:cNvPr id="30" name="左矢印 29"/>
          <p:cNvSpPr/>
          <p:nvPr/>
        </p:nvSpPr>
        <p:spPr>
          <a:xfrm>
            <a:off x="6084168" y="3717032"/>
            <a:ext cx="1080120" cy="523989"/>
          </a:xfrm>
          <a:prstGeom prst="leftArrow">
            <a:avLst>
              <a:gd name="adj1" fmla="val 50000"/>
              <a:gd name="adj2" fmla="val 6106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DNS</a:t>
            </a:r>
            <a:endParaRPr kumimoji="1" lang="ja-JP" altLang="en-US" dirty="0"/>
          </a:p>
        </p:txBody>
      </p:sp>
      <p:sp>
        <p:nvSpPr>
          <p:cNvPr id="32" name="右矢印 31"/>
          <p:cNvSpPr/>
          <p:nvPr/>
        </p:nvSpPr>
        <p:spPr>
          <a:xfrm>
            <a:off x="6161534" y="4241021"/>
            <a:ext cx="1146770" cy="488439"/>
          </a:xfrm>
          <a:prstGeom prst="rightArrow">
            <a:avLst>
              <a:gd name="adj1" fmla="val 50000"/>
              <a:gd name="adj2" fmla="val 64564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400000"/>
              </a:gs>
              <a:gs pos="100000">
                <a:schemeClr val="tx2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GET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569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年間のマルウェア</a:t>
            </a:r>
            <a:r>
              <a:rPr kumimoji="1" lang="en-US" altLang="ja-JP" dirty="0" smtClean="0"/>
              <a:t>DL</a:t>
            </a:r>
            <a:r>
              <a:rPr kumimoji="1" lang="ja-JP" altLang="en-US" dirty="0" smtClean="0"/>
              <a:t>数の推移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0800000" cy="550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日付プレースホルダー 3"/>
          <p:cNvSpPr txBox="1">
            <a:spLocks/>
          </p:cNvSpPr>
          <p:nvPr/>
        </p:nvSpPr>
        <p:spPr>
          <a:xfrm>
            <a:off x="1259632" y="6165304"/>
            <a:ext cx="7416824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CCC </a:t>
            </a:r>
            <a:r>
              <a:rPr lang="en-US" altLang="ja-JP" dirty="0" err="1" smtClean="0">
                <a:solidFill>
                  <a:schemeClr val="tx1"/>
                </a:solidFill>
              </a:rPr>
              <a:t>DATAset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[3</a:t>
            </a:r>
            <a:r>
              <a:rPr lang="ja-JP" altLang="en-US" dirty="0" smtClean="0">
                <a:solidFill>
                  <a:schemeClr val="tx1"/>
                </a:solidFill>
              </a:rPr>
              <a:t>年間</a:t>
            </a:r>
            <a:r>
              <a:rPr lang="en-US" altLang="ja-JP" dirty="0" smtClean="0">
                <a:solidFill>
                  <a:schemeClr val="tx1"/>
                </a:solidFill>
              </a:rPr>
              <a:t>]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1" name="日付プレースホルダー 3"/>
          <p:cNvSpPr txBox="1">
            <a:spLocks/>
          </p:cNvSpPr>
          <p:nvPr/>
        </p:nvSpPr>
        <p:spPr>
          <a:xfrm rot="-5400000">
            <a:off x="-1120422" y="4080863"/>
            <a:ext cx="3392762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 altLang="ja-JP" dirty="0"/>
          </a:p>
        </p:txBody>
      </p:sp>
      <p:sp>
        <p:nvSpPr>
          <p:cNvPr id="12" name="日付プレースホルダー 3"/>
          <p:cNvSpPr txBox="1">
            <a:spLocks/>
          </p:cNvSpPr>
          <p:nvPr/>
        </p:nvSpPr>
        <p:spPr>
          <a:xfrm rot="-5400000">
            <a:off x="-1801112" y="3320586"/>
            <a:ext cx="4896546" cy="216829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ダウンロード</a:t>
            </a:r>
            <a:r>
              <a:rPr lang="ja-JP" altLang="en-US" dirty="0" smtClean="0">
                <a:solidFill>
                  <a:schemeClr val="tx1"/>
                </a:solidFill>
              </a:rPr>
              <a:t>数</a:t>
            </a:r>
            <a:r>
              <a:rPr lang="en-US" altLang="ja-JP" dirty="0" smtClean="0">
                <a:solidFill>
                  <a:schemeClr val="tx1"/>
                </a:solidFill>
              </a:rPr>
              <a:t> [</a:t>
            </a:r>
            <a:r>
              <a:rPr lang="en-US" altLang="ja-JP" dirty="0">
                <a:solidFill>
                  <a:schemeClr val="tx1"/>
                </a:solidFill>
              </a:rPr>
              <a:t>DL</a:t>
            </a:r>
            <a:r>
              <a:rPr lang="en-US" altLang="ja-JP" dirty="0" smtClean="0">
                <a:solidFill>
                  <a:schemeClr val="tx1"/>
                </a:solidFill>
              </a:rPr>
              <a:t>/</a:t>
            </a:r>
            <a:r>
              <a:rPr lang="ja-JP" altLang="en-US" dirty="0">
                <a:solidFill>
                  <a:schemeClr val="tx1"/>
                </a:solidFill>
              </a:rPr>
              <a:t>週</a:t>
            </a:r>
            <a:r>
              <a:rPr lang="en-US" altLang="ja-JP" dirty="0" smtClean="0">
                <a:solidFill>
                  <a:schemeClr val="tx1"/>
                </a:solidFill>
              </a:rPr>
              <a:t>]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3" name="直線コネクタ 28"/>
          <p:cNvSpPr>
            <a:spLocks noChangeShapeType="1"/>
          </p:cNvSpPr>
          <p:nvPr/>
        </p:nvSpPr>
        <p:spPr bwMode="auto">
          <a:xfrm>
            <a:off x="2862000" y="1052736"/>
            <a:ext cx="0" cy="4806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直線コネクタ 28"/>
          <p:cNvSpPr>
            <a:spLocks noChangeShapeType="1"/>
          </p:cNvSpPr>
          <p:nvPr/>
        </p:nvSpPr>
        <p:spPr bwMode="auto">
          <a:xfrm>
            <a:off x="5508104" y="1052736"/>
            <a:ext cx="0" cy="4806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直線コネクタ 28"/>
          <p:cNvSpPr>
            <a:spLocks noChangeShapeType="1"/>
          </p:cNvSpPr>
          <p:nvPr/>
        </p:nvSpPr>
        <p:spPr bwMode="auto">
          <a:xfrm>
            <a:off x="8100392" y="1052736"/>
            <a:ext cx="0" cy="4806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右矢印 17"/>
          <p:cNvSpPr/>
          <p:nvPr/>
        </p:nvSpPr>
        <p:spPr>
          <a:xfrm rot="1200000">
            <a:off x="2507979" y="2508946"/>
            <a:ext cx="4935972" cy="498209"/>
          </a:xfrm>
          <a:prstGeom prst="rightArrow">
            <a:avLst>
              <a:gd name="adj1" fmla="val 50000"/>
              <a:gd name="adj2" fmla="val 86006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400000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減少傾向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1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なぜマルウェア数は減少傾向にあるのか？</a:t>
            </a:r>
            <a:endParaRPr kumimoji="1" lang="en-US" altLang="ja-JP" dirty="0" smtClean="0"/>
          </a:p>
          <a:p>
            <a:r>
              <a:rPr lang="ja-JP" altLang="en-US" dirty="0"/>
              <a:t>連携</a:t>
            </a:r>
            <a:r>
              <a:rPr lang="ja-JP" altLang="en-US" dirty="0" smtClean="0"/>
              <a:t>感染の傾向に変化はないか？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CCC </a:t>
            </a:r>
            <a:r>
              <a:rPr kumimoji="1" lang="en-US" altLang="ja-JP" dirty="0" err="1" smtClean="0"/>
              <a:t>DATAset</a:t>
            </a:r>
            <a:r>
              <a:rPr kumimoji="1" lang="en-US" altLang="ja-JP" dirty="0" smtClean="0"/>
              <a:t> 3</a:t>
            </a:r>
            <a:r>
              <a:rPr kumimoji="1" lang="ja-JP" altLang="en-US" dirty="0" smtClean="0"/>
              <a:t>年間に渡るマルウェアの振る舞いに着目し、</a:t>
            </a:r>
            <a:r>
              <a:rPr kumimoji="1"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連携感染の変遷や特徴を調査する</a:t>
            </a:r>
            <a:endParaRPr kumimoji="1"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ja-JP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kumimoji="1"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dirty="0" smtClean="0"/>
              <a:t>膨大な通信データから、連携感染を発見するのは難しい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6" name="直線コネクタ 27"/>
          <p:cNvSpPr>
            <a:spLocks noChangeShapeType="1"/>
          </p:cNvSpPr>
          <p:nvPr/>
        </p:nvSpPr>
        <p:spPr bwMode="auto">
          <a:xfrm>
            <a:off x="457200" y="414908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467544" y="3393430"/>
            <a:ext cx="8229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9pPr>
          </a:lstStyle>
          <a:p>
            <a:r>
              <a:rPr lang="ja-JP" altLang="en-US" dirty="0" smtClean="0"/>
              <a:t>問題点</a:t>
            </a:r>
            <a:endParaRPr lang="ja-JP" altLang="en-US" dirty="0"/>
          </a:p>
        </p:txBody>
      </p:sp>
      <p:sp>
        <p:nvSpPr>
          <p:cNvPr id="8" name="下矢印 7"/>
          <p:cNvSpPr/>
          <p:nvPr/>
        </p:nvSpPr>
        <p:spPr>
          <a:xfrm>
            <a:off x="4200401" y="1910999"/>
            <a:ext cx="371599" cy="509889"/>
          </a:xfrm>
          <a:prstGeom prst="downArrow">
            <a:avLst>
              <a:gd name="adj1" fmla="val 50000"/>
              <a:gd name="adj2" fmla="val 56732"/>
            </a:avLst>
          </a:prstGeom>
          <a:gradFill flip="none" rotWithShape="1"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711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我々のアプローチ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/>
              <a:t>データマイニング手法を適用し、連携感染を抽出</a:t>
            </a:r>
            <a:r>
              <a:rPr lang="ja-JP" altLang="en-US" dirty="0" smtClean="0"/>
              <a:t>する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使用データマイニング手法</a:t>
            </a:r>
            <a:r>
              <a:rPr lang="en-US" altLang="ja-JP" dirty="0" smtClean="0"/>
              <a:t>: </a:t>
            </a:r>
            <a:r>
              <a:rPr lang="en-US" altLang="ja-JP" dirty="0" err="1" smtClean="0">
                <a:solidFill>
                  <a:srgbClr val="FF0000"/>
                </a:solidFill>
                <a:latin typeface="+mj-lt"/>
              </a:rPr>
              <a:t>Apriori</a:t>
            </a:r>
            <a:endParaRPr kumimoji="1" lang="en-US" altLang="ja-JP" dirty="0" smtClean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ja-JP" altLang="en-US" dirty="0" smtClean="0"/>
              <a:t>◎大類，菊池，寺田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マルウェア対策研究人材育成ワークショップ </a:t>
            </a:r>
            <a:r>
              <a:rPr lang="en-US" altLang="ja-JP" dirty="0" smtClean="0"/>
              <a:t>(2009</a:t>
            </a:r>
            <a:r>
              <a:rPr lang="ja-JP" altLang="en-US" dirty="0" smtClean="0"/>
              <a:t>年</a:t>
            </a:r>
            <a:r>
              <a:rPr lang="en-US" altLang="ja-JP" dirty="0" smtClean="0"/>
              <a:t>)</a:t>
            </a:r>
          </a:p>
          <a:p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kumimoji="1" lang="ja-JP" altLang="en-US" dirty="0" smtClean="0"/>
              <a:t>使用データマイニング手法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+mj-lt"/>
              </a:rPr>
              <a:t>PrefixSpan</a:t>
            </a:r>
            <a:endParaRPr kumimoji="1" lang="en-US" altLang="ja-JP" dirty="0" smtClean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ja-JP" altLang="en-US" dirty="0" smtClean="0"/>
              <a:t>◎</a:t>
            </a:r>
            <a:r>
              <a:rPr lang="en-US" altLang="ja-JP" dirty="0" smtClean="0"/>
              <a:t>N. R. </a:t>
            </a:r>
            <a:r>
              <a:rPr lang="en-US" altLang="ja-JP" dirty="0" err="1" smtClean="0"/>
              <a:t>Rosyid</a:t>
            </a:r>
            <a:r>
              <a:rPr lang="ja-JP" altLang="en-US" dirty="0" err="1" smtClean="0"/>
              <a:t>，</a:t>
            </a:r>
            <a:r>
              <a:rPr lang="ja-JP" altLang="en-US" dirty="0" smtClean="0"/>
              <a:t>大類，菊池，</a:t>
            </a:r>
            <a:r>
              <a:rPr lang="en-US" altLang="ja-JP" dirty="0" smtClean="0"/>
              <a:t> P. </a:t>
            </a:r>
            <a:r>
              <a:rPr lang="en-US" altLang="ja-JP" dirty="0" err="1" smtClean="0"/>
              <a:t>Sooraksa</a:t>
            </a:r>
            <a:r>
              <a:rPr lang="ja-JP" altLang="en-US" dirty="0" err="1" smtClean="0"/>
              <a:t>，</a:t>
            </a:r>
            <a:r>
              <a:rPr lang="ja-JP" altLang="en-US" dirty="0" smtClean="0"/>
              <a:t>寺田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第</a:t>
            </a:r>
            <a:r>
              <a:rPr lang="en-US" altLang="ja-JP" dirty="0" smtClean="0"/>
              <a:t>48</a:t>
            </a:r>
            <a:r>
              <a:rPr lang="ja-JP" altLang="en-US" dirty="0" smtClean="0"/>
              <a:t>回コンピュータセキュリティ研究会 </a:t>
            </a:r>
            <a:r>
              <a:rPr lang="en-US" altLang="ja-JP" dirty="0" smtClean="0"/>
              <a:t>(2010</a:t>
            </a:r>
            <a:r>
              <a:rPr lang="ja-JP" altLang="en-US" dirty="0" smtClean="0"/>
              <a:t>年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467742" y="2404691"/>
            <a:ext cx="8208714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en-US" altLang="ja-JP" sz="21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1. </a:t>
            </a:r>
            <a:r>
              <a:rPr lang="ja-JP" altLang="en-US" sz="21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分散ハニーポット観測からの</a:t>
            </a:r>
            <a:r>
              <a:rPr lang="en-US" altLang="ja-JP" sz="21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DL</a:t>
            </a:r>
            <a:r>
              <a:rPr lang="ja-JP" altLang="en-US" sz="21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サーバ間の相関ルール分析</a:t>
            </a:r>
            <a:endParaRPr lang="de-DE" altLang="ja-JP" sz="21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467544" y="4581128"/>
            <a:ext cx="8208714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en-US" altLang="ja-JP" sz="21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2. Frequent </a:t>
            </a:r>
            <a:r>
              <a:rPr lang="en-US" altLang="ja-JP" sz="2100" dirty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Sequential Attack Patterns of </a:t>
            </a:r>
            <a:r>
              <a:rPr lang="en-US" altLang="ja-JP" sz="21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MW </a:t>
            </a:r>
            <a:r>
              <a:rPr lang="en-US" altLang="ja-JP" sz="2100" dirty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in Botnets</a:t>
            </a:r>
            <a:endParaRPr lang="de-DE" altLang="ja-JP" sz="21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6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000" y="2206776"/>
            <a:ext cx="3829050" cy="3829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データマイニングとは？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大規模なデータベース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攻撃元データ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から、頻出するパターン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連携感染</a:t>
            </a:r>
            <a:r>
              <a:rPr kumimoji="1" lang="en-US" altLang="ja-JP" dirty="0" smtClean="0"/>
              <a:t>)</a:t>
            </a:r>
            <a:r>
              <a:rPr kumimoji="1" lang="ja-JP" altLang="en-US" dirty="0" err="1" smtClean="0"/>
              <a:t>を抽</a:t>
            </a:r>
            <a:r>
              <a:rPr kumimoji="1" lang="ja-JP" altLang="en-US" dirty="0" smtClean="0"/>
              <a:t>出し、閾値を与えることで効率よく有効なパターンのみを発見する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204864"/>
            <a:ext cx="3829050" cy="3829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000" y="2204864"/>
            <a:ext cx="3829050" cy="3829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000" y="2204864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2987824" y="5949280"/>
            <a:ext cx="3221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 dirty="0" smtClean="0">
                <a:solidFill>
                  <a:srgbClr val="FFC000"/>
                </a:solidFill>
                <a:latin typeface="Arial" charset="0"/>
              </a:rPr>
              <a:t>有効なパターン</a:t>
            </a:r>
            <a:endParaRPr lang="ja-JP" altLang="en-US" sz="3200" dirty="0">
              <a:solidFill>
                <a:srgbClr val="FFC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09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1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dirty="0"/>
              <a:t>シーケンス</a:t>
            </a:r>
            <a:r>
              <a:rPr lang="en-US" altLang="ja-JP" dirty="0"/>
              <a:t>(</a:t>
            </a:r>
            <a:r>
              <a:rPr lang="ja-JP" altLang="en-US" dirty="0"/>
              <a:t>順序あり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/>
              <a:t>PE</a:t>
            </a:r>
            <a:r>
              <a:rPr lang="ja-JP" altLang="en-US" dirty="0"/>
              <a:t>のあと、</a:t>
            </a:r>
            <a:r>
              <a:rPr lang="en-US" altLang="ja-JP" dirty="0"/>
              <a:t>WORM</a:t>
            </a:r>
            <a:r>
              <a:rPr lang="ja-JP" altLang="en-US" dirty="0"/>
              <a:t>に感染し、</a:t>
            </a:r>
            <a:r>
              <a:rPr lang="ja-JP" altLang="en-US" dirty="0" smtClean="0"/>
              <a:t>その後</a:t>
            </a:r>
            <a:r>
              <a:rPr lang="en-US" altLang="ja-JP" dirty="0" smtClean="0"/>
              <a:t>TROJ</a:t>
            </a:r>
            <a:r>
              <a:rPr lang="ja-JP" altLang="en-US" dirty="0"/>
              <a:t>に感染</a:t>
            </a:r>
            <a:r>
              <a:rPr lang="ja-JP" altLang="en-US" dirty="0" smtClean="0"/>
              <a:t>する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またはその逆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49" name="正方形/長方形 48"/>
          <p:cNvSpPr/>
          <p:nvPr/>
        </p:nvSpPr>
        <p:spPr>
          <a:xfrm>
            <a:off x="1002224" y="4509200"/>
            <a:ext cx="2837064" cy="949279"/>
          </a:xfrm>
          <a:prstGeom prst="rect">
            <a:avLst/>
          </a:prstGeom>
          <a:pattFill prst="wdUpDiag">
            <a:fgClr>
              <a:srgbClr val="FFCCCC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4572000" y="1412856"/>
            <a:ext cx="1234896" cy="1008032"/>
          </a:xfrm>
          <a:prstGeom prst="rect">
            <a:avLst/>
          </a:prstGeom>
          <a:pattFill prst="wdUpDiag">
            <a:fgClr>
              <a:srgbClr val="FFCCCC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Apriori</a:t>
            </a:r>
            <a:r>
              <a:rPr kumimoji="1" lang="ja-JP" altLang="en-US" dirty="0" smtClean="0"/>
              <a:t>と</a:t>
            </a:r>
            <a:r>
              <a:rPr kumimoji="1" lang="en-US" altLang="ja-JP" dirty="0" err="1" smtClean="0"/>
              <a:t>PrefixSpan</a:t>
            </a:r>
            <a:r>
              <a:rPr kumimoji="1" lang="ja-JP" altLang="en-US" dirty="0" smtClean="0"/>
              <a:t>の違い</a:t>
            </a:r>
            <a:endParaRPr kumimoji="1" lang="ja-JP" altLang="en-US" dirty="0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アイテム集合</a:t>
            </a:r>
            <a:r>
              <a:rPr lang="en-US" altLang="ja-JP" dirty="0"/>
              <a:t>(</a:t>
            </a:r>
            <a:r>
              <a:rPr lang="ja-JP" altLang="en-US" dirty="0"/>
              <a:t>順序なし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/>
              <a:t>PE</a:t>
            </a:r>
            <a:r>
              <a:rPr lang="ja-JP" altLang="en-US" dirty="0"/>
              <a:t>と</a:t>
            </a:r>
            <a:r>
              <a:rPr lang="en-US" altLang="ja-JP" dirty="0"/>
              <a:t>WORM</a:t>
            </a:r>
            <a:r>
              <a:rPr lang="ja-JP" altLang="en-US" dirty="0"/>
              <a:t>がセットのとき、</a:t>
            </a:r>
            <a:r>
              <a:rPr lang="en-US" altLang="ja-JP" dirty="0"/>
              <a:t>TROJ</a:t>
            </a:r>
            <a:r>
              <a:rPr lang="ja-JP" altLang="en-US" dirty="0"/>
              <a:t>もセットである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467742" y="2476699"/>
            <a:ext cx="4032250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en-US" altLang="ja-JP" sz="21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1. </a:t>
            </a:r>
            <a:r>
              <a:rPr lang="en-US" altLang="ja-JP" sz="2100" dirty="0" err="1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Apriori</a:t>
            </a:r>
            <a:r>
              <a:rPr lang="en-US" altLang="ja-JP" sz="21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 (</a:t>
            </a:r>
            <a:r>
              <a:rPr lang="ja-JP" altLang="en-US" sz="21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相関ルール</a:t>
            </a:r>
            <a:r>
              <a:rPr lang="en-US" altLang="ja-JP" sz="21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)</a:t>
            </a:r>
            <a:endParaRPr lang="de-DE" altLang="ja-JP" sz="21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4644206" y="2476699"/>
            <a:ext cx="4032250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en-US" altLang="ja-JP" sz="21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2. </a:t>
            </a:r>
            <a:r>
              <a:rPr lang="en-US" altLang="ja-JP" sz="2100" dirty="0" err="1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PrefixSpan</a:t>
            </a:r>
            <a:r>
              <a:rPr lang="en-US" altLang="ja-JP" sz="21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 (</a:t>
            </a:r>
            <a:r>
              <a:rPr lang="ja-JP" altLang="en-US" sz="21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系列パターン</a:t>
            </a:r>
            <a:r>
              <a:rPr lang="en-US" altLang="ja-JP" sz="21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)</a:t>
            </a:r>
            <a:endParaRPr lang="de-DE" altLang="ja-JP" sz="21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457200" y="980728"/>
            <a:ext cx="82296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以下の連携感染例を抽出したい場合に</a:t>
            </a:r>
            <a:r>
              <a:rPr lang="en-US" altLang="ja-JP" dirty="0" smtClean="0"/>
              <a:t>…</a:t>
            </a:r>
          </a:p>
          <a:p>
            <a:pPr marL="0" indent="0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17" name="星 32 16"/>
          <p:cNvSpPr>
            <a:spLocks noChangeAspect="1"/>
          </p:cNvSpPr>
          <p:nvPr/>
        </p:nvSpPr>
        <p:spPr>
          <a:xfrm>
            <a:off x="4602624" y="1412856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4283968" y="1511246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</a:t>
            </a:r>
          </a:p>
        </p:txBody>
      </p:sp>
      <p:sp>
        <p:nvSpPr>
          <p:cNvPr id="19" name="右矢印 18"/>
          <p:cNvSpPr/>
          <p:nvPr/>
        </p:nvSpPr>
        <p:spPr>
          <a:xfrm>
            <a:off x="3841080" y="1700808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星 32 19"/>
          <p:cNvSpPr>
            <a:spLocks noChangeAspect="1"/>
          </p:cNvSpPr>
          <p:nvPr/>
        </p:nvSpPr>
        <p:spPr>
          <a:xfrm>
            <a:off x="5117520" y="1700888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4798864" y="1799278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TR</a:t>
            </a:r>
          </a:p>
        </p:txBody>
      </p:sp>
      <p:sp>
        <p:nvSpPr>
          <p:cNvPr id="22" name="星 32 21"/>
          <p:cNvSpPr>
            <a:spLocks noChangeAspect="1"/>
          </p:cNvSpPr>
          <p:nvPr/>
        </p:nvSpPr>
        <p:spPr>
          <a:xfrm>
            <a:off x="2946440" y="1524123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3" name="テキスト ボックス 20"/>
          <p:cNvSpPr txBox="1">
            <a:spLocks noChangeArrowheads="1"/>
          </p:cNvSpPr>
          <p:nvPr/>
        </p:nvSpPr>
        <p:spPr bwMode="auto">
          <a:xfrm>
            <a:off x="2627784" y="1622513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PE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24" name="星 32 23"/>
          <p:cNvSpPr>
            <a:spLocks noChangeAspect="1"/>
          </p:cNvSpPr>
          <p:nvPr/>
        </p:nvSpPr>
        <p:spPr>
          <a:xfrm>
            <a:off x="1002224" y="4509120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5" name="テキスト ボックス 20"/>
          <p:cNvSpPr txBox="1">
            <a:spLocks noChangeArrowheads="1"/>
          </p:cNvSpPr>
          <p:nvPr/>
        </p:nvSpPr>
        <p:spPr bwMode="auto">
          <a:xfrm>
            <a:off x="683568" y="4607510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PE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26" name="星 32 25"/>
          <p:cNvSpPr>
            <a:spLocks noChangeAspect="1"/>
          </p:cNvSpPr>
          <p:nvPr/>
        </p:nvSpPr>
        <p:spPr>
          <a:xfrm>
            <a:off x="1506280" y="4738479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7" name="テキスト ボックス 20"/>
          <p:cNvSpPr txBox="1">
            <a:spLocks noChangeArrowheads="1"/>
          </p:cNvSpPr>
          <p:nvPr/>
        </p:nvSpPr>
        <p:spPr bwMode="auto">
          <a:xfrm>
            <a:off x="1187624" y="4836869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</a:t>
            </a:r>
          </a:p>
        </p:txBody>
      </p:sp>
      <p:sp>
        <p:nvSpPr>
          <p:cNvPr id="28" name="右矢印 27"/>
          <p:cNvSpPr/>
          <p:nvPr/>
        </p:nvSpPr>
        <p:spPr>
          <a:xfrm>
            <a:off x="2375584" y="4803817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星 32 28"/>
          <p:cNvSpPr>
            <a:spLocks noChangeAspect="1"/>
          </p:cNvSpPr>
          <p:nvPr/>
        </p:nvSpPr>
        <p:spPr>
          <a:xfrm>
            <a:off x="3119288" y="4594463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0" name="テキスト ボックス 20"/>
          <p:cNvSpPr txBox="1">
            <a:spLocks noChangeArrowheads="1"/>
          </p:cNvSpPr>
          <p:nvPr/>
        </p:nvSpPr>
        <p:spPr bwMode="auto">
          <a:xfrm>
            <a:off x="2800632" y="4692853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TR</a:t>
            </a:r>
          </a:p>
        </p:txBody>
      </p:sp>
      <p:sp>
        <p:nvSpPr>
          <p:cNvPr id="31" name="星 32 30"/>
          <p:cNvSpPr>
            <a:spLocks noChangeAspect="1"/>
          </p:cNvSpPr>
          <p:nvPr/>
        </p:nvSpPr>
        <p:spPr>
          <a:xfrm>
            <a:off x="4746640" y="4365184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2" name="テキスト ボックス 20"/>
          <p:cNvSpPr txBox="1">
            <a:spLocks noChangeArrowheads="1"/>
          </p:cNvSpPr>
          <p:nvPr/>
        </p:nvSpPr>
        <p:spPr bwMode="auto">
          <a:xfrm>
            <a:off x="4427984" y="4463574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PE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33" name="星 32 32"/>
          <p:cNvSpPr>
            <a:spLocks noChangeAspect="1"/>
          </p:cNvSpPr>
          <p:nvPr/>
        </p:nvSpPr>
        <p:spPr>
          <a:xfrm>
            <a:off x="6258808" y="4365184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4" name="テキスト ボックス 20"/>
          <p:cNvSpPr txBox="1">
            <a:spLocks noChangeArrowheads="1"/>
          </p:cNvSpPr>
          <p:nvPr/>
        </p:nvSpPr>
        <p:spPr bwMode="auto">
          <a:xfrm>
            <a:off x="5940152" y="4463574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</a:t>
            </a:r>
          </a:p>
        </p:txBody>
      </p:sp>
      <p:sp>
        <p:nvSpPr>
          <p:cNvPr id="35" name="星 32 34"/>
          <p:cNvSpPr>
            <a:spLocks noChangeAspect="1"/>
          </p:cNvSpPr>
          <p:nvPr/>
        </p:nvSpPr>
        <p:spPr>
          <a:xfrm>
            <a:off x="7781816" y="4365104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6" name="テキスト ボックス 20"/>
          <p:cNvSpPr txBox="1">
            <a:spLocks noChangeArrowheads="1"/>
          </p:cNvSpPr>
          <p:nvPr/>
        </p:nvSpPr>
        <p:spPr bwMode="auto">
          <a:xfrm>
            <a:off x="7463160" y="4463494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TR</a:t>
            </a:r>
          </a:p>
        </p:txBody>
      </p:sp>
      <p:sp>
        <p:nvSpPr>
          <p:cNvPr id="37" name="右矢印 36"/>
          <p:cNvSpPr/>
          <p:nvPr/>
        </p:nvSpPr>
        <p:spPr>
          <a:xfrm>
            <a:off x="5551184" y="4574538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右矢印 37"/>
          <p:cNvSpPr/>
          <p:nvPr/>
        </p:nvSpPr>
        <p:spPr>
          <a:xfrm>
            <a:off x="7092280" y="4552900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星 32 38"/>
          <p:cNvSpPr>
            <a:spLocks noChangeAspect="1"/>
          </p:cNvSpPr>
          <p:nvPr/>
        </p:nvSpPr>
        <p:spPr>
          <a:xfrm>
            <a:off x="4746640" y="5362311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0" name="テキスト ボックス 20"/>
          <p:cNvSpPr txBox="1">
            <a:spLocks noChangeArrowheads="1"/>
          </p:cNvSpPr>
          <p:nvPr/>
        </p:nvSpPr>
        <p:spPr bwMode="auto">
          <a:xfrm>
            <a:off x="4427984" y="5460701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PE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41" name="星 32 40"/>
          <p:cNvSpPr>
            <a:spLocks noChangeAspect="1"/>
          </p:cNvSpPr>
          <p:nvPr/>
        </p:nvSpPr>
        <p:spPr>
          <a:xfrm>
            <a:off x="6258808" y="5362311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2" name="テキスト ボックス 20"/>
          <p:cNvSpPr txBox="1">
            <a:spLocks noChangeArrowheads="1"/>
          </p:cNvSpPr>
          <p:nvPr/>
        </p:nvSpPr>
        <p:spPr bwMode="auto">
          <a:xfrm>
            <a:off x="5940152" y="5460701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TR</a:t>
            </a:r>
          </a:p>
        </p:txBody>
      </p:sp>
      <p:sp>
        <p:nvSpPr>
          <p:cNvPr id="43" name="星 32 42"/>
          <p:cNvSpPr>
            <a:spLocks noChangeAspect="1"/>
          </p:cNvSpPr>
          <p:nvPr/>
        </p:nvSpPr>
        <p:spPr>
          <a:xfrm>
            <a:off x="7781816" y="5373216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4" name="テキスト ボックス 20"/>
          <p:cNvSpPr txBox="1">
            <a:spLocks noChangeArrowheads="1"/>
          </p:cNvSpPr>
          <p:nvPr/>
        </p:nvSpPr>
        <p:spPr bwMode="auto">
          <a:xfrm>
            <a:off x="7463160" y="5460621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</a:t>
            </a:r>
          </a:p>
        </p:txBody>
      </p:sp>
      <p:sp>
        <p:nvSpPr>
          <p:cNvPr id="45" name="右矢印 44"/>
          <p:cNvSpPr/>
          <p:nvPr/>
        </p:nvSpPr>
        <p:spPr>
          <a:xfrm>
            <a:off x="5551184" y="5571665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右矢印 45"/>
          <p:cNvSpPr/>
          <p:nvPr/>
        </p:nvSpPr>
        <p:spPr>
          <a:xfrm>
            <a:off x="7092280" y="5550027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796136" y="2051556"/>
            <a:ext cx="1337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50</a:t>
            </a:r>
            <a:r>
              <a:rPr kumimoji="1" lang="ja-JP" altLang="en-US" sz="2000" dirty="0" smtClean="0"/>
              <a:t>回発見</a:t>
            </a:r>
            <a:endParaRPr kumimoji="1" lang="ja-JP" altLang="en-US" sz="2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730376" y="5445224"/>
            <a:ext cx="1337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50/50</a:t>
            </a:r>
            <a:r>
              <a:rPr lang="ja-JP" altLang="en-US" sz="2000" dirty="0" smtClean="0"/>
              <a:t>抽出</a:t>
            </a:r>
            <a:endParaRPr kumimoji="1" lang="ja-JP" altLang="en-US" sz="2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524328" y="5045114"/>
            <a:ext cx="1337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30</a:t>
            </a:r>
            <a:r>
              <a:rPr kumimoji="1" lang="en-US" altLang="ja-JP" sz="2000" dirty="0" smtClean="0"/>
              <a:t>/50</a:t>
            </a:r>
            <a:r>
              <a:rPr lang="ja-JP" altLang="en-US" sz="2000" dirty="0"/>
              <a:t>抽出</a:t>
            </a:r>
            <a:endParaRPr kumimoji="1" lang="ja-JP" altLang="en-US" sz="2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524328" y="6093296"/>
            <a:ext cx="1337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20</a:t>
            </a:r>
            <a:r>
              <a:rPr kumimoji="1" lang="en-US" altLang="ja-JP" sz="2000" dirty="0" smtClean="0"/>
              <a:t>/50</a:t>
            </a:r>
            <a:r>
              <a:rPr lang="ja-JP" altLang="en-US" sz="2000" dirty="0"/>
              <a:t>抽出</a:t>
            </a:r>
            <a:endParaRPr kumimoji="1" lang="ja-JP" altLang="en-US" sz="20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796136" y="1340768"/>
            <a:ext cx="269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同時刻に感染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6" name="直線コネクタ 28"/>
          <p:cNvSpPr>
            <a:spLocks noChangeShapeType="1"/>
          </p:cNvSpPr>
          <p:nvPr/>
        </p:nvSpPr>
        <p:spPr bwMode="auto">
          <a:xfrm>
            <a:off x="4572000" y="2564675"/>
            <a:ext cx="0" cy="3816653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26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実験データ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攻撃通信データ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※2010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年は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Honey001</a:t>
            </a:r>
          </a:p>
          <a:p>
            <a:pPr lvl="1"/>
            <a:r>
              <a:rPr kumimoji="1" lang="en-US" altLang="ja-JP" dirty="0" smtClean="0"/>
              <a:t>NTP</a:t>
            </a:r>
            <a:r>
              <a:rPr kumimoji="1" lang="ja-JP" altLang="en-US" dirty="0" smtClean="0"/>
              <a:t>パケットを元に観測期間単位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約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分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に分割</a:t>
            </a:r>
            <a:endParaRPr kumimoji="1" lang="en-US" altLang="ja-JP" dirty="0" smtClean="0"/>
          </a:p>
          <a:p>
            <a:r>
              <a:rPr lang="ja-JP" altLang="en-US" dirty="0" smtClean="0"/>
              <a:t>攻撃元データ </a:t>
            </a:r>
            <a:r>
              <a:rPr lang="en-US" altLang="ja-JP" sz="2000" dirty="0" smtClean="0">
                <a:solidFill>
                  <a:srgbClr val="FF0000"/>
                </a:solidFill>
              </a:rPr>
              <a:t>※2008</a:t>
            </a:r>
            <a:r>
              <a:rPr lang="ja-JP" altLang="en-US" sz="2000" dirty="0" smtClean="0">
                <a:solidFill>
                  <a:srgbClr val="FF0000"/>
                </a:solidFill>
              </a:rPr>
              <a:t>年は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HoneyID</a:t>
            </a:r>
            <a:r>
              <a:rPr lang="ja-JP" altLang="en-US" sz="2000" dirty="0" smtClean="0">
                <a:solidFill>
                  <a:srgbClr val="FF0000"/>
                </a:solidFill>
              </a:rPr>
              <a:t>がないため除外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pPr lvl="1"/>
            <a:r>
              <a:rPr kumimoji="1" lang="ja-JP" altLang="en-US" dirty="0" smtClean="0"/>
              <a:t>全ての攻撃元データを</a:t>
            </a:r>
            <a:r>
              <a:rPr kumimoji="1" lang="en-US" altLang="ja-JP" dirty="0" smtClean="0"/>
              <a:t>94</a:t>
            </a:r>
            <a:r>
              <a:rPr kumimoji="1" lang="ja-JP" altLang="en-US" dirty="0" smtClean="0"/>
              <a:t>台のハニーポットに分割し、単純に約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分</a:t>
            </a:r>
            <a:r>
              <a:rPr lang="ja-JP" altLang="en-US" dirty="0" smtClean="0"/>
              <a:t>間隔で</a:t>
            </a:r>
            <a:r>
              <a:rPr kumimoji="1" lang="ja-JP" altLang="en-US" dirty="0" smtClean="0"/>
              <a:t>分割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lang="ja-JP" altLang="en-US" dirty="0" smtClean="0"/>
              <a:t>観測期間単位をスロットと定義する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2010/10/21 3F2-4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graphicFrame>
        <p:nvGraphicFramePr>
          <p:cNvPr id="6" name="コンテンツ プレースホルダ 5"/>
          <p:cNvGraphicFramePr>
            <a:graphicFrameLocks/>
          </p:cNvGraphicFramePr>
          <p:nvPr/>
        </p:nvGraphicFramePr>
        <p:xfrm>
          <a:off x="2987826" y="4156288"/>
          <a:ext cx="562696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393"/>
                <a:gridCol w="1125393"/>
                <a:gridCol w="1125393"/>
                <a:gridCol w="1125393"/>
                <a:gridCol w="11253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スロット</a:t>
                      </a:r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マルウェア名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/>
                        <a:t>001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MW(A)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MW(B)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MW(C)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001</a:t>
                      </a:r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未感染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002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MW(A)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MW(B)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MW(C)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MW(D)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 vert="eaVert"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072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MW(A)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MW(B)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左中かっこ 6"/>
          <p:cNvSpPr/>
          <p:nvPr/>
        </p:nvSpPr>
        <p:spPr>
          <a:xfrm>
            <a:off x="2627784" y="4581128"/>
            <a:ext cx="288032" cy="28803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515719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+mj-lt"/>
              </a:rPr>
              <a:t>約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+mj-lt"/>
              </a:rPr>
              <a:t>20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+mj-lt"/>
              </a:rPr>
              <a:t>分間隔</a:t>
            </a:r>
            <a:endParaRPr kumimoji="1" lang="en-US" altLang="ja-JP" sz="28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左中かっこ 10"/>
          <p:cNvSpPr/>
          <p:nvPr/>
        </p:nvSpPr>
        <p:spPr>
          <a:xfrm>
            <a:off x="2627784" y="4941168"/>
            <a:ext cx="288032" cy="28803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中かっこ 11"/>
          <p:cNvSpPr/>
          <p:nvPr/>
        </p:nvSpPr>
        <p:spPr>
          <a:xfrm>
            <a:off x="2627784" y="5301208"/>
            <a:ext cx="288032" cy="28803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中かっこ 12"/>
          <p:cNvSpPr/>
          <p:nvPr/>
        </p:nvSpPr>
        <p:spPr>
          <a:xfrm>
            <a:off x="2627784" y="5661248"/>
            <a:ext cx="288032" cy="28803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中かっこ 13"/>
          <p:cNvSpPr/>
          <p:nvPr/>
        </p:nvSpPr>
        <p:spPr>
          <a:xfrm>
            <a:off x="2627784" y="6021288"/>
            <a:ext cx="288032" cy="28803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中かっこ 14"/>
          <p:cNvSpPr/>
          <p:nvPr/>
        </p:nvSpPr>
        <p:spPr>
          <a:xfrm>
            <a:off x="2627784" y="4581128"/>
            <a:ext cx="288032" cy="172819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1560" y="4941168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+mj-lt"/>
              </a:rPr>
              <a:t>72</a:t>
            </a:r>
            <a:r>
              <a:rPr lang="en-US" altLang="ja-JP" sz="2800" dirty="0" smtClean="0">
                <a:solidFill>
                  <a:srgbClr val="FF0000"/>
                </a:solidFill>
                <a:latin typeface="+mj-lt"/>
              </a:rPr>
              <a:t>×20</a:t>
            </a:r>
            <a:r>
              <a:rPr lang="ja-JP" altLang="en-US" sz="2800" dirty="0" smtClean="0">
                <a:solidFill>
                  <a:srgbClr val="FF0000"/>
                </a:solidFill>
                <a:latin typeface="+mj-lt"/>
              </a:rPr>
              <a:t>分＝</a:t>
            </a:r>
            <a:r>
              <a:rPr lang="en-US" altLang="ja-JP" sz="2800" dirty="0" smtClean="0">
                <a:solidFill>
                  <a:srgbClr val="FF0000"/>
                </a:solidFill>
                <a:latin typeface="+mj-lt"/>
              </a:rPr>
              <a:t>24</a:t>
            </a:r>
            <a:r>
              <a:rPr lang="ja-JP" altLang="en-US" sz="2800" dirty="0" smtClean="0">
                <a:solidFill>
                  <a:srgbClr val="FF0000"/>
                </a:solidFill>
                <a:latin typeface="+mj-lt"/>
              </a:rPr>
              <a:t>時間</a:t>
            </a:r>
            <a:endParaRPr kumimoji="1" lang="en-US" altLang="ja-JP" sz="2800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2" grpId="0" animBg="1"/>
      <p:bldP spid="13" grpId="0" animBg="1"/>
      <p:bldP spid="15" grpId="0" animBg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ユーザー定義 3">
      <a:majorFont>
        <a:latin typeface="ヒラギノ角ゴ ProN W6"/>
        <a:ea typeface="ヒラギノ角ゴ ProN W6"/>
        <a:cs typeface=""/>
      </a:majorFont>
      <a:minorFont>
        <a:latin typeface="ヒラギノ角ゴ ProN W3"/>
        <a:ea typeface="ヒラギノ角ゴ ProN W3"/>
        <a:cs typeface="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2767</TotalTime>
  <Words>1449</Words>
  <Application>Microsoft Office PowerPoint</Application>
  <PresentationFormat>画面に合わせる (4:3)</PresentationFormat>
  <Paragraphs>556</Paragraphs>
  <Slides>24</Slides>
  <Notes>24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アース</vt:lpstr>
      <vt:lpstr>CCC DATAset における マルウェアの変遷</vt:lpstr>
      <vt:lpstr>マルウェアの変遷</vt:lpstr>
      <vt:lpstr>連携感染の定義(例: PE → WORM, TROJ)</vt:lpstr>
      <vt:lpstr>3年間のマルウェアDL数の推移</vt:lpstr>
      <vt:lpstr>目的</vt:lpstr>
      <vt:lpstr>我々のアプローチ</vt:lpstr>
      <vt:lpstr>データマイニングとは？</vt:lpstr>
      <vt:lpstr>AprioriとPrefixSpanの違い</vt:lpstr>
      <vt:lpstr>実験データ</vt:lpstr>
      <vt:lpstr>調査項目</vt:lpstr>
      <vt:lpstr>調査方法</vt:lpstr>
      <vt:lpstr>調査1.1: 3年間で観測されたマルウェア</vt:lpstr>
      <vt:lpstr>調査1.2: 連携感染が用いるIRCドメイン</vt:lpstr>
      <vt:lpstr>調査1.3: 連携感染が用いるDNSドメイン </vt:lpstr>
      <vt:lpstr>調査2.1: 連携感染の推移</vt:lpstr>
      <vt:lpstr>調査2.1: 連携感染の推移</vt:lpstr>
      <vt:lpstr>調査2.2: 連携感染のマルウェア構成数</vt:lpstr>
      <vt:lpstr>調査2.2: 連携感染のマルウェア構成数</vt:lpstr>
      <vt:lpstr>調査2.3: 連携感染の活動期間</vt:lpstr>
      <vt:lpstr>考察 マルウェアが減少した理由</vt:lpstr>
      <vt:lpstr>考察 マルウェアが減少した理由</vt:lpstr>
      <vt:lpstr>考察 マルウェアが減少した理由</vt:lpstr>
      <vt:lpstr>結論</vt:lpstr>
      <vt:lpstr>ご清聴ありがとうございました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CCC DATAset における 連携するマルウェアの連携</dc:title>
  <dc:creator>Owner</dc:creator>
  <cp:lastModifiedBy>marimo</cp:lastModifiedBy>
  <cp:revision>197</cp:revision>
  <dcterms:created xsi:type="dcterms:W3CDTF">2010-10-01T18:09:56Z</dcterms:created>
  <dcterms:modified xsi:type="dcterms:W3CDTF">2010-10-21T05:03:45Z</dcterms:modified>
</cp:coreProperties>
</file>