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4" r:id="rId1"/>
    <p:sldMasterId id="2147484126" r:id="rId2"/>
  </p:sldMasterIdLst>
  <p:notesMasterIdLst>
    <p:notesMasterId r:id="rId26"/>
  </p:notesMasterIdLst>
  <p:handoutMasterIdLst>
    <p:handoutMasterId r:id="rId27"/>
  </p:handoutMasterIdLst>
  <p:sldIdLst>
    <p:sldId id="256" r:id="rId3"/>
    <p:sldId id="317" r:id="rId4"/>
    <p:sldId id="305" r:id="rId5"/>
    <p:sldId id="303" r:id="rId6"/>
    <p:sldId id="318" r:id="rId7"/>
    <p:sldId id="323" r:id="rId8"/>
    <p:sldId id="285" r:id="rId9"/>
    <p:sldId id="259" r:id="rId10"/>
    <p:sldId id="330" r:id="rId11"/>
    <p:sldId id="290" r:id="rId12"/>
    <p:sldId id="326" r:id="rId13"/>
    <p:sldId id="328" r:id="rId14"/>
    <p:sldId id="286" r:id="rId15"/>
    <p:sldId id="314" r:id="rId16"/>
    <p:sldId id="264" r:id="rId17"/>
    <p:sldId id="308" r:id="rId18"/>
    <p:sldId id="332" r:id="rId19"/>
    <p:sldId id="269" r:id="rId20"/>
    <p:sldId id="325" r:id="rId21"/>
    <p:sldId id="294" r:id="rId22"/>
    <p:sldId id="331" r:id="rId23"/>
    <p:sldId id="266" r:id="rId24"/>
    <p:sldId id="268" r:id="rId2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rgbClr val="FFFFFF"/>
        </a:solidFill>
        <a:latin typeface="Gill Sans MT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33CC33"/>
    <a:srgbClr val="FF0000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5129" autoAdjust="0"/>
  </p:normalViewPr>
  <p:slideViewPr>
    <p:cSldViewPr>
      <p:cViewPr varScale="1">
        <p:scale>
          <a:sx n="88" d="100"/>
          <a:sy n="88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64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FFF309F6-07AD-4091-BBF8-F36B02FECD18}" type="datetimeFigureOut">
              <a:rPr lang="ja-JP" altLang="en-US"/>
              <a:pPr>
                <a:defRPr/>
              </a:pPr>
              <a:t>2010/9/13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E9CDC21C-9FAD-4DD6-8257-918E024B593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85F0465-7D01-43F9-82A9-9E24C71AADEE}" type="datetimeFigureOut">
              <a:rPr lang="ja-JP" altLang="en-US"/>
              <a:pPr>
                <a:defRPr/>
              </a:pPr>
              <a:t>2010/9/13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69411F8-9CCF-47A3-87FC-BADC14B1704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702C1C-6FCC-4EB1-9D03-8E7EE2075B1D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395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単純な組み合わせなのでこの数だが、半数以下と見積もっても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かなりの膨大な組み合わせを調べなければいけない</a:t>
            </a:r>
          </a:p>
        </p:txBody>
      </p:sp>
      <p:sp>
        <p:nvSpPr>
          <p:cNvPr id="40963" name="スライド番号プレースホルダ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218302-47F8-4D7C-9BBA-63631E19DC8F}" type="slidenum">
              <a:rPr lang="ja-JP" altLang="en-US" sz="1200">
                <a:solidFill>
                  <a:schemeClr val="tx1"/>
                </a:solidFill>
                <a:latin typeface="Arial" charset="0"/>
              </a:rPr>
              <a:pPr algn="r"/>
              <a:t>10</a:t>
            </a:fld>
            <a:endParaRPr lang="en-US" altLang="ja-JP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30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34C385-24DF-4270-AD82-EAD1CDBD271D}" type="slidenum">
              <a:rPr lang="ja-JP" altLang="en-US" smtClean="0"/>
              <a:pPr/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50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549AC8-08D1-4EC2-9008-21A103D91CA6}" type="slidenum">
              <a:rPr lang="ja-JP" altLang="en-US" smtClean="0"/>
              <a:pPr/>
              <a:t>12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710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1F1BD-2B11-41FB-ACE4-85438235B82D}" type="slidenum">
              <a:rPr lang="ja-JP" altLang="en-US" smtClean="0"/>
              <a:pPr/>
              <a:t>13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91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78FC81-5BF3-4536-9DF8-1DFC519588A8}" type="slidenum">
              <a:rPr lang="ja-JP" altLang="en-US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なぜ</a:t>
            </a:r>
            <a:r>
              <a:rPr lang="en-US" altLang="ja-JP" smtClean="0"/>
              <a:t>50</a:t>
            </a:r>
            <a:r>
              <a:rPr lang="ja-JP" altLang="en-US" smtClean="0"/>
              <a:t>％なのか？</a:t>
            </a:r>
            <a:r>
              <a:rPr lang="en-US" altLang="ja-JP" smtClean="0"/>
              <a:t>80</a:t>
            </a:r>
            <a:r>
              <a:rPr lang="ja-JP" altLang="en-US" smtClean="0"/>
              <a:t>でも変わらない気がする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要調査</a:t>
            </a:r>
          </a:p>
        </p:txBody>
      </p:sp>
      <p:sp>
        <p:nvSpPr>
          <p:cNvPr id="5120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3394C5-E999-4908-A31B-737AE2087077}" type="slidenum">
              <a:rPr lang="ja-JP" altLang="en-US" smtClean="0"/>
              <a:pPr/>
              <a:t>15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5325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F9429C-BEC4-4ECF-88BF-49A362E9B4D0}" type="slidenum">
              <a:rPr lang="ja-JP" altLang="en-US" smtClean="0"/>
              <a:pPr/>
              <a:t>16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5529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4EAC92-93EA-4277-BB39-987D3D15E489}" type="slidenum">
              <a:rPr lang="ja-JP" altLang="en-US" smtClean="0"/>
              <a:pPr/>
              <a:t>17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5734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4FF50-18FB-4CDA-8CA5-164D87661E9E}" type="slidenum">
              <a:rPr lang="ja-JP" altLang="en-US" smtClean="0"/>
              <a:pPr/>
              <a:t>18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5939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C63A34-A5BE-4067-9CB4-4B96444A47FF}" type="slidenum">
              <a:rPr lang="ja-JP" altLang="en-US" smtClean="0"/>
              <a:pPr/>
              <a:t>19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2457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7D89BB-9449-4D72-8A86-82AEB4A09893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6144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BDDFE6-7FFC-4DCE-A1CD-99FB5D75CF0E}" type="slidenum">
              <a:rPr lang="ja-JP" altLang="en-US" smtClean="0"/>
              <a:pPr/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6349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5AD587-C797-40A5-A6B1-A629EFC4928A}" type="slidenum">
              <a:rPr lang="ja-JP" altLang="en-US" smtClean="0"/>
              <a:pPr/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6553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511CFC-CDA8-414F-9830-3771FC32BF05}" type="slidenum">
              <a:rPr lang="ja-JP" altLang="en-US" smtClean="0"/>
              <a:pPr/>
              <a:t>22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6758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D3A3D8-C49A-4D99-804F-1024E2A993F1}" type="slidenum">
              <a:rPr lang="ja-JP" altLang="en-US" smtClean="0"/>
              <a:pPr/>
              <a:t>23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PE</a:t>
            </a:r>
            <a:r>
              <a:rPr lang="ja-JP" altLang="en-US" smtClean="0"/>
              <a:t>を</a:t>
            </a:r>
            <a:r>
              <a:rPr lang="en-US" altLang="ja-JP" smtClean="0"/>
              <a:t>DL</a:t>
            </a:r>
            <a:r>
              <a:rPr lang="ja-JP" altLang="en-US" smtClean="0"/>
              <a:t>したならば、</a:t>
            </a:r>
            <a:r>
              <a:rPr lang="en-US" altLang="ja-JP" smtClean="0"/>
              <a:t>TROJ</a:t>
            </a:r>
            <a:r>
              <a:rPr lang="ja-JP" altLang="en-US" smtClean="0"/>
              <a:t>と</a:t>
            </a:r>
            <a:r>
              <a:rPr lang="en-US" altLang="ja-JP" smtClean="0"/>
              <a:t>WORM</a:t>
            </a:r>
            <a:r>
              <a:rPr lang="ja-JP" altLang="en-US" smtClean="0"/>
              <a:t>が</a:t>
            </a:r>
            <a:r>
              <a:rPr lang="en-US" altLang="ja-JP" smtClean="0"/>
              <a:t>DL</a:t>
            </a:r>
            <a:r>
              <a:rPr lang="ja-JP" altLang="en-US" smtClean="0"/>
              <a:t>される</a:t>
            </a:r>
          </a:p>
        </p:txBody>
      </p:sp>
      <p:sp>
        <p:nvSpPr>
          <p:cNvPr id="2662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0662F1-E751-47F5-B909-DDA4C9E583CD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2867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E9A27F-04C1-4E1E-984A-E3EEEAE4B97E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3E29F9-98E3-4876-853E-5A2260B26246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3277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19FCC5-3B20-42BB-9A08-1FD650C5C33A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395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単純な組み合わせなのでこの数だが、半数以下と見積もっても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かなりの膨大な組み合わせを調べなければいけない</a:t>
            </a:r>
          </a:p>
        </p:txBody>
      </p:sp>
      <p:sp>
        <p:nvSpPr>
          <p:cNvPr id="34819" name="スライド番号プレースホルダ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0DCA34-0BE0-48A5-BEB8-A56C00B46D60}" type="slidenum">
              <a:rPr lang="ja-JP" altLang="en-US" sz="1200">
                <a:solidFill>
                  <a:schemeClr val="tx1"/>
                </a:solidFill>
                <a:latin typeface="Arial" charset="0"/>
              </a:rPr>
              <a:pPr algn="r"/>
              <a:t>7</a:t>
            </a:fld>
            <a:endParaRPr lang="en-US" altLang="ja-JP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X</a:t>
            </a:r>
            <a:r>
              <a:rPr lang="ja-JP" altLang="en-US" smtClean="0"/>
              <a:t>という前提条件部が来るならば、</a:t>
            </a:r>
            <a:r>
              <a:rPr lang="en-US" altLang="ja-JP" smtClean="0"/>
              <a:t>Y</a:t>
            </a:r>
            <a:r>
              <a:rPr lang="ja-JP" altLang="en-US" smtClean="0"/>
              <a:t>という結論部も来る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コンビニで例えると、ビールを購入する人は、新聞も購入するといったルールを発見できる</a:t>
            </a:r>
          </a:p>
        </p:txBody>
      </p:sp>
      <p:sp>
        <p:nvSpPr>
          <p:cNvPr id="3686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DBFB5-73D1-4309-99D5-156A53ED11F1}" type="slidenum">
              <a:rPr lang="ja-JP" altLang="en-US" smtClean="0"/>
              <a:pPr/>
              <a:t>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3891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627DFD-5C48-45A9-B891-8C8CCD278988}" type="slidenum">
              <a:rPr lang="ja-JP" altLang="en-US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6CC7-7136-4D18-8036-7EAE659EC5BE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79855-2D75-4011-A75A-5AC83E4CE85E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ECD9-952F-43CE-BE1C-5AA91260AE93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AE47-DEC7-4935-A0A2-B8C9539F046B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44EF-83F6-4FE3-8902-1CAD0C167F23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12374-1D80-408A-B5E8-46F097BFC374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" name="フリーフォーム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6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631F5-1A02-46AC-8E03-E8DC5AC1260A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7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E082-E2A5-4457-A6E3-3AE1CC578089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" name="フリーフォーム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B6626-6B62-40E8-8AA4-C3F2A5CDFCA0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94C9-B732-46A1-B171-D7A03B4F1A72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37C2-54D3-4ECA-B6D4-24BFE101032D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7BE20-543F-448B-81B1-F64DD7E8B211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" name="フリーフォーム 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9229-966C-4A7C-B3A2-8AB0EE3163DA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0F85-2353-4256-B723-F4A32B717E8D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3A17-B094-4168-8BAB-381C39FF077F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0E9C-A702-4381-8BAB-92F932C3B497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E949F-5D99-4FC6-A167-5E2C1B50C1EE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4657-DC8D-42B0-B5B9-D2F6361C5642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3824-73EE-43C4-93D8-2E11EE9244A4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8CF5-8CFC-4E6E-A51F-B4E5AA51167C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16CE-8F69-405D-8395-770D2EED36A2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2AD2-5EA2-450E-98F7-EDDE48F228F0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4CC4-7D79-48D3-98C9-D4EFF41C712A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CD03-35E0-429A-BBE5-BC77D2ABE039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21D1-B4EA-479E-A0E3-5113921DCDA0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2BD8-E278-49E6-BA0C-68D29059EA4D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CDFC0-3FBE-4213-BE25-845E9F4124BE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D917-8F39-4EFB-8994-E2964325FDB0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8D484-AAED-4A4B-8121-37FD611999EC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C706-0238-4EEF-8B50-EF947AF87BEA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0F85-1206-46D9-8307-D3637C4F9185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17BE-2DD4-426F-8DC3-33744749FA8F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3497EB-F782-4686-B0D4-C66D983B0758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9F40BF-9160-47B7-B897-2963B6AEF665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9" r:id="rId2"/>
    <p:sldLayoutId id="2147484138" r:id="rId3"/>
    <p:sldLayoutId id="2147484137" r:id="rId4"/>
    <p:sldLayoutId id="2147484136" r:id="rId5"/>
    <p:sldLayoutId id="2147484135" r:id="rId6"/>
    <p:sldLayoutId id="2147484134" r:id="rId7"/>
    <p:sldLayoutId id="2147484133" r:id="rId8"/>
    <p:sldLayoutId id="2147484132" r:id="rId9"/>
    <p:sldLayoutId id="2147484131" r:id="rId10"/>
    <p:sldLayoutId id="21474841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Bookman Old Style" pitchFamily="18" charset="0"/>
          <a:ea typeface="HG明朝E" pitchFamily="17" charset="-128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kumimoji="1" sz="2600">
          <a:solidFill>
            <a:schemeClr val="tx1"/>
          </a:solidFill>
          <a:latin typeface="+mn-lt"/>
          <a:ea typeface="+mn-ea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kumimoji="1" sz="2400">
          <a:solidFill>
            <a:schemeClr val="tx1"/>
          </a:solidFill>
          <a:latin typeface="+mn-lt"/>
          <a:ea typeface="+mn-ea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kumimoji="1" sz="2000">
          <a:solidFill>
            <a:schemeClr val="tx1"/>
          </a:solidFill>
          <a:latin typeface="+mn-lt"/>
          <a:ea typeface="+mn-ea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>
          <a:solidFill>
            <a:schemeClr val="tx1"/>
          </a:solidFill>
          <a:latin typeface="+mn-lt"/>
          <a:ea typeface="+mn-ea"/>
        </a:defRPr>
      </a:lvl5pPr>
      <a:lvl6pPr marL="19462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>
          <a:solidFill>
            <a:schemeClr val="tx1"/>
          </a:solidFill>
          <a:latin typeface="+mn-lt"/>
          <a:ea typeface="+mn-ea"/>
        </a:defRPr>
      </a:lvl6pPr>
      <a:lvl7pPr marL="24034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>
          <a:solidFill>
            <a:schemeClr val="tx1"/>
          </a:solidFill>
          <a:latin typeface="+mn-lt"/>
          <a:ea typeface="+mn-ea"/>
        </a:defRPr>
      </a:lvl7pPr>
      <a:lvl8pPr marL="28606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>
          <a:solidFill>
            <a:schemeClr val="tx1"/>
          </a:solidFill>
          <a:latin typeface="+mn-lt"/>
          <a:ea typeface="+mn-ea"/>
        </a:defRPr>
      </a:lvl8pPr>
      <a:lvl9pPr marL="33178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3315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35E07C-90B5-4E49-927D-B0915B70996C}" type="datetimeFigureOut">
              <a:rPr lang="ja-JP" altLang="en-US"/>
              <a:pPr>
                <a:defRPr/>
              </a:pPr>
              <a:t>2010/9/13</a:t>
            </a:fld>
            <a:endParaRPr lang="ja-JP" altLang="en-US" dirty="0"/>
          </a:p>
        </p:txBody>
      </p:sp>
      <p:sp>
        <p:nvSpPr>
          <p:cNvPr id="11" name="フッター プレースホルダ 5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 6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C35A5EE-B96D-4F7D-9337-D92D098C89B1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2" r:id="rId3"/>
    <p:sldLayoutId id="2147484145" r:id="rId4"/>
    <p:sldLayoutId id="214748414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HG明朝E" pitchFamily="1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HG明朝E" pitchFamily="1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HG明朝E" pitchFamily="1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Arial" charset="0"/>
          <a:ea typeface="HG明朝E" pitchFamily="1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HG明朝B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HG明朝B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HG明朝B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HG明朝B" pitchFamily="17" charset="-128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kumimoji="1"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kumimoji="1"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kumimoji="1"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13126" y="836712"/>
            <a:ext cx="8313518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ja-JP" sz="3200">
                <a:latin typeface="+mn-lt"/>
              </a:rPr>
              <a:t>Mining </a:t>
            </a:r>
            <a:r>
              <a:rPr altLang="ja-JP" sz="3200" smtClean="0">
                <a:latin typeface="+mn-lt"/>
              </a:rPr>
              <a:t>Association </a:t>
            </a:r>
            <a:r>
              <a:rPr altLang="ja-JP" sz="3200">
                <a:latin typeface="+mn-lt"/>
              </a:rPr>
              <a:t>rules consisting </a:t>
            </a:r>
            <a:r>
              <a:rPr altLang="ja-JP" sz="3200" smtClean="0">
                <a:latin typeface="+mn-lt"/>
              </a:rPr>
              <a:t>of Download </a:t>
            </a:r>
            <a:r>
              <a:rPr altLang="ja-JP" sz="3200">
                <a:latin typeface="+mn-lt"/>
              </a:rPr>
              <a:t>Servers from Distributed Honeypot </a:t>
            </a:r>
            <a:r>
              <a:rPr altLang="ja-JP" sz="3200" smtClean="0">
                <a:latin typeface="+mn-lt"/>
              </a:rPr>
              <a:t>Observation</a:t>
            </a:r>
            <a:endParaRPr lang="ja-JP" altLang="en-US" sz="3200">
              <a:latin typeface="+mn-lt"/>
            </a:endParaRPr>
          </a:p>
        </p:txBody>
      </p:sp>
      <p:sp>
        <p:nvSpPr>
          <p:cNvPr id="21506" name="サブタイトル 2"/>
          <p:cNvSpPr>
            <a:spLocks noGrp="1"/>
          </p:cNvSpPr>
          <p:nvPr>
            <p:ph type="subTitle" idx="1"/>
          </p:nvPr>
        </p:nvSpPr>
        <p:spPr>
          <a:xfrm>
            <a:off x="1476375" y="3933825"/>
            <a:ext cx="648017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4000" smtClean="0">
                <a:latin typeface="Arial Unicode MS"/>
                <a:ea typeface="Arial Unicode MS"/>
                <a:cs typeface="Arial Unicode MS"/>
              </a:rPr>
              <a:t>Masayuki Ohrui,</a:t>
            </a:r>
          </a:p>
          <a:p>
            <a:pPr>
              <a:lnSpc>
                <a:spcPct val="80000"/>
              </a:lnSpc>
            </a:pPr>
            <a:r>
              <a:rPr lang="en-US" altLang="ja-JP" sz="2600" smtClean="0">
                <a:latin typeface="Arial Unicode MS"/>
                <a:ea typeface="Arial Unicode MS"/>
                <a:cs typeface="Arial Unicode MS"/>
              </a:rPr>
              <a:t>Hiroaki Kikuchi, Tokai University</a:t>
            </a:r>
          </a:p>
          <a:p>
            <a:pPr>
              <a:lnSpc>
                <a:spcPct val="80000"/>
              </a:lnSpc>
            </a:pPr>
            <a:endParaRPr lang="en-US" altLang="ja-JP" sz="2600" smtClean="0">
              <a:latin typeface="Arial Unicode MS"/>
              <a:ea typeface="Arial Unicode MS"/>
              <a:cs typeface="Arial Unicode MS"/>
            </a:endParaRPr>
          </a:p>
          <a:p>
            <a:pPr>
              <a:lnSpc>
                <a:spcPct val="80000"/>
              </a:lnSpc>
            </a:pPr>
            <a:r>
              <a:rPr lang="en-US" altLang="ja-JP" sz="2600" smtClean="0">
                <a:latin typeface="Arial Unicode MS"/>
                <a:ea typeface="Arial Unicode MS"/>
                <a:cs typeface="Arial Unicode MS"/>
              </a:rPr>
              <a:t>Masato Terada, Hitachi Ltd.</a:t>
            </a:r>
          </a:p>
        </p:txBody>
      </p:sp>
      <p:pic>
        <p:nvPicPr>
          <p:cNvPr id="21507" name="Picture 2" descr="C:\Users\Scanner_2\Desktop\id_tokai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641725"/>
            <a:ext cx="1452562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Scanner_2\Desktop\Hitachi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5157788"/>
            <a:ext cx="1643062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Arial" charset="0"/>
                <a:ea typeface="メイリオ" pitchFamily="50" charset="-128"/>
                <a:cs typeface="Arial" charset="0"/>
              </a:rPr>
              <a:t>Extract of Association Rules</a:t>
            </a:r>
            <a:endParaRPr lang="ja-JP" altLang="en-US" smtClean="0">
              <a:latin typeface="Arial" charset="0"/>
              <a:ea typeface="メイリオ" pitchFamily="50" charset="-128"/>
              <a:cs typeface="Arial" charset="0"/>
            </a:endParaRPr>
          </a:p>
        </p:txBody>
      </p:sp>
      <p:sp>
        <p:nvSpPr>
          <p:cNvPr id="39938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68313" y="1341438"/>
            <a:ext cx="7467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ja-JP" smtClean="0"/>
              <a:t>X(PE1) </a:t>
            </a:r>
            <a:r>
              <a:rPr lang="ja-JP" altLang="en-US" smtClean="0"/>
              <a:t>→ </a:t>
            </a:r>
            <a:r>
              <a:rPr lang="en-US" altLang="ja-JP" smtClean="0"/>
              <a:t>Y(TROJ1 &amp; WORM1)</a:t>
            </a:r>
            <a:endParaRPr lang="ja-JP" altLang="en-US" smtClean="0"/>
          </a:p>
          <a:p>
            <a:pPr eaLnBrk="1" hangingPunct="1"/>
            <a:endParaRPr lang="ja-JP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ja-JP" smtClean="0"/>
          </a:p>
          <a:p>
            <a:pPr eaLnBrk="1" hangingPunct="1"/>
            <a:endParaRPr lang="ja-JP" altLang="en-US" smtClean="0"/>
          </a:p>
          <a:p>
            <a:pPr eaLnBrk="1" hangingPunct="1"/>
            <a:endParaRPr lang="ja-JP" altLang="en-US" smtClean="0"/>
          </a:p>
          <a:p>
            <a:pPr eaLnBrk="1" hangingPunct="1"/>
            <a:endParaRPr lang="ja-JP" altLang="en-US" smtClean="0"/>
          </a:p>
          <a:p>
            <a:pPr eaLnBrk="1" hangingPunct="1"/>
            <a:endParaRPr lang="ja-JP" altLang="en-US" smtClean="0"/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Supp</a:t>
            </a:r>
            <a:r>
              <a:rPr lang="en-US" altLang="ja-JP" smtClean="0"/>
              <a:t> = </a:t>
            </a:r>
            <a:r>
              <a:rPr lang="en-US" altLang="ja-JP" smtClean="0">
                <a:solidFill>
                  <a:srgbClr val="008000"/>
                </a:solidFill>
              </a:rPr>
              <a:t>|X</a:t>
            </a:r>
            <a:r>
              <a:rPr lang="ja-JP" altLang="en-US" smtClean="0">
                <a:solidFill>
                  <a:srgbClr val="008000"/>
                </a:solidFill>
              </a:rPr>
              <a:t>∩</a:t>
            </a:r>
            <a:r>
              <a:rPr lang="en-US" altLang="ja-JP" smtClean="0">
                <a:solidFill>
                  <a:srgbClr val="008000"/>
                </a:solidFill>
              </a:rPr>
              <a:t>Y|</a:t>
            </a:r>
            <a:r>
              <a:rPr lang="en-US" altLang="ja-JP" smtClean="0"/>
              <a:t> / </a:t>
            </a:r>
            <a:r>
              <a:rPr lang="en-US" altLang="ja-JP" smtClean="0">
                <a:solidFill>
                  <a:srgbClr val="FF0000"/>
                </a:solidFill>
              </a:rPr>
              <a:t>|N|</a:t>
            </a:r>
            <a:r>
              <a:rPr lang="en-US" altLang="ja-JP" smtClean="0"/>
              <a:t> = 4/7 days</a:t>
            </a:r>
            <a:r>
              <a:rPr lang="ja-JP" altLang="en-US" smtClean="0"/>
              <a:t>　</a:t>
            </a:r>
            <a:r>
              <a:rPr lang="en-US" altLang="ja-JP" smtClean="0"/>
              <a:t>60 </a:t>
            </a:r>
            <a:r>
              <a:rPr lang="ja-JP" altLang="en-US" smtClean="0"/>
              <a:t>％</a:t>
            </a:r>
            <a:endParaRPr lang="en-US" altLang="ja-JP" smtClean="0"/>
          </a:p>
          <a:p>
            <a:pPr eaLnBrk="1" hangingPunct="1"/>
            <a:r>
              <a:rPr lang="en-US" altLang="ja-JP" smtClean="0">
                <a:solidFill>
                  <a:schemeClr val="hlink"/>
                </a:solidFill>
              </a:rPr>
              <a:t>Conf</a:t>
            </a:r>
            <a:r>
              <a:rPr lang="en-US" altLang="ja-JP" smtClean="0"/>
              <a:t> = </a:t>
            </a:r>
            <a:r>
              <a:rPr lang="en-US" altLang="ja-JP" smtClean="0">
                <a:solidFill>
                  <a:srgbClr val="008000"/>
                </a:solidFill>
              </a:rPr>
              <a:t>|X</a:t>
            </a:r>
            <a:r>
              <a:rPr lang="ja-JP" altLang="en-US" smtClean="0">
                <a:solidFill>
                  <a:srgbClr val="008000"/>
                </a:solidFill>
              </a:rPr>
              <a:t>∩</a:t>
            </a:r>
            <a:r>
              <a:rPr lang="en-US" altLang="ja-JP" smtClean="0">
                <a:solidFill>
                  <a:srgbClr val="008000"/>
                </a:solidFill>
              </a:rPr>
              <a:t>Y|</a:t>
            </a:r>
            <a:r>
              <a:rPr lang="en-US" altLang="ja-JP" smtClean="0"/>
              <a:t> / </a:t>
            </a:r>
            <a:r>
              <a:rPr lang="en-US" altLang="ja-JP" smtClean="0">
                <a:solidFill>
                  <a:schemeClr val="hlink"/>
                </a:solidFill>
              </a:rPr>
              <a:t>|X|</a:t>
            </a:r>
            <a:r>
              <a:rPr lang="en-US" altLang="ja-JP" smtClean="0"/>
              <a:t> = 4/5 days</a:t>
            </a:r>
            <a:r>
              <a:rPr lang="ja-JP" altLang="en-US" smtClean="0"/>
              <a:t>　</a:t>
            </a:r>
            <a:r>
              <a:rPr lang="en-US" altLang="ja-JP" smtClean="0"/>
              <a:t>80</a:t>
            </a:r>
            <a:r>
              <a:rPr lang="ja-JP" altLang="en-US" smtClean="0"/>
              <a:t> ％</a:t>
            </a:r>
            <a:endParaRPr lang="en-US" altLang="ja-JP" smtClean="0"/>
          </a:p>
        </p:txBody>
      </p:sp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396875" y="52451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>
                <a:solidFill>
                  <a:srgbClr val="FF0000"/>
                </a:solidFill>
                <a:latin typeface="Arial" charset="0"/>
              </a:rPr>
              <a:t>|N| = 7</a:t>
            </a:r>
          </a:p>
        </p:txBody>
      </p:sp>
      <p:sp>
        <p:nvSpPr>
          <p:cNvPr id="5" name="Text Box 98"/>
          <p:cNvSpPr txBox="1">
            <a:spLocks noChangeArrowheads="1"/>
          </p:cNvSpPr>
          <p:nvPr/>
        </p:nvSpPr>
        <p:spPr bwMode="auto">
          <a:xfrm>
            <a:off x="1476375" y="5245100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>
                <a:solidFill>
                  <a:schemeClr val="hlink"/>
                </a:solidFill>
                <a:latin typeface="Arial" charset="0"/>
              </a:rPr>
              <a:t>|X| = 5</a:t>
            </a:r>
          </a:p>
        </p:txBody>
      </p:sp>
      <p:sp>
        <p:nvSpPr>
          <p:cNvPr id="6" name="Text Box 98"/>
          <p:cNvSpPr txBox="1">
            <a:spLocks noChangeArrowheads="1"/>
          </p:cNvSpPr>
          <p:nvPr/>
        </p:nvSpPr>
        <p:spPr bwMode="auto">
          <a:xfrm>
            <a:off x="3563938" y="5229225"/>
            <a:ext cx="1944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>
                <a:solidFill>
                  <a:srgbClr val="008000"/>
                </a:solidFill>
                <a:latin typeface="Arial" charset="0"/>
              </a:rPr>
              <a:t>|X</a:t>
            </a:r>
            <a:r>
              <a:rPr lang="ja-JP" altLang="en-US" b="1">
                <a:solidFill>
                  <a:srgbClr val="008000"/>
                </a:solidFill>
                <a:latin typeface="Arial" charset="0"/>
              </a:rPr>
              <a:t>∩</a:t>
            </a:r>
            <a:r>
              <a:rPr lang="en-US" altLang="ja-JP" b="1">
                <a:solidFill>
                  <a:srgbClr val="008000"/>
                </a:solidFill>
                <a:latin typeface="Arial" charset="0"/>
              </a:rPr>
              <a:t>Y| = </a:t>
            </a:r>
            <a:r>
              <a:rPr lang="ja-JP" altLang="en-US" b="1">
                <a:solidFill>
                  <a:srgbClr val="008000"/>
                </a:solidFill>
                <a:latin typeface="Arial" charset="0"/>
              </a:rPr>
              <a:t>４</a:t>
            </a:r>
            <a:endParaRPr lang="en-US" altLang="ja-JP" b="1">
              <a:solidFill>
                <a:srgbClr val="008000"/>
              </a:solidFill>
              <a:latin typeface="Arial" charset="0"/>
            </a:endParaRPr>
          </a:p>
        </p:txBody>
      </p:sp>
      <p:graphicFrame>
        <p:nvGraphicFramePr>
          <p:cNvPr id="13483" name="Group 171"/>
          <p:cNvGraphicFramePr>
            <a:graphicFrameLocks noGrp="1"/>
          </p:cNvGraphicFramePr>
          <p:nvPr/>
        </p:nvGraphicFramePr>
        <p:xfrm>
          <a:off x="395288" y="1844675"/>
          <a:ext cx="8231187" cy="3457575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6337"/>
                <a:gridCol w="1176338"/>
                <a:gridCol w="1174750"/>
                <a:gridCol w="1176337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PE1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PE2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TROJ1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TORJ2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WORM1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WORM2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395288" y="1844675"/>
            <a:ext cx="1150937" cy="3455988"/>
          </a:xfrm>
          <a:prstGeom prst="rect">
            <a:avLst/>
          </a:prstGeom>
          <a:solidFill>
            <a:srgbClr val="FF0000">
              <a:alpha val="20000"/>
            </a:srgbClr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3566" name="Rectangle 78"/>
          <p:cNvSpPr>
            <a:spLocks noChangeArrowheads="1"/>
          </p:cNvSpPr>
          <p:nvPr/>
        </p:nvSpPr>
        <p:spPr bwMode="auto">
          <a:xfrm>
            <a:off x="2759075" y="1844675"/>
            <a:ext cx="1152525" cy="345598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3567" name="Rectangle 79"/>
          <p:cNvSpPr>
            <a:spLocks noChangeArrowheads="1"/>
          </p:cNvSpPr>
          <p:nvPr/>
        </p:nvSpPr>
        <p:spPr bwMode="auto">
          <a:xfrm>
            <a:off x="5076825" y="1844675"/>
            <a:ext cx="1223963" cy="345598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3568" name="Rectangle 80"/>
          <p:cNvSpPr>
            <a:spLocks noChangeArrowheads="1"/>
          </p:cNvSpPr>
          <p:nvPr/>
        </p:nvSpPr>
        <p:spPr bwMode="auto">
          <a:xfrm>
            <a:off x="7459663" y="1844675"/>
            <a:ext cx="1152525" cy="345598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395288" y="2708275"/>
            <a:ext cx="8208962" cy="8636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正方形/長方形 8"/>
          <p:cNvSpPr>
            <a:spLocks noChangeArrowheads="1"/>
          </p:cNvSpPr>
          <p:nvPr/>
        </p:nvSpPr>
        <p:spPr bwMode="auto">
          <a:xfrm>
            <a:off x="395288" y="4005263"/>
            <a:ext cx="8208962" cy="4318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正方形/長方形 8"/>
          <p:cNvSpPr>
            <a:spLocks noChangeArrowheads="1"/>
          </p:cNvSpPr>
          <p:nvPr/>
        </p:nvSpPr>
        <p:spPr bwMode="auto">
          <a:xfrm>
            <a:off x="395288" y="4868863"/>
            <a:ext cx="8208962" cy="4318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>
            <a:off x="1547813" y="1844675"/>
            <a:ext cx="1223962" cy="3455988"/>
          </a:xfrm>
          <a:prstGeom prst="rect">
            <a:avLst/>
          </a:prstGeom>
          <a:solidFill>
            <a:schemeClr val="hlink">
              <a:alpha val="20000"/>
            </a:schemeClr>
          </a:solidFill>
          <a:ln w="381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2" grpId="0"/>
      <p:bldP spid="5" grpId="0"/>
      <p:bldP spid="6" grpId="0"/>
      <p:bldP spid="8" grpId="0" animBg="1"/>
      <p:bldP spid="63566" grpId="0" animBg="1"/>
      <p:bldP spid="63567" grpId="0" animBg="1"/>
      <p:bldP spid="63568" grpId="0" animBg="1"/>
      <p:bldP spid="9" grpId="0" animBg="1"/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cs typeface="Arial" charset="0"/>
              </a:rPr>
              <a:t>CCC DATAset 2009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ja-JP" sz="2600" smtClean="0"/>
              <a:t>CCC DATAset have observed malware traffic at the Japanese tier-1 backbone under the Cyber Clean Center (CCC).</a:t>
            </a:r>
          </a:p>
          <a:p>
            <a:endParaRPr kumimoji="0" lang="en-US" altLang="ja-JP" sz="2600" smtClean="0"/>
          </a:p>
          <a:p>
            <a:r>
              <a:rPr kumimoji="0" lang="en-US" altLang="ja-JP" sz="2600" b="1" smtClean="0"/>
              <a:t>The malware downloading logs</a:t>
            </a:r>
          </a:p>
          <a:p>
            <a:pPr lvl="1"/>
            <a:r>
              <a:rPr kumimoji="0" lang="en-US" altLang="ja-JP" sz="2200" smtClean="0"/>
              <a:t>94 honeypot</a:t>
            </a:r>
          </a:p>
          <a:p>
            <a:pPr lvl="1"/>
            <a:r>
              <a:rPr kumimoji="0" lang="en-US" altLang="ja-JP" sz="2200" smtClean="0"/>
              <a:t>1 year (may 1, 2008 – April 30 2009)</a:t>
            </a:r>
          </a:p>
          <a:p>
            <a:r>
              <a:rPr kumimoji="0" lang="en-US" altLang="ja-JP" sz="2600" b="1" smtClean="0"/>
              <a:t>The captured packets data</a:t>
            </a:r>
          </a:p>
          <a:p>
            <a:pPr lvl="1"/>
            <a:r>
              <a:rPr kumimoji="0" lang="en-US" altLang="ja-JP" sz="2200" smtClean="0"/>
              <a:t>1 honeypot</a:t>
            </a:r>
          </a:p>
          <a:p>
            <a:pPr lvl="1"/>
            <a:r>
              <a:rPr kumimoji="0" lang="en-US" altLang="ja-JP" sz="2200" smtClean="0"/>
              <a:t>2 days (March, 13 &amp; 14, 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cs typeface="Arial" charset="0"/>
              </a:rPr>
              <a:t>Questions</a:t>
            </a:r>
            <a:endParaRPr lang="ja-JP" altLang="en-US" smtClean="0">
              <a:latin typeface="Arial" charset="0"/>
              <a:cs typeface="Arial" charset="0"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smtClean="0"/>
              <a:t>1. How accurate does Apriori algorithm detect all coordinated attacks?</a:t>
            </a:r>
          </a:p>
          <a:p>
            <a:pPr>
              <a:buFont typeface="Wingdings 2" pitchFamily="18" charset="2"/>
              <a:buNone/>
            </a:pPr>
            <a:r>
              <a:rPr lang="en-US" altLang="ja-JP" smtClean="0"/>
              <a:t>2. How common were coordinated attacks observed?</a:t>
            </a:r>
          </a:p>
          <a:p>
            <a:pPr>
              <a:buFont typeface="Wingdings 2" pitchFamily="18" charset="2"/>
              <a:buNone/>
            </a:pPr>
            <a:r>
              <a:rPr lang="en-US" altLang="ja-JP" smtClean="0"/>
              <a:t>3. How long were coordinated attacks performed?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cs typeface="Arial" charset="0"/>
              </a:rPr>
              <a:t>Experimental Data</a:t>
            </a:r>
            <a:endParaRPr lang="ja-JP" altLang="en-US" smtClean="0">
              <a:latin typeface="Arial" charset="0"/>
              <a:cs typeface="Arial" charset="0"/>
            </a:endParaRPr>
          </a:p>
        </p:txBody>
      </p:sp>
      <p:sp>
        <p:nvSpPr>
          <p:cNvPr id="46082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7416800" cy="44656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ja-JP" altLang="en-US" b="1" smtClean="0"/>
              <a:t>T</a:t>
            </a:r>
            <a:r>
              <a:rPr lang="en-US" altLang="ja-JP" b="1" smtClean="0"/>
              <a:t>he m</a:t>
            </a:r>
            <a:r>
              <a:rPr lang="ja-JP" altLang="ja-JP" b="1" smtClean="0"/>
              <a:t>alware downloading logs</a:t>
            </a: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en-US" altLang="ja-JP" b="1" smtClean="0"/>
          </a:p>
          <a:p>
            <a:pPr algn="ctr">
              <a:buFont typeface="Wingdings 2" pitchFamily="18" charset="2"/>
              <a:buNone/>
            </a:pPr>
            <a:endParaRPr lang="ja-JP" altLang="en-US" b="1" smtClean="0"/>
          </a:p>
        </p:txBody>
      </p:sp>
      <p:graphicFrame>
        <p:nvGraphicFramePr>
          <p:cNvPr id="18540" name="Group 108"/>
          <p:cNvGraphicFramePr>
            <a:graphicFrameLocks noGrp="1"/>
          </p:cNvGraphicFramePr>
          <p:nvPr/>
        </p:nvGraphicFramePr>
        <p:xfrm>
          <a:off x="785813" y="2357438"/>
          <a:ext cx="7000875" cy="3336925"/>
        </p:xfrm>
        <a:graphic>
          <a:graphicData uri="http://schemas.openxmlformats.org/drawingml/2006/table">
            <a:tbl>
              <a:tblPr/>
              <a:tblGrid>
                <a:gridCol w="1193800"/>
                <a:gridCol w="557212"/>
                <a:gridCol w="874713"/>
                <a:gridCol w="874712"/>
                <a:gridCol w="874713"/>
                <a:gridCol w="876300"/>
                <a:gridCol w="874712"/>
                <a:gridCol w="874713"/>
              </a:tblGrid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001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002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003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004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094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2008/05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2008/06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2008/07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2009/02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6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2009/03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2009/04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6167" name="テキスト ボックス 19"/>
          <p:cNvSpPr txBox="1">
            <a:spLocks noChangeArrowheads="1"/>
          </p:cNvSpPr>
          <p:nvPr/>
        </p:nvSpPr>
        <p:spPr bwMode="auto">
          <a:xfrm>
            <a:off x="3024188" y="1916113"/>
            <a:ext cx="450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tx1"/>
                </a:solidFill>
                <a:latin typeface="ＭＳ Ｐゴシック" charset="-128"/>
              </a:rPr>
              <a:t>Honeypot ID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（</a:t>
            </a:r>
            <a:r>
              <a:rPr lang="en-US" altLang="ja-JP" sz="2400">
                <a:solidFill>
                  <a:schemeClr val="tx1"/>
                </a:solidFill>
                <a:latin typeface="Arial" charset="0"/>
              </a:rPr>
              <a:t>Honey001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～</a:t>
            </a:r>
            <a:r>
              <a:rPr lang="en-US" altLang="ja-JP" sz="2400">
                <a:solidFill>
                  <a:schemeClr val="tx1"/>
                </a:solidFill>
                <a:latin typeface="Arial" charset="0"/>
              </a:rPr>
              <a:t>094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）</a:t>
            </a:r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5214938" y="2857500"/>
            <a:ext cx="3028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000" b="1">
                <a:solidFill>
                  <a:srgbClr val="31859C"/>
                </a:solidFill>
                <a:latin typeface="Arial" charset="0"/>
                <a:cs typeface="Arial" charset="0"/>
              </a:rPr>
              <a:t>Experiment 4</a:t>
            </a:r>
            <a:endParaRPr lang="ja-JP" altLang="en-US" sz="3000" b="1">
              <a:solidFill>
                <a:srgbClr val="31859C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5219700" y="4071938"/>
            <a:ext cx="2643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000" b="1">
                <a:solidFill>
                  <a:srgbClr val="E46C0A"/>
                </a:solidFill>
                <a:latin typeface="Arial" charset="0"/>
                <a:cs typeface="Arial" charset="0"/>
              </a:rPr>
              <a:t>Experiment 3</a:t>
            </a:r>
            <a:endParaRPr lang="ja-JP" altLang="en-US" sz="3000" b="1">
              <a:solidFill>
                <a:srgbClr val="E46C0A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テキスト ボックス 23"/>
          <p:cNvSpPr txBox="1">
            <a:spLocks noChangeArrowheads="1"/>
          </p:cNvSpPr>
          <p:nvPr/>
        </p:nvSpPr>
        <p:spPr bwMode="auto">
          <a:xfrm>
            <a:off x="5219700" y="5040313"/>
            <a:ext cx="3643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000" b="1">
                <a:solidFill>
                  <a:srgbClr val="FF0000"/>
                </a:solidFill>
                <a:latin typeface="Arial" charset="0"/>
                <a:cs typeface="Arial" charset="0"/>
              </a:rPr>
              <a:t>Experiment 1 &amp; 2</a:t>
            </a:r>
            <a:endParaRPr lang="ja-JP" altLang="en-US" sz="30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86250" y="2714625"/>
            <a:ext cx="857250" cy="30003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500313" y="4572000"/>
            <a:ext cx="5286375" cy="42862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286250" y="4572000"/>
            <a:ext cx="857250" cy="785813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0" name="角丸四角形吹き出し 29"/>
          <p:cNvSpPr>
            <a:spLocks noChangeArrowheads="1"/>
          </p:cNvSpPr>
          <p:nvPr/>
        </p:nvSpPr>
        <p:spPr bwMode="auto">
          <a:xfrm>
            <a:off x="1908175" y="2997200"/>
            <a:ext cx="2855913" cy="1358900"/>
          </a:xfrm>
          <a:prstGeom prst="wedgeRoundRectCallout">
            <a:avLst>
              <a:gd name="adj1" fmla="val 39995"/>
              <a:gd name="adj2" fmla="val 75468"/>
              <a:gd name="adj3" fmla="val 16667"/>
            </a:avLst>
          </a:prstGeom>
          <a:solidFill>
            <a:schemeClr val="accent1">
              <a:alpha val="79999"/>
            </a:schemeClr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3000" b="1">
                <a:latin typeface="Arial" charset="0"/>
              </a:rPr>
              <a:t>The captured packets data</a:t>
            </a: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811213" y="5732463"/>
            <a:ext cx="70008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b="1">
                <a:solidFill>
                  <a:srgbClr val="FF0000"/>
                </a:solidFill>
                <a:latin typeface="Arial" charset="0"/>
                <a:ea typeface="メイリオ" pitchFamily="50" charset="-128"/>
                <a:cs typeface="Arial" charset="0"/>
              </a:rPr>
              <a:t>Experiment 1</a:t>
            </a:r>
            <a:r>
              <a:rPr lang="ja-JP" altLang="en-US" b="1">
                <a:solidFill>
                  <a:srgbClr val="FF0000"/>
                </a:solidFill>
                <a:latin typeface="Arial" charset="0"/>
                <a:ea typeface="メイリオ" pitchFamily="50" charset="-128"/>
                <a:cs typeface="Arial" charset="0"/>
              </a:rPr>
              <a:t> </a:t>
            </a:r>
            <a:r>
              <a:rPr lang="en-US" altLang="ja-JP" b="1">
                <a:solidFill>
                  <a:srgbClr val="FF0000"/>
                </a:solidFill>
                <a:latin typeface="Arial" charset="0"/>
                <a:ea typeface="メイリオ" pitchFamily="50" charset="-128"/>
                <a:cs typeface="Arial" charset="0"/>
              </a:rPr>
              <a:t>&amp; 2</a:t>
            </a:r>
          </a:p>
          <a:p>
            <a:pPr algn="ctr"/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Association Rules of Malware / DL Servers</a:t>
            </a:r>
            <a:endParaRPr lang="ja-JP" altLang="en-US">
              <a:solidFill>
                <a:schemeClr val="tx1"/>
              </a:solidFill>
              <a:latin typeface="Arial" charset="0"/>
              <a:ea typeface="メイリオ" pitchFamily="50" charset="-128"/>
              <a:cs typeface="Arial" charset="0"/>
            </a:endParaRP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827088" y="5732463"/>
            <a:ext cx="70008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b="1" dirty="0">
                <a:solidFill>
                  <a:srgbClr val="E46C0A"/>
                </a:solidFill>
                <a:latin typeface="+mn-lt"/>
                <a:ea typeface="メイリオ" pitchFamily="50" charset="-128"/>
                <a:cs typeface="Arial" charset="0"/>
              </a:rPr>
              <a:t>Experiment </a:t>
            </a:r>
            <a:r>
              <a:rPr lang="en-US" altLang="ja-JP" b="1" dirty="0">
                <a:solidFill>
                  <a:srgbClr val="E46C0A"/>
                </a:solidFill>
                <a:latin typeface="+mn-lt"/>
                <a:ea typeface="メイリオ" pitchFamily="50" charset="-128"/>
                <a:cs typeface="Arial" charset="0"/>
              </a:rPr>
              <a:t>3</a:t>
            </a: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+mn-lt"/>
                <a:ea typeface="メイリオ" pitchFamily="50" charset="-128"/>
                <a:cs typeface="Arial" charset="0"/>
              </a:rPr>
              <a:t>Dependency on </a:t>
            </a:r>
            <a:r>
              <a:rPr lang="en-US" altLang="ja-JP" dirty="0" err="1">
                <a:solidFill>
                  <a:schemeClr val="tx1"/>
                </a:solidFill>
                <a:latin typeface="+mn-lt"/>
                <a:ea typeface="メイリオ" pitchFamily="50" charset="-128"/>
                <a:cs typeface="Arial" charset="0"/>
              </a:rPr>
              <a:t>Honeypot</a:t>
            </a:r>
            <a:r>
              <a:rPr lang="ja-JP" altLang="en-US" sz="30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　</a:t>
            </a: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811213" y="5732463"/>
            <a:ext cx="70008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b="1">
                <a:solidFill>
                  <a:srgbClr val="31859C"/>
                </a:solidFill>
                <a:latin typeface="Arial" charset="0"/>
                <a:ea typeface="メイリオ" pitchFamily="50" charset="-128"/>
                <a:cs typeface="Arial" charset="0"/>
              </a:rPr>
              <a:t>Experiment 4</a:t>
            </a:r>
          </a:p>
          <a:p>
            <a:pPr algn="ctr"/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Lifecycle of Rules of Malware</a:t>
            </a:r>
            <a:r>
              <a:rPr lang="ja-JP" altLang="en-US">
                <a:latin typeface="Arial" charset="0"/>
                <a:ea typeface="メイリオ" pitchFamily="50" charset="-128"/>
                <a:cs typeface="Arial" charset="0"/>
              </a:rPr>
              <a:t> </a:t>
            </a:r>
            <a:r>
              <a:rPr lang="ja-JP" altLang="en-US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　</a:t>
            </a:r>
          </a:p>
        </p:txBody>
      </p:sp>
      <p:sp>
        <p:nvSpPr>
          <p:cNvPr id="46178" name="Text Box 104"/>
          <p:cNvSpPr txBox="1">
            <a:spLocks noChangeArrowheads="1"/>
          </p:cNvSpPr>
          <p:nvPr/>
        </p:nvSpPr>
        <p:spPr bwMode="auto">
          <a:xfrm rot="-5400000">
            <a:off x="-958056" y="3775869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solidFill>
                  <a:schemeClr val="tx1"/>
                </a:solidFill>
                <a:latin typeface="Arial" charset="0"/>
              </a:rPr>
              <a:t>1 year (365 days)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 animBg="1"/>
      <p:bldP spid="14" grpId="0" build="allAtOnce"/>
      <p:bldP spid="16" grpId="0" build="allAtOnce"/>
      <p:bldP spid="16" grpId="1" build="allAtOnce"/>
      <p:bldP spid="1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Arial" charset="0"/>
                <a:cs typeface="Arial" charset="0"/>
              </a:rPr>
              <a:t>Exp1: Association Rules of Malware</a:t>
            </a:r>
            <a:endParaRPr lang="ja-JP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48130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500063" y="1655763"/>
            <a:ext cx="7959725" cy="4465637"/>
          </a:xfrm>
        </p:spPr>
        <p:txBody>
          <a:bodyPr/>
          <a:lstStyle/>
          <a:p>
            <a:pPr eaLnBrk="1" hangingPunct="1"/>
            <a:r>
              <a:rPr lang="en-US" altLang="ja-JP" smtClean="0"/>
              <a:t>Minimum Supp: 10%, Minimum Conf: 80%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ja-JP" sz="4000" smtClean="0">
                <a:solidFill>
                  <a:srgbClr val="FF0000"/>
                </a:solidFill>
              </a:rPr>
              <a:t>A manual pattern can be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ja-JP" sz="4000" smtClean="0">
                <a:solidFill>
                  <a:srgbClr val="FF0000"/>
                </a:solidFill>
              </a:rPr>
              <a:t>extracted automatically!</a:t>
            </a:r>
          </a:p>
          <a:p>
            <a:pPr eaLnBrk="1" hangingPunct="1"/>
            <a:endParaRPr lang="ja-JP" altLang="en-US" smtClean="0"/>
          </a:p>
        </p:txBody>
      </p:sp>
      <p:graphicFrame>
        <p:nvGraphicFramePr>
          <p:cNvPr id="20657" name="Group 177"/>
          <p:cNvGraphicFramePr>
            <a:graphicFrameLocks noGrp="1"/>
          </p:cNvGraphicFramePr>
          <p:nvPr/>
        </p:nvGraphicFramePr>
        <p:xfrm>
          <a:off x="395288" y="2205038"/>
          <a:ext cx="8353425" cy="4206875"/>
        </p:xfrm>
        <a:graphic>
          <a:graphicData uri="http://schemas.openxmlformats.org/drawingml/2006/table">
            <a:tbl>
              <a:tblPr/>
              <a:tblGrid>
                <a:gridCol w="593725"/>
                <a:gridCol w="1998662"/>
                <a:gridCol w="1844675"/>
                <a:gridCol w="455613"/>
                <a:gridCol w="1990725"/>
                <a:gridCol w="801687"/>
                <a:gridCol w="668338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No.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Consequent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Supp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Conf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BUZUS.AGB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SWTYMLAI.CD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41.4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SWTYMLAI.CD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TROJ_BUZUS.AGB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46.6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88.9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TROJ_BUZUS.AGB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BKDR_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POEBOT.GN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SWTYMLAI.CD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10.3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SWTYMLAI.CD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BKDR_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POEBOT.GN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TROJ_BUZUS.AGB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10.3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5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PE_VIRUT.AV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BUZUS.AGB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SWTYMLAI.CD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29.3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PE_VIRUT.AV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SWTYMLAI.CD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BUZUS.AGB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29.3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95288" y="5157788"/>
            <a:ext cx="8353425" cy="12239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graphicFrame>
        <p:nvGraphicFramePr>
          <p:cNvPr id="20656" name="Group 176"/>
          <p:cNvGraphicFramePr>
            <a:graphicFrameLocks noGrp="1"/>
          </p:cNvGraphicFramePr>
          <p:nvPr/>
        </p:nvGraphicFramePr>
        <p:xfrm>
          <a:off x="179388" y="2190750"/>
          <a:ext cx="8712200" cy="2101850"/>
        </p:xfrm>
        <a:graphic>
          <a:graphicData uri="http://schemas.openxmlformats.org/drawingml/2006/table">
            <a:tbl>
              <a:tblPr/>
              <a:tblGrid>
                <a:gridCol w="496887"/>
                <a:gridCol w="1663700"/>
                <a:gridCol w="2160588"/>
                <a:gridCol w="503237"/>
                <a:gridCol w="2160588"/>
                <a:gridCol w="936625"/>
                <a:gridCol w="790575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No.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Antecedent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Consequent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Supp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Conf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5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VIRUT.AV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29.3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VIRUT.AV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29.3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5"/>
          <p:cNvSpPr/>
          <p:nvPr/>
        </p:nvSpPr>
        <p:spPr>
          <a:xfrm>
            <a:off x="179388" y="2565400"/>
            <a:ext cx="8713787" cy="172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10" name="正方形/長方形 9"/>
          <p:cNvSpPr/>
          <p:nvPr/>
        </p:nvSpPr>
        <p:spPr>
          <a:xfrm>
            <a:off x="395288" y="2565400"/>
            <a:ext cx="8353425" cy="647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2169 L 0 -4.34783E-7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0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" grpId="0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latin typeface="Arial" charset="0"/>
                <a:cs typeface="Arial" charset="0"/>
              </a:rPr>
              <a:t>Exp2: Association Rules of DL Servers</a:t>
            </a:r>
            <a:r>
              <a:rPr lang="en-US" altLang="ja-JP" smtClean="0"/>
              <a:t> </a:t>
            </a:r>
            <a:endParaRPr lang="ja-JP" altLang="en-US" smtClean="0"/>
          </a:p>
        </p:txBody>
      </p:sp>
      <p:sp>
        <p:nvSpPr>
          <p:cNvPr id="50178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18487" cy="4525963"/>
          </a:xfrm>
        </p:spPr>
        <p:txBody>
          <a:bodyPr/>
          <a:lstStyle/>
          <a:p>
            <a:pPr eaLnBrk="1" hangingPunct="1"/>
            <a:r>
              <a:rPr lang="en-US" altLang="ja-JP" smtClean="0"/>
              <a:t>Minimum Supp: 10%, Minimum Conf: 50%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ja-JP" altLang="en-US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  <p:graphicFrame>
        <p:nvGraphicFramePr>
          <p:cNvPr id="21615" name="Group 111"/>
          <p:cNvGraphicFramePr>
            <a:graphicFrameLocks noGrp="1"/>
          </p:cNvGraphicFramePr>
          <p:nvPr/>
        </p:nvGraphicFramePr>
        <p:xfrm>
          <a:off x="395288" y="2205038"/>
          <a:ext cx="8353425" cy="1992312"/>
        </p:xfrm>
        <a:graphic>
          <a:graphicData uri="http://schemas.openxmlformats.org/drawingml/2006/table">
            <a:tbl>
              <a:tblPr/>
              <a:tblGrid>
                <a:gridCol w="504825"/>
                <a:gridCol w="1800225"/>
                <a:gridCol w="431800"/>
                <a:gridCol w="1835150"/>
                <a:gridCol w="755650"/>
                <a:gridCol w="720725"/>
                <a:gridCol w="230505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No.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Antecedent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Consequent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Supp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Conf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Arial" charset="0"/>
                        </a:rPr>
                        <a:t>Corresponding 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114.145.51.166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122.18.195.123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41.4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PE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PE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122.18.195.123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114.145.51.166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46.6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88.9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PE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PE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67.215.1.206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72.10.165.195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10.3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72.10.166.195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67.215.1.206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10.3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WORM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Arial" charset="0"/>
                        </a:rPr>
                        <a:t>TROJ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8"/>
          <p:cNvSpPr/>
          <p:nvPr/>
        </p:nvSpPr>
        <p:spPr>
          <a:xfrm>
            <a:off x="395288" y="2636838"/>
            <a:ext cx="8353425" cy="792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graphicFrame>
        <p:nvGraphicFramePr>
          <p:cNvPr id="21629" name="Group 125"/>
          <p:cNvGraphicFramePr>
            <a:graphicFrameLocks noGrp="1"/>
          </p:cNvGraphicFramePr>
          <p:nvPr/>
        </p:nvGraphicFramePr>
        <p:xfrm>
          <a:off x="323850" y="2205038"/>
          <a:ext cx="8424863" cy="2379662"/>
        </p:xfrm>
        <a:graphic>
          <a:graphicData uri="http://schemas.openxmlformats.org/drawingml/2006/table">
            <a:tbl>
              <a:tblPr/>
              <a:tblGrid>
                <a:gridCol w="603250"/>
                <a:gridCol w="1628775"/>
                <a:gridCol w="503238"/>
                <a:gridCol w="1800225"/>
                <a:gridCol w="1008062"/>
                <a:gridCol w="941388"/>
                <a:gridCol w="193992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No.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Antecedent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Consequent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Supp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Conf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ea typeface="メイリオ" pitchFamily="50" charset="-128"/>
                          <a:cs typeface="メイリオ" pitchFamily="50" charset="-128"/>
                        </a:rPr>
                        <a:t>Corresponding MW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114.145.51.166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122.18.195.123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41.4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100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122.18.195.123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114.145.51.166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46.6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88.9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正方形/長方形 8"/>
          <p:cNvSpPr/>
          <p:nvPr/>
        </p:nvSpPr>
        <p:spPr>
          <a:xfrm>
            <a:off x="323850" y="2565400"/>
            <a:ext cx="8424863" cy="2016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7" name="Text Box 106"/>
          <p:cNvSpPr txBox="1">
            <a:spLocks noChangeArrowheads="1"/>
          </p:cNvSpPr>
          <p:nvPr/>
        </p:nvSpPr>
        <p:spPr bwMode="auto">
          <a:xfrm>
            <a:off x="395288" y="5097463"/>
            <a:ext cx="828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altLang="ja-JP" sz="4000">
                <a:solidFill>
                  <a:srgbClr val="FF0000"/>
                </a:solidFill>
                <a:latin typeface="Arial" charset="0"/>
              </a:rPr>
              <a:t>The rules are NOT useful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0963"/>
            <a:ext cx="8604250" cy="550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タイトル 1"/>
          <p:cNvSpPr>
            <a:spLocks noGrp="1"/>
          </p:cNvSpPr>
          <p:nvPr>
            <p:ph type="title" idx="4294967295"/>
          </p:nvPr>
        </p:nvSpPr>
        <p:spPr>
          <a:xfrm>
            <a:off x="501650" y="287338"/>
            <a:ext cx="8642350" cy="1079500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Arial" charset="0"/>
                <a:cs typeface="Arial" charset="0"/>
              </a:rPr>
              <a:t>Exp3: </a:t>
            </a:r>
            <a:r>
              <a:rPr lang="ja-JP" altLang="ja-JP" sz="4000" smtClean="0">
                <a:latin typeface="Arial" charset="0"/>
                <a:cs typeface="Arial" charset="0"/>
              </a:rPr>
              <a:t>Dependency on</a:t>
            </a:r>
            <a:r>
              <a:rPr lang="ja-JP" altLang="en-US" sz="4000" smtClean="0">
                <a:latin typeface="Arial" charset="0"/>
                <a:cs typeface="Arial" charset="0"/>
              </a:rPr>
              <a:t> </a:t>
            </a:r>
            <a:r>
              <a:rPr lang="ja-JP" altLang="ja-JP" sz="4000" smtClean="0">
                <a:latin typeface="Arial" charset="0"/>
                <a:cs typeface="Arial" charset="0"/>
              </a:rPr>
              <a:t>Honeypot</a:t>
            </a:r>
            <a:endParaRPr lang="ja-JP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52227" name="角丸四角形吹き出し 4"/>
          <p:cNvSpPr>
            <a:spLocks noChangeArrowheads="1"/>
          </p:cNvSpPr>
          <p:nvPr/>
        </p:nvSpPr>
        <p:spPr bwMode="auto">
          <a:xfrm>
            <a:off x="1763713" y="2205038"/>
            <a:ext cx="4032250" cy="1860550"/>
          </a:xfrm>
          <a:prstGeom prst="wedgeRoundRectCallout">
            <a:avLst>
              <a:gd name="adj1" fmla="val -51023"/>
              <a:gd name="adj2" fmla="val 74657"/>
              <a:gd name="adj3" fmla="val 16667"/>
            </a:avLst>
          </a:prstGeom>
          <a:solidFill>
            <a:schemeClr val="accent1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>
                <a:ea typeface="メイリオ" pitchFamily="50" charset="-128"/>
              </a:rPr>
              <a:t>200 rules observed by</a:t>
            </a:r>
          </a:p>
          <a:p>
            <a:pPr algn="ctr"/>
            <a:r>
              <a:rPr lang="en-US" altLang="ja-JP">
                <a:ea typeface="メイリオ" pitchFamily="50" charset="-128"/>
              </a:rPr>
              <a:t>a single honeypot.</a:t>
            </a:r>
          </a:p>
        </p:txBody>
      </p:sp>
      <p:sp>
        <p:nvSpPr>
          <p:cNvPr id="23557" name="角丸四角形吹き出し 4"/>
          <p:cNvSpPr>
            <a:spLocks noChangeArrowheads="1"/>
          </p:cNvSpPr>
          <p:nvPr/>
        </p:nvSpPr>
        <p:spPr bwMode="auto">
          <a:xfrm>
            <a:off x="4714875" y="3571875"/>
            <a:ext cx="4032250" cy="1860550"/>
          </a:xfrm>
          <a:prstGeom prst="wedgeRoundRectCallout">
            <a:avLst>
              <a:gd name="adj1" fmla="val 37560"/>
              <a:gd name="adj2" fmla="val 64676"/>
              <a:gd name="adj3" fmla="val 16667"/>
            </a:avLst>
          </a:prstGeom>
          <a:solidFill>
            <a:schemeClr val="accent1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>
                <a:ea typeface="メイリオ" pitchFamily="50" charset="-128"/>
              </a:rPr>
              <a:t>2 common rules observed by</a:t>
            </a:r>
          </a:p>
          <a:p>
            <a:pPr algn="ctr"/>
            <a:r>
              <a:rPr lang="en-US" altLang="ja-JP">
                <a:ea typeface="メイリオ" pitchFamily="50" charset="-128"/>
              </a:rPr>
              <a:t>36 honeypots.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0963"/>
            <a:ext cx="8604250" cy="550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タイトル 1"/>
          <p:cNvSpPr>
            <a:spLocks noGrp="1"/>
          </p:cNvSpPr>
          <p:nvPr>
            <p:ph type="title" idx="4294967295"/>
          </p:nvPr>
        </p:nvSpPr>
        <p:spPr>
          <a:xfrm>
            <a:off x="501650" y="287338"/>
            <a:ext cx="8642350" cy="1079500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Arial" charset="0"/>
                <a:cs typeface="Arial" charset="0"/>
              </a:rPr>
              <a:t>Exp3: </a:t>
            </a:r>
            <a:r>
              <a:rPr lang="ja-JP" altLang="ja-JP" sz="4000" smtClean="0">
                <a:latin typeface="Arial" charset="0"/>
                <a:cs typeface="Arial" charset="0"/>
              </a:rPr>
              <a:t>Dependency on</a:t>
            </a:r>
            <a:r>
              <a:rPr lang="ja-JP" altLang="en-US" sz="4000" smtClean="0">
                <a:latin typeface="Arial" charset="0"/>
                <a:cs typeface="Arial" charset="0"/>
              </a:rPr>
              <a:t> </a:t>
            </a:r>
            <a:r>
              <a:rPr lang="ja-JP" altLang="ja-JP" sz="4000" smtClean="0">
                <a:latin typeface="Arial" charset="0"/>
                <a:cs typeface="Arial" charset="0"/>
              </a:rPr>
              <a:t>Honeypot</a:t>
            </a:r>
            <a:endParaRPr lang="ja-JP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54275" name="角丸四角形吹き出し 4"/>
          <p:cNvSpPr>
            <a:spLocks noChangeArrowheads="1"/>
          </p:cNvSpPr>
          <p:nvPr/>
        </p:nvSpPr>
        <p:spPr bwMode="auto">
          <a:xfrm>
            <a:off x="1763713" y="2205038"/>
            <a:ext cx="4032250" cy="1860550"/>
          </a:xfrm>
          <a:prstGeom prst="wedgeRoundRectCallout">
            <a:avLst>
              <a:gd name="adj1" fmla="val -51023"/>
              <a:gd name="adj2" fmla="val 74657"/>
              <a:gd name="adj3" fmla="val 16667"/>
            </a:avLst>
          </a:prstGeom>
          <a:solidFill>
            <a:schemeClr val="accent1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>
                <a:ea typeface="メイリオ" pitchFamily="50" charset="-128"/>
              </a:rPr>
              <a:t>200 rules observed by</a:t>
            </a:r>
          </a:p>
          <a:p>
            <a:pPr algn="ctr"/>
            <a:r>
              <a:rPr lang="en-US" altLang="ja-JP">
                <a:ea typeface="メイリオ" pitchFamily="50" charset="-128"/>
              </a:rPr>
              <a:t>a single honeypot.</a:t>
            </a:r>
          </a:p>
        </p:txBody>
      </p:sp>
      <p:sp>
        <p:nvSpPr>
          <p:cNvPr id="54276" name="角丸四角形吹き出し 4"/>
          <p:cNvSpPr>
            <a:spLocks noChangeArrowheads="1"/>
          </p:cNvSpPr>
          <p:nvPr/>
        </p:nvSpPr>
        <p:spPr bwMode="auto">
          <a:xfrm>
            <a:off x="4714875" y="3571875"/>
            <a:ext cx="4032250" cy="1860550"/>
          </a:xfrm>
          <a:prstGeom prst="wedgeRoundRectCallout">
            <a:avLst>
              <a:gd name="adj1" fmla="val 37560"/>
              <a:gd name="adj2" fmla="val 64676"/>
              <a:gd name="adj3" fmla="val 16667"/>
            </a:avLst>
          </a:prstGeom>
          <a:solidFill>
            <a:schemeClr val="accent1"/>
          </a:solidFill>
          <a:ln w="1905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>
                <a:ea typeface="メイリオ" pitchFamily="50" charset="-128"/>
              </a:rPr>
              <a:t>2 common rules observed by</a:t>
            </a:r>
          </a:p>
          <a:p>
            <a:pPr algn="ctr"/>
            <a:r>
              <a:rPr lang="en-US" altLang="ja-JP">
                <a:ea typeface="メイリオ" pitchFamily="50" charset="-128"/>
              </a:rPr>
              <a:t>36 honeypots.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4000" dirty="0">
                <a:solidFill>
                  <a:srgbClr val="FF0000"/>
                </a:solidFill>
              </a:rPr>
              <a:t>The widely observed rules are</a:t>
            </a:r>
          </a:p>
          <a:p>
            <a:pPr algn="ctr">
              <a:defRPr/>
            </a:pPr>
            <a:r>
              <a:rPr lang="en-US" altLang="ja-JP" sz="4000" dirty="0">
                <a:solidFill>
                  <a:srgbClr val="FF0000"/>
                </a:solidFill>
              </a:rPr>
              <a:t>likely to be coordinated attacks!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Arial" charset="0"/>
                <a:cs typeface="Arial" charset="0"/>
              </a:rPr>
              <a:t>Exp4: Lifecycle of Rules of Malware</a:t>
            </a:r>
            <a:endParaRPr lang="ja-JP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56322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563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1535113"/>
            <a:ext cx="9467850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Arial" charset="0"/>
                <a:cs typeface="Arial" charset="0"/>
              </a:rPr>
              <a:t>Exp4: Lifecycle of Rules of Malware</a:t>
            </a:r>
            <a:endParaRPr lang="ja-JP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58370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583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1535113"/>
            <a:ext cx="9467850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4000">
                <a:solidFill>
                  <a:srgbClr val="FF0000"/>
                </a:solidFill>
              </a:rPr>
              <a:t>Lifecycle of coordinated attacks</a:t>
            </a:r>
          </a:p>
          <a:p>
            <a:pPr algn="ctr">
              <a:defRPr/>
            </a:pPr>
            <a:r>
              <a:rPr lang="en-US" altLang="ja-JP" sz="6000">
                <a:solidFill>
                  <a:srgbClr val="FF0000"/>
                </a:solidFill>
              </a:rPr>
              <a:t>26.3 days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ea typeface="Arial Unicode MS"/>
                <a:cs typeface="Arial" charset="0"/>
              </a:rPr>
              <a:t>Generation of Malware</a:t>
            </a:r>
          </a:p>
        </p:txBody>
      </p:sp>
      <p:sp>
        <p:nvSpPr>
          <p:cNvPr id="23554" name="Rectangle 21"/>
          <p:cNvSpPr>
            <a:spLocks noGrp="1"/>
          </p:cNvSpPr>
          <p:nvPr>
            <p:ph type="body" sz="half" idx="1"/>
          </p:nvPr>
        </p:nvSpPr>
        <p:spPr>
          <a:xfrm>
            <a:off x="323850" y="1438275"/>
            <a:ext cx="2027238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sz="3200" smtClean="0"/>
              <a:t>1. Single</a:t>
            </a:r>
          </a:p>
        </p:txBody>
      </p:sp>
      <p:sp>
        <p:nvSpPr>
          <p:cNvPr id="23555" name="Rectangle 22"/>
          <p:cNvSpPr>
            <a:spLocks noGrp="1"/>
          </p:cNvSpPr>
          <p:nvPr>
            <p:ph type="body" sz="half" idx="2"/>
          </p:nvPr>
        </p:nvSpPr>
        <p:spPr>
          <a:xfrm>
            <a:off x="2339975" y="1438275"/>
            <a:ext cx="3527425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altLang="ja-JP" sz="3200" smtClean="0"/>
              <a:t>2. Variants</a:t>
            </a:r>
          </a:p>
        </p:txBody>
      </p:sp>
      <p:pic>
        <p:nvPicPr>
          <p:cNvPr id="2355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724400"/>
            <a:ext cx="13239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5157788"/>
            <a:ext cx="13239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5157788"/>
            <a:ext cx="13239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5157788"/>
            <a:ext cx="13239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星 32 50"/>
          <p:cNvSpPr/>
          <p:nvPr/>
        </p:nvSpPr>
        <p:spPr bwMode="auto">
          <a:xfrm>
            <a:off x="2700338" y="3716338"/>
            <a:ext cx="644525" cy="64452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600">
                <a:solidFill>
                  <a:schemeClr val="bg1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2" name="星 32 50"/>
          <p:cNvSpPr/>
          <p:nvPr/>
        </p:nvSpPr>
        <p:spPr bwMode="auto">
          <a:xfrm>
            <a:off x="3856038" y="3860800"/>
            <a:ext cx="644525" cy="64452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600">
                <a:solidFill>
                  <a:schemeClr val="bg1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" name="星 32 50"/>
          <p:cNvSpPr/>
          <p:nvPr/>
        </p:nvSpPr>
        <p:spPr bwMode="auto">
          <a:xfrm>
            <a:off x="4932363" y="3716338"/>
            <a:ext cx="644525" cy="64452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600">
                <a:solidFill>
                  <a:schemeClr val="bg1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4" name="星 32 50"/>
          <p:cNvSpPr/>
          <p:nvPr/>
        </p:nvSpPr>
        <p:spPr bwMode="auto">
          <a:xfrm>
            <a:off x="6372225" y="2205038"/>
            <a:ext cx="644525" cy="64452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星 32 50"/>
          <p:cNvSpPr/>
          <p:nvPr/>
        </p:nvSpPr>
        <p:spPr bwMode="auto">
          <a:xfrm>
            <a:off x="8212138" y="2205038"/>
            <a:ext cx="644525" cy="64452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星 32 50"/>
          <p:cNvSpPr/>
          <p:nvPr/>
        </p:nvSpPr>
        <p:spPr bwMode="auto">
          <a:xfrm>
            <a:off x="7308850" y="2205038"/>
            <a:ext cx="644525" cy="64452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cxnSp>
        <p:nvCxnSpPr>
          <p:cNvPr id="23566" name="直線コネクタ 82"/>
          <p:cNvCxnSpPr>
            <a:cxnSpLocks noChangeShapeType="1"/>
          </p:cNvCxnSpPr>
          <p:nvPr/>
        </p:nvCxnSpPr>
        <p:spPr bwMode="auto">
          <a:xfrm rot="5400000">
            <a:off x="-340518" y="3950494"/>
            <a:ext cx="5218112" cy="0"/>
          </a:xfrm>
          <a:prstGeom prst="line">
            <a:avLst/>
          </a:prstGeom>
          <a:noFill/>
          <a:ln w="38100" algn="ctr">
            <a:solidFill>
              <a:srgbClr val="333333"/>
            </a:solidFill>
            <a:prstDash val="dash"/>
            <a:round/>
            <a:headEnd/>
            <a:tailEnd/>
          </a:ln>
        </p:spPr>
      </p:cxnSp>
      <p:sp>
        <p:nvSpPr>
          <p:cNvPr id="23567" name="Rectangle 23"/>
          <p:cNvSpPr>
            <a:spLocks/>
          </p:cNvSpPr>
          <p:nvPr/>
        </p:nvSpPr>
        <p:spPr bwMode="auto">
          <a:xfrm>
            <a:off x="6084888" y="1412875"/>
            <a:ext cx="26495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altLang="ja-JP" sz="3200">
                <a:solidFill>
                  <a:schemeClr val="tx1"/>
                </a:solidFill>
                <a:latin typeface="Arial" charset="0"/>
              </a:rPr>
              <a:t>3. Botnet</a:t>
            </a:r>
          </a:p>
        </p:txBody>
      </p:sp>
      <p:sp>
        <p:nvSpPr>
          <p:cNvPr id="47" name="星 32 46"/>
          <p:cNvSpPr/>
          <p:nvPr/>
        </p:nvSpPr>
        <p:spPr bwMode="auto">
          <a:xfrm>
            <a:off x="539750" y="2430463"/>
            <a:ext cx="1285875" cy="128587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3569" name="テキスト ボックス 110"/>
          <p:cNvSpPr txBox="1">
            <a:spLocks noChangeArrowheads="1"/>
          </p:cNvSpPr>
          <p:nvPr/>
        </p:nvSpPr>
        <p:spPr bwMode="auto">
          <a:xfrm>
            <a:off x="6156325" y="22764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PE</a:t>
            </a:r>
          </a:p>
        </p:txBody>
      </p:sp>
      <p:pic>
        <p:nvPicPr>
          <p:cNvPr id="23570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1513" y="5013325"/>
            <a:ext cx="13239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1" name="テキスト ボックス 20"/>
          <p:cNvSpPr txBox="1">
            <a:spLocks noChangeArrowheads="1"/>
          </p:cNvSpPr>
          <p:nvPr/>
        </p:nvSpPr>
        <p:spPr bwMode="auto">
          <a:xfrm>
            <a:off x="477838" y="2836863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WORM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3572" name="Line 41"/>
          <p:cNvSpPr>
            <a:spLocks noChangeShapeType="1"/>
          </p:cNvSpPr>
          <p:nvPr/>
        </p:nvSpPr>
        <p:spPr bwMode="auto">
          <a:xfrm flipH="1">
            <a:off x="3060700" y="3068638"/>
            <a:ext cx="431800" cy="576262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73" name="Line 42"/>
          <p:cNvSpPr>
            <a:spLocks noChangeShapeType="1"/>
          </p:cNvSpPr>
          <p:nvPr/>
        </p:nvSpPr>
        <p:spPr bwMode="auto">
          <a:xfrm>
            <a:off x="4714875" y="3141663"/>
            <a:ext cx="433388" cy="503237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stealth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74" name="Line 43"/>
          <p:cNvSpPr>
            <a:spLocks noChangeShapeType="1"/>
          </p:cNvSpPr>
          <p:nvPr/>
        </p:nvSpPr>
        <p:spPr bwMode="auto">
          <a:xfrm>
            <a:off x="4140200" y="3213100"/>
            <a:ext cx="0" cy="64928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75" name="Line 45"/>
          <p:cNvSpPr>
            <a:spLocks noChangeShapeType="1"/>
          </p:cNvSpPr>
          <p:nvPr/>
        </p:nvSpPr>
        <p:spPr bwMode="auto">
          <a:xfrm>
            <a:off x="3059113" y="4437063"/>
            <a:ext cx="0" cy="649287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76" name="Line 47"/>
          <p:cNvSpPr>
            <a:spLocks noChangeShapeType="1"/>
          </p:cNvSpPr>
          <p:nvPr/>
        </p:nvSpPr>
        <p:spPr bwMode="auto">
          <a:xfrm>
            <a:off x="5364163" y="4508500"/>
            <a:ext cx="0" cy="64928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7" name="星 32 46"/>
          <p:cNvSpPr/>
          <p:nvPr/>
        </p:nvSpPr>
        <p:spPr bwMode="auto">
          <a:xfrm>
            <a:off x="3492500" y="2060575"/>
            <a:ext cx="1285875" cy="128587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3578" name="テキスト ボックス 20"/>
          <p:cNvSpPr txBox="1">
            <a:spLocks noChangeArrowheads="1"/>
          </p:cNvSpPr>
          <p:nvPr/>
        </p:nvSpPr>
        <p:spPr bwMode="auto">
          <a:xfrm>
            <a:off x="3430588" y="2492375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WORM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3579" name="Line 49"/>
          <p:cNvSpPr>
            <a:spLocks noChangeShapeType="1"/>
          </p:cNvSpPr>
          <p:nvPr/>
        </p:nvSpPr>
        <p:spPr bwMode="auto">
          <a:xfrm>
            <a:off x="4211638" y="4581525"/>
            <a:ext cx="0" cy="64928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80" name="Line 50"/>
          <p:cNvSpPr>
            <a:spLocks noChangeShapeType="1"/>
          </p:cNvSpPr>
          <p:nvPr/>
        </p:nvSpPr>
        <p:spPr bwMode="auto">
          <a:xfrm>
            <a:off x="1187450" y="3933825"/>
            <a:ext cx="0" cy="64928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81" name="テキスト ボックス 110"/>
          <p:cNvSpPr txBox="1">
            <a:spLocks noChangeArrowheads="1"/>
          </p:cNvSpPr>
          <p:nvPr/>
        </p:nvSpPr>
        <p:spPr bwMode="auto">
          <a:xfrm>
            <a:off x="7164388" y="227647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WO</a:t>
            </a:r>
          </a:p>
        </p:txBody>
      </p:sp>
      <p:sp>
        <p:nvSpPr>
          <p:cNvPr id="23582" name="テキスト ボックス 110"/>
          <p:cNvSpPr txBox="1">
            <a:spLocks noChangeArrowheads="1"/>
          </p:cNvSpPr>
          <p:nvPr/>
        </p:nvSpPr>
        <p:spPr bwMode="auto">
          <a:xfrm>
            <a:off x="8027988" y="227647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TR</a:t>
            </a:r>
          </a:p>
        </p:txBody>
      </p:sp>
      <p:sp>
        <p:nvSpPr>
          <p:cNvPr id="23583" name="Line 57"/>
          <p:cNvSpPr>
            <a:spLocks noChangeShapeType="1"/>
          </p:cNvSpPr>
          <p:nvPr/>
        </p:nvSpPr>
        <p:spPr bwMode="auto">
          <a:xfrm>
            <a:off x="7669213" y="2925763"/>
            <a:ext cx="0" cy="20161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84" name="Line 58"/>
          <p:cNvSpPr>
            <a:spLocks noChangeShapeType="1"/>
          </p:cNvSpPr>
          <p:nvPr/>
        </p:nvSpPr>
        <p:spPr bwMode="auto">
          <a:xfrm flipH="1">
            <a:off x="7956550" y="2997200"/>
            <a:ext cx="576263" cy="194468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85" name="Line 59"/>
          <p:cNvSpPr>
            <a:spLocks noChangeShapeType="1"/>
          </p:cNvSpPr>
          <p:nvPr/>
        </p:nvSpPr>
        <p:spPr bwMode="auto">
          <a:xfrm>
            <a:off x="6732588" y="2997200"/>
            <a:ext cx="649287" cy="194627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586" name="Rectangle 60"/>
          <p:cNvSpPr>
            <a:spLocks noChangeArrowheads="1"/>
          </p:cNvSpPr>
          <p:nvPr/>
        </p:nvSpPr>
        <p:spPr bwMode="auto">
          <a:xfrm>
            <a:off x="6443663" y="3357563"/>
            <a:ext cx="2447925" cy="1079500"/>
          </a:xfrm>
          <a:prstGeom prst="rect">
            <a:avLst/>
          </a:prstGeom>
          <a:solidFill>
            <a:schemeClr val="bg1">
              <a:alpha val="50195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rgbClr val="FF0000"/>
                </a:solidFill>
                <a:ea typeface="メイリオ" pitchFamily="50" charset="-128"/>
              </a:rPr>
              <a:t>Coordinated</a:t>
            </a:r>
          </a:p>
          <a:p>
            <a:pPr algn="ctr"/>
            <a:r>
              <a:rPr lang="en-US" altLang="ja-JP" b="1">
                <a:solidFill>
                  <a:srgbClr val="FF0000"/>
                </a:solidFill>
                <a:ea typeface="メイリオ" pitchFamily="50" charset="-128"/>
              </a:rPr>
              <a:t>Attack</a:t>
            </a:r>
          </a:p>
        </p:txBody>
      </p:sp>
      <p:cxnSp>
        <p:nvCxnSpPr>
          <p:cNvPr id="23587" name="直線コネクタ 82"/>
          <p:cNvCxnSpPr>
            <a:cxnSpLocks noChangeShapeType="1"/>
          </p:cNvCxnSpPr>
          <p:nvPr/>
        </p:nvCxnSpPr>
        <p:spPr bwMode="auto">
          <a:xfrm rot="5400000">
            <a:off x="3475832" y="3956844"/>
            <a:ext cx="5218112" cy="0"/>
          </a:xfrm>
          <a:prstGeom prst="line">
            <a:avLst/>
          </a:prstGeom>
          <a:noFill/>
          <a:ln w="38100" algn="ctr">
            <a:solidFill>
              <a:srgbClr val="333333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</a:rPr>
              <a:t>Conclusions</a:t>
            </a:r>
            <a:endParaRPr lang="ja-JP" altLang="en-US" smtClean="0">
              <a:latin typeface="Arial" charset="0"/>
            </a:endParaRP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ja-JP" sz="2800" smtClean="0"/>
              <a:t>W</a:t>
            </a:r>
            <a:r>
              <a:rPr lang="en-US" altLang="en-US" sz="2800" smtClean="0"/>
              <a:t>e have proposed an automated method to   detect the association rule of malware for coordinated attacks.</a:t>
            </a:r>
          </a:p>
          <a:p>
            <a:r>
              <a:rPr lang="en-US" altLang="en-US" sz="2800" smtClean="0"/>
              <a:t>We have showed that our proposed method can extract all coordinate attacks correctly.</a:t>
            </a:r>
          </a:p>
          <a:p>
            <a:r>
              <a:rPr lang="en-US" altLang="ja-JP" sz="2800" smtClean="0"/>
              <a:t>We have shown the strong correlation between </a:t>
            </a:r>
            <a:r>
              <a:rPr lang="en-US" altLang="ja-JP" sz="2800" b="1" smtClean="0"/>
              <a:t>PE, TROJ and WORM</a:t>
            </a:r>
            <a:r>
              <a:rPr lang="en-US" altLang="ja-JP" sz="2800" smtClean="0"/>
              <a:t> from our experiment.</a:t>
            </a:r>
          </a:p>
          <a:p>
            <a:r>
              <a:rPr lang="en-US" altLang="ja-JP" sz="2800" smtClean="0"/>
              <a:t>The widely observed rules are likely to be coordinated attacks.</a:t>
            </a:r>
          </a:p>
          <a:p>
            <a:r>
              <a:rPr lang="en-US" altLang="ja-JP" sz="2800" smtClean="0"/>
              <a:t>The duration of coordinated attacks is very short.</a:t>
            </a: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gray">
          <a:xfrm>
            <a:off x="2411413" y="3035300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ja-JP" sz="3600" b="1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You!</a:t>
            </a:r>
            <a:endParaRPr lang="ja-JP" altLang="en-US" sz="3600" b="1" kern="1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29500" cy="1143000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Arial" charset="0"/>
                <a:cs typeface="Arial" charset="0"/>
              </a:rPr>
              <a:t>Experiment 3:</a:t>
            </a:r>
            <a:br>
              <a:rPr lang="en-US" altLang="ja-JP" smtClean="0">
                <a:latin typeface="Arial" charset="0"/>
                <a:cs typeface="Arial" charset="0"/>
              </a:rPr>
            </a:br>
            <a:r>
              <a:rPr lang="ja-JP" altLang="ja-JP" smtClean="0">
                <a:latin typeface="Arial" charset="0"/>
                <a:cs typeface="Arial" charset="0"/>
              </a:rPr>
              <a:t>Dependency on Honeypot</a:t>
            </a:r>
            <a:endParaRPr lang="en-US" altLang="ja-JP" smtClean="0">
              <a:latin typeface="Arial" charset="0"/>
              <a:cs typeface="Arial" charset="0"/>
            </a:endParaRPr>
          </a:p>
        </p:txBody>
      </p:sp>
      <p:sp>
        <p:nvSpPr>
          <p:cNvPr id="64514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567737" cy="4525963"/>
          </a:xfrm>
        </p:spPr>
        <p:txBody>
          <a:bodyPr/>
          <a:lstStyle/>
          <a:p>
            <a:pPr eaLnBrk="1" hangingPunct="1"/>
            <a:r>
              <a:rPr lang="ja-JP" altLang="en-US" smtClean="0"/>
              <a:t>Num</a:t>
            </a:r>
            <a:r>
              <a:rPr lang="en-US" altLang="ja-JP" smtClean="0"/>
              <a:t>. of slots: 3 and over, Minimum Conf: 80%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  <p:graphicFrame>
        <p:nvGraphicFramePr>
          <p:cNvPr id="22650" name="Group 122"/>
          <p:cNvGraphicFramePr>
            <a:graphicFrameLocks noGrp="1"/>
          </p:cNvGraphicFramePr>
          <p:nvPr/>
        </p:nvGraphicFramePr>
        <p:xfrm>
          <a:off x="0" y="2060575"/>
          <a:ext cx="9144000" cy="4649788"/>
        </p:xfrm>
        <a:graphic>
          <a:graphicData uri="http://schemas.openxmlformats.org/drawingml/2006/table">
            <a:tbl>
              <a:tblPr/>
              <a:tblGrid>
                <a:gridCol w="565150"/>
                <a:gridCol w="2386013"/>
                <a:gridCol w="2328862"/>
                <a:gridCol w="444500"/>
                <a:gridCol w="2303463"/>
                <a:gridCol w="111601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No.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Antecedent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Consequent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Honey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1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TROJ_BUZUS.AGB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WORM_SWTYMLAI.CD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36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2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WORM_SWTYMLAI.CD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TROJ_BUZUS.AGB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36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TROJ_BUZUS.AGB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BKDR_VANBOT.GN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WORM_SWTYMLAI.CD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12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4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WORM_SWTYMLAI.CD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BKDR_VANBOT.GN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TROJ_BUZUS.AGB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12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5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TROJ_DLOADR.CBK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UNKNOWN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8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WORM_SWTYMLAI.CD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PE_VIRUT.AV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TROJ_BUZUS.AGB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TROJ_BUZUS.AGB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PE_VIRUT.AV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WORM_SWTYMLAI.CD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0" y="2708275"/>
            <a:ext cx="9144000" cy="12969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9" name="正方形/長方形 8"/>
          <p:cNvSpPr/>
          <p:nvPr/>
        </p:nvSpPr>
        <p:spPr>
          <a:xfrm>
            <a:off x="0" y="5591175"/>
            <a:ext cx="9144000" cy="12668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graphicFrame>
        <p:nvGraphicFramePr>
          <p:cNvPr id="22651" name="Group 123"/>
          <p:cNvGraphicFramePr>
            <a:graphicFrameLocks noGrp="1"/>
          </p:cNvGraphicFramePr>
          <p:nvPr/>
        </p:nvGraphicFramePr>
        <p:xfrm>
          <a:off x="-36513" y="2133600"/>
          <a:ext cx="9144001" cy="3825875"/>
        </p:xfrm>
        <a:graphic>
          <a:graphicData uri="http://schemas.openxmlformats.org/drawingml/2006/table">
            <a:tbl>
              <a:tblPr/>
              <a:tblGrid>
                <a:gridCol w="565151"/>
                <a:gridCol w="2386012"/>
                <a:gridCol w="2328863"/>
                <a:gridCol w="444500"/>
                <a:gridCol w="2303462"/>
                <a:gridCol w="1116013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No.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Antecedent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Consequent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Honey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1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36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2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36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VIRUT.AV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</a:t>
                      </a:r>
                      <a:b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VIRUT.AV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8"/>
          <p:cNvSpPr/>
          <p:nvPr/>
        </p:nvSpPr>
        <p:spPr>
          <a:xfrm>
            <a:off x="0" y="2492375"/>
            <a:ext cx="9144000" cy="1793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3" name="正方形/長方形 8"/>
          <p:cNvSpPr/>
          <p:nvPr/>
        </p:nvSpPr>
        <p:spPr>
          <a:xfrm>
            <a:off x="0" y="4286250"/>
            <a:ext cx="9144000" cy="17859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29500" cy="1143000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Arial" charset="0"/>
                <a:cs typeface="Arial" charset="0"/>
              </a:rPr>
              <a:t>Experiment 4:</a:t>
            </a:r>
            <a:br>
              <a:rPr lang="en-US" altLang="ja-JP" smtClean="0">
                <a:latin typeface="Arial" charset="0"/>
                <a:cs typeface="Arial" charset="0"/>
              </a:rPr>
            </a:br>
            <a:r>
              <a:rPr lang="en-US" altLang="ja-JP" smtClean="0">
                <a:latin typeface="Arial" charset="0"/>
                <a:cs typeface="Arial" charset="0"/>
              </a:rPr>
              <a:t>Lifecycle of Rules of Malware</a:t>
            </a:r>
            <a:endParaRPr lang="ja-JP" altLang="en-US" smtClean="0">
              <a:latin typeface="Arial" charset="0"/>
              <a:cs typeface="Arial" charset="0"/>
            </a:endParaRPr>
          </a:p>
        </p:txBody>
      </p:sp>
      <p:sp>
        <p:nvSpPr>
          <p:cNvPr id="66562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ja-JP" altLang="en-US" smtClean="0"/>
              <a:t>Num</a:t>
            </a:r>
            <a:r>
              <a:rPr lang="en-US" altLang="ja-JP" smtClean="0"/>
              <a:t>. of slots: 3 and over, Minimum Conf: 80%</a:t>
            </a:r>
          </a:p>
          <a:p>
            <a:pPr eaLnBrk="1" hangingPunct="1"/>
            <a:endParaRPr lang="ja-JP" altLang="en-US" smtClean="0"/>
          </a:p>
        </p:txBody>
      </p:sp>
      <p:graphicFrame>
        <p:nvGraphicFramePr>
          <p:cNvPr id="25639" name="Group 39"/>
          <p:cNvGraphicFramePr>
            <a:graphicFrameLocks noGrp="1"/>
          </p:cNvGraphicFramePr>
          <p:nvPr/>
        </p:nvGraphicFramePr>
        <p:xfrm>
          <a:off x="0" y="2214563"/>
          <a:ext cx="9144000" cy="3192462"/>
        </p:xfrm>
        <a:graphic>
          <a:graphicData uri="http://schemas.openxmlformats.org/drawingml/2006/table">
            <a:tbl>
              <a:tblPr/>
              <a:tblGrid>
                <a:gridCol w="1036638"/>
                <a:gridCol w="2259012"/>
                <a:gridCol w="2598738"/>
                <a:gridCol w="606425"/>
                <a:gridCol w="2643187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Antecedent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Consequent</a:t>
                      </a:r>
                      <a:endParaRPr kumimoji="1" lang="ja-JP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PE_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VIRUT.AV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TSPY_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KOLABC.CH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TROJ_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BUZUS.AGB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TSPY_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KOLABC.CH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WORM_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メイリオ" pitchFamily="50" charset="-128"/>
                          <a:cs typeface="メイリオ" pitchFamily="50" charset="-128"/>
                        </a:rPr>
                        <a:t>SWTYMLAI.CD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71563" y="2574925"/>
            <a:ext cx="8072437" cy="936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6" name="正方形/長方形 5"/>
          <p:cNvSpPr/>
          <p:nvPr/>
        </p:nvSpPr>
        <p:spPr>
          <a:xfrm>
            <a:off x="3286125" y="4519613"/>
            <a:ext cx="5857875" cy="863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7" name="Text Box 106"/>
          <p:cNvSpPr txBox="1">
            <a:spLocks noChangeArrowheads="1"/>
          </p:cNvSpPr>
          <p:nvPr/>
        </p:nvSpPr>
        <p:spPr bwMode="auto">
          <a:xfrm>
            <a:off x="857250" y="5680075"/>
            <a:ext cx="7286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>
                <a:solidFill>
                  <a:srgbClr val="FF0000"/>
                </a:solidFill>
                <a:latin typeface="Arial" charset="0"/>
              </a:rPr>
              <a:t>Not </a:t>
            </a:r>
            <a:r>
              <a:rPr lang="en-US" altLang="ja-JP" sz="4000" b="1">
                <a:solidFill>
                  <a:srgbClr val="FF0000"/>
                </a:solidFill>
                <a:latin typeface="Arial" charset="0"/>
              </a:rPr>
              <a:t>TROJ</a:t>
            </a:r>
            <a:r>
              <a:rPr lang="en-US" altLang="ja-JP" sz="4000">
                <a:solidFill>
                  <a:srgbClr val="FF0000"/>
                </a:solidFill>
                <a:latin typeface="Arial" charset="0"/>
              </a:rPr>
              <a:t> but </a:t>
            </a:r>
            <a:r>
              <a:rPr lang="en-US" altLang="ja-JP" sz="4000" b="1">
                <a:solidFill>
                  <a:srgbClr val="FF0000"/>
                </a:solidFill>
                <a:latin typeface="Arial" charset="0"/>
              </a:rPr>
              <a:t>TSPY</a:t>
            </a:r>
            <a:r>
              <a:rPr lang="en-US" altLang="ja-JP" sz="4000">
                <a:solidFill>
                  <a:srgbClr val="FF0000"/>
                </a:solidFill>
                <a:latin typeface="Arial" charset="0"/>
              </a:rPr>
              <a:t> appeared!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z="4200" smtClean="0">
                <a:latin typeface="Arial" charset="0"/>
                <a:cs typeface="Arial" charset="0"/>
              </a:rPr>
              <a:t>Sample of Coordinated Attack</a:t>
            </a:r>
            <a:endParaRPr lang="ja-JP" altLang="en-US" sz="4200" smtClean="0">
              <a:latin typeface="Arial" charset="0"/>
              <a:cs typeface="Arial" charset="0"/>
            </a:endParaRP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>
              <a:buFont typeface="Wingdings 2" pitchFamily="18" charset="2"/>
              <a:buNone/>
            </a:pPr>
            <a:endParaRPr lang="en-US" altLang="ja-JP" smtClean="0"/>
          </a:p>
          <a:p>
            <a:pPr lvl="1" algn="ctr" eaLnBrk="1" hangingPunct="1">
              <a:buFont typeface="Wingdings 2" pitchFamily="18" charset="2"/>
              <a:buNone/>
            </a:pPr>
            <a:endParaRPr lang="en-US" altLang="ja-JP" smtClean="0"/>
          </a:p>
          <a:p>
            <a:pPr lvl="1" algn="ctr" eaLnBrk="1" hangingPunct="1">
              <a:buFont typeface="Wingdings 2" pitchFamily="18" charset="2"/>
              <a:buNone/>
            </a:pPr>
            <a:r>
              <a:rPr lang="en-US" altLang="ja-JP" sz="3000" smtClean="0">
                <a:latin typeface="Gill Sans MT" pitchFamily="34" charset="0"/>
              </a:rPr>
              <a:t>PE_VIRUT.AV</a:t>
            </a:r>
          </a:p>
          <a:p>
            <a:pPr lvl="1" algn="ctr" eaLnBrk="1" hangingPunct="1">
              <a:buFont typeface="Wingdings 2" pitchFamily="18" charset="2"/>
              <a:buNone/>
            </a:pPr>
            <a:endParaRPr lang="en-US" altLang="ja-JP" sz="3000" smtClean="0">
              <a:latin typeface="Gill Sans MT" pitchFamily="34" charset="0"/>
            </a:endParaRPr>
          </a:p>
          <a:p>
            <a:pPr lvl="1" algn="ctr" eaLnBrk="1" hangingPunct="1">
              <a:buFont typeface="Wingdings 2" pitchFamily="18" charset="2"/>
              <a:buNone/>
            </a:pPr>
            <a:r>
              <a:rPr lang="en-US" altLang="ja-JP" sz="3000" smtClean="0">
                <a:latin typeface="Gill Sans MT" pitchFamily="34" charset="0"/>
              </a:rPr>
              <a:t>TROJ_BUZUS.AGB</a:t>
            </a:r>
          </a:p>
          <a:p>
            <a:pPr lvl="1" algn="ctr" eaLnBrk="1" hangingPunct="1">
              <a:buFont typeface="Wingdings 2" pitchFamily="18" charset="2"/>
              <a:buNone/>
            </a:pPr>
            <a:r>
              <a:rPr lang="en-US" altLang="ja-JP" sz="3000" smtClean="0">
                <a:latin typeface="Gill Sans MT" pitchFamily="34" charset="0"/>
              </a:rPr>
              <a:t>WORM_SWTYMLAI.CD</a:t>
            </a:r>
          </a:p>
          <a:p>
            <a:pPr eaLnBrk="1" hangingPunct="1"/>
            <a:endParaRPr lang="en-US" altLang="ja-JP" smtClean="0"/>
          </a:p>
        </p:txBody>
      </p:sp>
      <p:graphicFrame>
        <p:nvGraphicFramePr>
          <p:cNvPr id="19494" name="Group 38"/>
          <p:cNvGraphicFramePr>
            <a:graphicFrameLocks noGrp="1"/>
          </p:cNvGraphicFramePr>
          <p:nvPr/>
        </p:nvGraphicFramePr>
        <p:xfrm>
          <a:off x="395288" y="1557338"/>
          <a:ext cx="8208962" cy="1828800"/>
        </p:xfrm>
        <a:graphic>
          <a:graphicData uri="http://schemas.openxmlformats.org/drawingml/2006/table">
            <a:tbl>
              <a:tblPr/>
              <a:tblGrid>
                <a:gridCol w="1333500"/>
                <a:gridCol w="3386137"/>
                <a:gridCol w="34893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Sourse IP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Malware Name</a:t>
                      </a: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0:02:11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124.86.***.111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ＭＳ Ｐゴシック" pitchFamily="50" charset="-128"/>
                        </a:rPr>
                        <a:t>PE_VIRUT.AV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0:03:48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67.215.*.206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ＭＳ Ｐゴシック" pitchFamily="50" charset="-128"/>
                        </a:rPr>
                        <a:t>TROJ_BUZUS.AGB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0:03:48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72.10.***.195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ＭＳ Ｐゴシック" pitchFamily="50" charset="-128"/>
                        </a:rPr>
                        <a:t>WORM_SWTYMLAI.CD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2" name="下矢印 11"/>
          <p:cNvSpPr/>
          <p:nvPr/>
        </p:nvSpPr>
        <p:spPr>
          <a:xfrm>
            <a:off x="4284663" y="4292600"/>
            <a:ext cx="484187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6" name="正方形/長方形 5"/>
          <p:cNvSpPr/>
          <p:nvPr/>
        </p:nvSpPr>
        <p:spPr>
          <a:xfrm>
            <a:off x="395288" y="1989138"/>
            <a:ext cx="8208962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7" name="正方形/長方形 6"/>
          <p:cNvSpPr/>
          <p:nvPr/>
        </p:nvSpPr>
        <p:spPr>
          <a:xfrm>
            <a:off x="395288" y="2427288"/>
            <a:ext cx="8208962" cy="9302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/>
          </a:p>
        </p:txBody>
      </p:sp>
      <p:sp>
        <p:nvSpPr>
          <p:cNvPr id="2" name="下矢印 11"/>
          <p:cNvSpPr>
            <a:spLocks noChangeArrowheads="1"/>
          </p:cNvSpPr>
          <p:nvPr/>
        </p:nvSpPr>
        <p:spPr bwMode="auto">
          <a:xfrm>
            <a:off x="4284663" y="4292600"/>
            <a:ext cx="484187" cy="549275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19050" algn="ctr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629" name="Rectangle 39"/>
          <p:cNvSpPr>
            <a:spLocks noChangeArrowheads="1"/>
          </p:cNvSpPr>
          <p:nvPr/>
        </p:nvSpPr>
        <p:spPr bwMode="auto">
          <a:xfrm>
            <a:off x="1692275" y="3789363"/>
            <a:ext cx="5400675" cy="21605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>
              <a:ea typeface="メイリオ" pitchFamily="50" charset="-128"/>
            </a:endParaRPr>
          </a:p>
        </p:txBody>
      </p:sp>
      <p:sp>
        <p:nvSpPr>
          <p:cNvPr id="25630" name="Text Box 40"/>
          <p:cNvSpPr txBox="1">
            <a:spLocks noChangeArrowheads="1"/>
          </p:cNvSpPr>
          <p:nvPr/>
        </p:nvSpPr>
        <p:spPr bwMode="auto">
          <a:xfrm>
            <a:off x="0" y="3716338"/>
            <a:ext cx="22320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4000">
                <a:solidFill>
                  <a:schemeClr val="tx1"/>
                </a:solidFill>
                <a:latin typeface="Arial" charset="0"/>
              </a:rPr>
              <a:t>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cs typeface="Arial" charset="0"/>
              </a:rPr>
              <a:t>Objectives</a:t>
            </a:r>
          </a:p>
        </p:txBody>
      </p:sp>
      <p:sp>
        <p:nvSpPr>
          <p:cNvPr id="27650" name="コンテンツ プレースホルダ 8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r>
              <a:rPr lang="en-US" altLang="ja-JP" smtClean="0"/>
              <a:t>Discovery of </a:t>
            </a:r>
            <a:r>
              <a:rPr lang="en-US" altLang="ja-JP" smtClean="0">
                <a:solidFill>
                  <a:srgbClr val="FF0000"/>
                </a:solidFill>
              </a:rPr>
              <a:t>botnet coordinated attacks</a:t>
            </a:r>
            <a:r>
              <a:rPr lang="en-US" altLang="ja-JP" smtClean="0"/>
              <a:t>.</a:t>
            </a:r>
          </a:p>
          <a:p>
            <a:r>
              <a:rPr lang="en-US" altLang="ja-JP" smtClean="0"/>
              <a:t>E.g.</a:t>
            </a:r>
          </a:p>
          <a:p>
            <a:pPr lvl="1"/>
            <a:r>
              <a:rPr lang="en-US" altLang="ja-JP" smtClean="0">
                <a:cs typeface="Arial" charset="0"/>
              </a:rPr>
              <a:t>Botnet A: PE+TROJ+WORM </a:t>
            </a:r>
          </a:p>
          <a:p>
            <a:pPr lvl="1"/>
            <a:r>
              <a:rPr lang="en-US" altLang="ja-JP" smtClean="0"/>
              <a:t>Botnet B: BKDR+TSPY+WORM</a:t>
            </a:r>
          </a:p>
          <a:p>
            <a:pPr lvl="1"/>
            <a:endParaRPr lang="en-US" altLang="ja-JP" smtClean="0"/>
          </a:p>
          <a:p>
            <a:r>
              <a:rPr lang="en-US" altLang="ja-JP" smtClean="0"/>
              <a:t>Application to efficient malware detection.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cs typeface="Arial" charset="0"/>
              </a:rPr>
              <a:t>Our Approach: Honeypot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r>
              <a:rPr lang="en-US" altLang="ja-JP" smtClean="0"/>
              <a:t>Sunday</a:t>
            </a:r>
          </a:p>
        </p:txBody>
      </p:sp>
      <p:grpSp>
        <p:nvGrpSpPr>
          <p:cNvPr id="29699" name="Group 44"/>
          <p:cNvGrpSpPr>
            <a:grpSpLocks/>
          </p:cNvGrpSpPr>
          <p:nvPr/>
        </p:nvGrpSpPr>
        <p:grpSpPr bwMode="auto">
          <a:xfrm>
            <a:off x="5735638" y="2060575"/>
            <a:ext cx="1357312" cy="1285875"/>
            <a:chOff x="3613" y="1298"/>
            <a:chExt cx="855" cy="810"/>
          </a:xfrm>
        </p:grpSpPr>
        <p:sp>
          <p:nvSpPr>
            <p:cNvPr id="2" name="星 32 46"/>
            <p:cNvSpPr/>
            <p:nvPr/>
          </p:nvSpPr>
          <p:spPr bwMode="auto">
            <a:xfrm>
              <a:off x="3651" y="1298"/>
              <a:ext cx="810" cy="810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723" name="テキスト ボックス 20"/>
            <p:cNvSpPr txBox="1">
              <a:spLocks noChangeArrowheads="1"/>
            </p:cNvSpPr>
            <p:nvPr/>
          </p:nvSpPr>
          <p:spPr bwMode="auto">
            <a:xfrm>
              <a:off x="3613" y="1554"/>
              <a:ext cx="8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TROJ</a:t>
              </a:r>
              <a:endParaRPr lang="ja-JP" altLang="en-US">
                <a:solidFill>
                  <a:schemeClr val="bg1"/>
                </a:solidFill>
              </a:endParaRPr>
            </a:p>
          </p:txBody>
        </p:sp>
      </p:grpSp>
      <p:pic>
        <p:nvPicPr>
          <p:cNvPr id="29700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2650" y="4613275"/>
            <a:ext cx="12207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19"/>
          <p:cNvSpPr txBox="1">
            <a:spLocks noChangeArrowheads="1"/>
          </p:cNvSpPr>
          <p:nvPr/>
        </p:nvSpPr>
        <p:spPr bwMode="auto">
          <a:xfrm>
            <a:off x="2555875" y="6021388"/>
            <a:ext cx="2951163" cy="5794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solidFill>
                  <a:schemeClr val="tx1"/>
                </a:solidFill>
                <a:ea typeface="メイリオ" pitchFamily="50" charset="-128"/>
              </a:rPr>
              <a:t>Honeypot</a:t>
            </a:r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2124075" y="3357563"/>
            <a:ext cx="1295400" cy="12954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3851275" y="3357563"/>
            <a:ext cx="0" cy="1223962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4211638" y="3357563"/>
            <a:ext cx="0" cy="1223962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1619250" y="2852738"/>
            <a:ext cx="13684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1</a:t>
            </a:r>
          </a:p>
        </p:txBody>
      </p:sp>
      <p:grpSp>
        <p:nvGrpSpPr>
          <p:cNvPr id="96284" name="Group 28"/>
          <p:cNvGrpSpPr>
            <a:grpSpLocks/>
          </p:cNvGrpSpPr>
          <p:nvPr/>
        </p:nvGrpSpPr>
        <p:grpSpPr bwMode="auto">
          <a:xfrm>
            <a:off x="1042988" y="2497138"/>
            <a:ext cx="1008062" cy="644525"/>
            <a:chOff x="748" y="2251"/>
            <a:chExt cx="635" cy="406"/>
          </a:xfrm>
        </p:grpSpPr>
        <p:sp>
          <p:nvSpPr>
            <p:cNvPr id="4" name="星 32 50"/>
            <p:cNvSpPr/>
            <p:nvPr/>
          </p:nvSpPr>
          <p:spPr bwMode="auto">
            <a:xfrm>
              <a:off x="884" y="2251"/>
              <a:ext cx="406" cy="406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721" name="テキスト ボックス 110"/>
            <p:cNvSpPr txBox="1">
              <a:spLocks noChangeArrowheads="1"/>
            </p:cNvSpPr>
            <p:nvPr/>
          </p:nvSpPr>
          <p:spPr bwMode="auto">
            <a:xfrm>
              <a:off x="748" y="2296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PE</a:t>
              </a:r>
            </a:p>
          </p:txBody>
        </p:sp>
      </p:grp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4140200" y="2852738"/>
            <a:ext cx="13684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1</a:t>
            </a:r>
          </a:p>
        </p:txBody>
      </p:sp>
      <p:grpSp>
        <p:nvGrpSpPr>
          <p:cNvPr id="96288" name="Group 32"/>
          <p:cNvGrpSpPr>
            <a:grpSpLocks/>
          </p:cNvGrpSpPr>
          <p:nvPr/>
        </p:nvGrpSpPr>
        <p:grpSpPr bwMode="auto">
          <a:xfrm>
            <a:off x="3708400" y="2420938"/>
            <a:ext cx="1008063" cy="644525"/>
            <a:chOff x="4513" y="1389"/>
            <a:chExt cx="635" cy="406"/>
          </a:xfrm>
        </p:grpSpPr>
        <p:sp>
          <p:nvSpPr>
            <p:cNvPr id="6" name="星 32 50"/>
            <p:cNvSpPr/>
            <p:nvPr/>
          </p:nvSpPr>
          <p:spPr bwMode="auto">
            <a:xfrm>
              <a:off x="4604" y="1389"/>
              <a:ext cx="406" cy="406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719" name="テキスト ボックス 110"/>
            <p:cNvSpPr txBox="1">
              <a:spLocks noChangeArrowheads="1"/>
            </p:cNvSpPr>
            <p:nvPr/>
          </p:nvSpPr>
          <p:spPr bwMode="auto">
            <a:xfrm>
              <a:off x="4513" y="143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WO</a:t>
              </a:r>
            </a:p>
          </p:txBody>
        </p:sp>
      </p:grpSp>
      <p:grpSp>
        <p:nvGrpSpPr>
          <p:cNvPr id="96289" name="Group 33"/>
          <p:cNvGrpSpPr>
            <a:grpSpLocks/>
          </p:cNvGrpSpPr>
          <p:nvPr/>
        </p:nvGrpSpPr>
        <p:grpSpPr bwMode="auto">
          <a:xfrm>
            <a:off x="3348038" y="2420938"/>
            <a:ext cx="1008062" cy="644525"/>
            <a:chOff x="4513" y="1389"/>
            <a:chExt cx="635" cy="406"/>
          </a:xfrm>
        </p:grpSpPr>
        <p:sp>
          <p:nvSpPr>
            <p:cNvPr id="51" name="星 32 50"/>
            <p:cNvSpPr/>
            <p:nvPr/>
          </p:nvSpPr>
          <p:spPr bwMode="auto">
            <a:xfrm>
              <a:off x="4604" y="1389"/>
              <a:ext cx="406" cy="406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717" name="テキスト ボックス 110"/>
            <p:cNvSpPr txBox="1">
              <a:spLocks noChangeArrowheads="1"/>
            </p:cNvSpPr>
            <p:nvPr/>
          </p:nvSpPr>
          <p:spPr bwMode="auto">
            <a:xfrm>
              <a:off x="4513" y="143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WO</a:t>
              </a:r>
            </a:p>
          </p:txBody>
        </p:sp>
      </p:grpSp>
      <p:sp>
        <p:nvSpPr>
          <p:cNvPr id="96292" name="Text Box 36"/>
          <p:cNvSpPr txBox="1">
            <a:spLocks noChangeArrowheads="1"/>
          </p:cNvSpPr>
          <p:nvPr/>
        </p:nvSpPr>
        <p:spPr bwMode="auto">
          <a:xfrm>
            <a:off x="4140200" y="2852738"/>
            <a:ext cx="13684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2</a:t>
            </a:r>
          </a:p>
        </p:txBody>
      </p:sp>
      <p:sp>
        <p:nvSpPr>
          <p:cNvPr id="47" name="星 32 46"/>
          <p:cNvSpPr/>
          <p:nvPr/>
        </p:nvSpPr>
        <p:spPr bwMode="auto">
          <a:xfrm>
            <a:off x="3348038" y="2060575"/>
            <a:ext cx="1285875" cy="128587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29712" name="テキスト ボックス 20"/>
          <p:cNvSpPr txBox="1">
            <a:spLocks noChangeArrowheads="1"/>
          </p:cNvSpPr>
          <p:nvPr/>
        </p:nvSpPr>
        <p:spPr bwMode="auto">
          <a:xfrm>
            <a:off x="3286125" y="2492375"/>
            <a:ext cx="135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WORM</a:t>
            </a:r>
            <a:endParaRPr lang="ja-JP" altLang="en-US">
              <a:solidFill>
                <a:schemeClr val="bg1"/>
              </a:solidFill>
            </a:endParaRPr>
          </a:p>
        </p:txBody>
      </p:sp>
      <p:grpSp>
        <p:nvGrpSpPr>
          <p:cNvPr id="29713" name="Group 38"/>
          <p:cNvGrpSpPr>
            <a:grpSpLocks/>
          </p:cNvGrpSpPr>
          <p:nvPr/>
        </p:nvGrpSpPr>
        <p:grpSpPr bwMode="auto">
          <a:xfrm>
            <a:off x="900113" y="2060575"/>
            <a:ext cx="1357312" cy="1285875"/>
            <a:chOff x="567" y="1314"/>
            <a:chExt cx="855" cy="810"/>
          </a:xfrm>
        </p:grpSpPr>
        <p:sp>
          <p:nvSpPr>
            <p:cNvPr id="8" name="星 32 46"/>
            <p:cNvSpPr/>
            <p:nvPr/>
          </p:nvSpPr>
          <p:spPr bwMode="auto">
            <a:xfrm>
              <a:off x="612" y="1314"/>
              <a:ext cx="810" cy="810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715" name="テキスト ボックス 20"/>
            <p:cNvSpPr txBox="1">
              <a:spLocks noChangeArrowheads="1"/>
            </p:cNvSpPr>
            <p:nvPr/>
          </p:nvSpPr>
          <p:spPr bwMode="auto">
            <a:xfrm>
              <a:off x="567" y="1570"/>
              <a:ext cx="8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PE</a:t>
              </a: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rAng="0" ptsTypes="">
                                      <p:cBhvr>
                                        <p:cTn id="6" dur="1000" fill="hold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2.77521E-8 L -0.03941 0.3096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96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2.77521E-8 L 0.03958 0.3147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96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6" grpId="0" animBg="1"/>
      <p:bldP spid="96277" grpId="0" animBg="1"/>
      <p:bldP spid="96279" grpId="0" animBg="1"/>
      <p:bldP spid="96280" grpId="0"/>
      <p:bldP spid="96285" grpId="0"/>
      <p:bldP spid="96285" grpId="1"/>
      <p:bldP spid="96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cs typeface="Arial" charset="0"/>
              </a:rPr>
              <a:t>Our Approach: Honeypot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r>
              <a:rPr lang="en-US" altLang="ja-JP" smtClean="0"/>
              <a:t>Monday</a:t>
            </a:r>
          </a:p>
        </p:txBody>
      </p:sp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2650" y="4613275"/>
            <a:ext cx="12207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2555875" y="6021388"/>
            <a:ext cx="2951163" cy="5794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solidFill>
                  <a:schemeClr val="tx1"/>
                </a:solidFill>
                <a:ea typeface="メイリオ" pitchFamily="50" charset="-128"/>
              </a:rPr>
              <a:t>Honeypot</a:t>
            </a:r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2124075" y="3357563"/>
            <a:ext cx="1295400" cy="12954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619250" y="2852738"/>
            <a:ext cx="13684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1</a:t>
            </a:r>
          </a:p>
        </p:txBody>
      </p:sp>
      <p:grpSp>
        <p:nvGrpSpPr>
          <p:cNvPr id="101388" name="Group 12"/>
          <p:cNvGrpSpPr>
            <a:grpSpLocks/>
          </p:cNvGrpSpPr>
          <p:nvPr/>
        </p:nvGrpSpPr>
        <p:grpSpPr bwMode="auto">
          <a:xfrm>
            <a:off x="1042988" y="2497138"/>
            <a:ext cx="1008062" cy="644525"/>
            <a:chOff x="748" y="2251"/>
            <a:chExt cx="635" cy="406"/>
          </a:xfrm>
        </p:grpSpPr>
        <p:sp>
          <p:nvSpPr>
            <p:cNvPr id="2" name="星 32 50"/>
            <p:cNvSpPr/>
            <p:nvPr/>
          </p:nvSpPr>
          <p:spPr bwMode="auto">
            <a:xfrm>
              <a:off x="884" y="2251"/>
              <a:ext cx="406" cy="406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1771" name="テキスト ボックス 110"/>
            <p:cNvSpPr txBox="1">
              <a:spLocks noChangeArrowheads="1"/>
            </p:cNvSpPr>
            <p:nvPr/>
          </p:nvSpPr>
          <p:spPr bwMode="auto">
            <a:xfrm>
              <a:off x="748" y="2296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PE</a:t>
              </a:r>
            </a:p>
          </p:txBody>
        </p:sp>
      </p:grp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6443663" y="2852738"/>
            <a:ext cx="13684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1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6443663" y="2852738"/>
            <a:ext cx="13684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chemeClr val="tx1"/>
                </a:solidFill>
                <a:latin typeface="Arial" charset="0"/>
                <a:ea typeface="メイリオ" pitchFamily="50" charset="-128"/>
                <a:cs typeface="Arial" charset="0"/>
              </a:rPr>
              <a:t>2</a:t>
            </a:r>
          </a:p>
        </p:txBody>
      </p:sp>
      <p:grpSp>
        <p:nvGrpSpPr>
          <p:cNvPr id="31754" name="Group 25"/>
          <p:cNvGrpSpPr>
            <a:grpSpLocks/>
          </p:cNvGrpSpPr>
          <p:nvPr/>
        </p:nvGrpSpPr>
        <p:grpSpPr bwMode="auto">
          <a:xfrm>
            <a:off x="900113" y="2060575"/>
            <a:ext cx="1357312" cy="1285875"/>
            <a:chOff x="567" y="1314"/>
            <a:chExt cx="855" cy="810"/>
          </a:xfrm>
        </p:grpSpPr>
        <p:sp>
          <p:nvSpPr>
            <p:cNvPr id="4" name="星 32 46"/>
            <p:cNvSpPr/>
            <p:nvPr/>
          </p:nvSpPr>
          <p:spPr bwMode="auto">
            <a:xfrm>
              <a:off x="612" y="1314"/>
              <a:ext cx="810" cy="810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1769" name="テキスト ボックス 20"/>
            <p:cNvSpPr txBox="1">
              <a:spLocks noChangeArrowheads="1"/>
            </p:cNvSpPr>
            <p:nvPr/>
          </p:nvSpPr>
          <p:spPr bwMode="auto">
            <a:xfrm>
              <a:off x="567" y="1570"/>
              <a:ext cx="8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PE</a:t>
              </a:r>
              <a:endParaRPr lang="ja-JP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47" name="星 32 46"/>
          <p:cNvSpPr/>
          <p:nvPr/>
        </p:nvSpPr>
        <p:spPr bwMode="auto">
          <a:xfrm>
            <a:off x="3348038" y="2060575"/>
            <a:ext cx="1285875" cy="1285875"/>
          </a:xfrm>
          <a:prstGeom prst="star32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1756" name="テキスト ボックス 20"/>
          <p:cNvSpPr txBox="1">
            <a:spLocks noChangeArrowheads="1"/>
          </p:cNvSpPr>
          <p:nvPr/>
        </p:nvSpPr>
        <p:spPr bwMode="auto">
          <a:xfrm>
            <a:off x="3286125" y="2492375"/>
            <a:ext cx="135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WORM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01415" name="Line 39"/>
          <p:cNvSpPr>
            <a:spLocks noChangeShapeType="1"/>
          </p:cNvSpPr>
          <p:nvPr/>
        </p:nvSpPr>
        <p:spPr bwMode="auto">
          <a:xfrm flipH="1">
            <a:off x="4427538" y="3141663"/>
            <a:ext cx="1368425" cy="15113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01417" name="Line 41"/>
          <p:cNvSpPr>
            <a:spLocks noChangeShapeType="1"/>
          </p:cNvSpPr>
          <p:nvPr/>
        </p:nvSpPr>
        <p:spPr bwMode="auto">
          <a:xfrm flipH="1">
            <a:off x="4643438" y="3357563"/>
            <a:ext cx="1368425" cy="15113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grpSp>
        <p:nvGrpSpPr>
          <p:cNvPr id="101409" name="Group 33"/>
          <p:cNvGrpSpPr>
            <a:grpSpLocks/>
          </p:cNvGrpSpPr>
          <p:nvPr/>
        </p:nvGrpSpPr>
        <p:grpSpPr bwMode="auto">
          <a:xfrm>
            <a:off x="5795963" y="2349500"/>
            <a:ext cx="1008062" cy="644525"/>
            <a:chOff x="5057" y="1389"/>
            <a:chExt cx="635" cy="406"/>
          </a:xfrm>
        </p:grpSpPr>
        <p:sp>
          <p:nvSpPr>
            <p:cNvPr id="6" name="星 32 50"/>
            <p:cNvSpPr/>
            <p:nvPr/>
          </p:nvSpPr>
          <p:spPr bwMode="auto">
            <a:xfrm>
              <a:off x="5173" y="1389"/>
              <a:ext cx="406" cy="406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1767" name="テキスト ボックス 110"/>
            <p:cNvSpPr txBox="1">
              <a:spLocks noChangeArrowheads="1"/>
            </p:cNvSpPr>
            <p:nvPr/>
          </p:nvSpPr>
          <p:spPr bwMode="auto">
            <a:xfrm>
              <a:off x="5057" y="143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TR</a:t>
              </a:r>
            </a:p>
          </p:txBody>
        </p:sp>
      </p:grpSp>
      <p:grpSp>
        <p:nvGrpSpPr>
          <p:cNvPr id="101418" name="Group 42"/>
          <p:cNvGrpSpPr>
            <a:grpSpLocks/>
          </p:cNvGrpSpPr>
          <p:nvPr/>
        </p:nvGrpSpPr>
        <p:grpSpPr bwMode="auto">
          <a:xfrm>
            <a:off x="6011863" y="2565400"/>
            <a:ext cx="1008062" cy="644525"/>
            <a:chOff x="5057" y="1389"/>
            <a:chExt cx="635" cy="406"/>
          </a:xfrm>
        </p:grpSpPr>
        <p:sp>
          <p:nvSpPr>
            <p:cNvPr id="51" name="星 32 50"/>
            <p:cNvSpPr/>
            <p:nvPr/>
          </p:nvSpPr>
          <p:spPr bwMode="auto">
            <a:xfrm>
              <a:off x="5173" y="1389"/>
              <a:ext cx="406" cy="406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1765" name="テキスト ボックス 110"/>
            <p:cNvSpPr txBox="1">
              <a:spLocks noChangeArrowheads="1"/>
            </p:cNvSpPr>
            <p:nvPr/>
          </p:nvSpPr>
          <p:spPr bwMode="auto">
            <a:xfrm>
              <a:off x="5057" y="1434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TR</a:t>
              </a:r>
            </a:p>
          </p:txBody>
        </p:sp>
      </p:grpSp>
      <p:grpSp>
        <p:nvGrpSpPr>
          <p:cNvPr id="31761" name="Group 30"/>
          <p:cNvGrpSpPr>
            <a:grpSpLocks/>
          </p:cNvGrpSpPr>
          <p:nvPr/>
        </p:nvGrpSpPr>
        <p:grpSpPr bwMode="auto">
          <a:xfrm>
            <a:off x="5735638" y="2060575"/>
            <a:ext cx="1357312" cy="1285875"/>
            <a:chOff x="3613" y="1298"/>
            <a:chExt cx="855" cy="810"/>
          </a:xfrm>
        </p:grpSpPr>
        <p:sp>
          <p:nvSpPr>
            <p:cNvPr id="8" name="星 32 46"/>
            <p:cNvSpPr/>
            <p:nvPr/>
          </p:nvSpPr>
          <p:spPr bwMode="auto">
            <a:xfrm>
              <a:off x="3651" y="1298"/>
              <a:ext cx="810" cy="810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1763" name="テキスト ボックス 20"/>
            <p:cNvSpPr txBox="1">
              <a:spLocks noChangeArrowheads="1"/>
            </p:cNvSpPr>
            <p:nvPr/>
          </p:nvSpPr>
          <p:spPr bwMode="auto">
            <a:xfrm>
              <a:off x="3613" y="1554"/>
              <a:ext cx="8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400">
                  <a:solidFill>
                    <a:schemeClr val="bg1"/>
                  </a:solidFill>
                </a:rPr>
                <a:t>TROJ</a:t>
              </a: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rAng="0" ptsTypes="">
                                      <p:cBhvr>
                                        <p:cTn id="6" dur="1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508 L -0.23611 0.325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16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509 L -0.23594 0.3256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16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1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animBg="1"/>
      <p:bldP spid="101387" grpId="0"/>
      <p:bldP spid="101391" grpId="0"/>
      <p:bldP spid="101391" grpId="1"/>
      <p:bldP spid="101398" grpId="0"/>
      <p:bldP spid="101415" grpId="0" animBg="1"/>
      <p:bldP spid="1014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z="4200" smtClean="0">
                <a:latin typeface="Arial" charset="0"/>
                <a:cs typeface="Arial" charset="0"/>
              </a:rPr>
              <a:t>Difficulty of discovering</a:t>
            </a:r>
          </a:p>
        </p:txBody>
      </p:sp>
      <p:sp>
        <p:nvSpPr>
          <p:cNvPr id="33794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504825" y="1655763"/>
            <a:ext cx="7416800" cy="4465637"/>
          </a:xfrm>
        </p:spPr>
        <p:txBody>
          <a:bodyPr/>
          <a:lstStyle/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C</a:t>
            </a:r>
            <a:r>
              <a:rPr lang="ja-JP" altLang="ja-JP" smtClean="0"/>
              <a:t>oordinated pattern</a:t>
            </a:r>
            <a:r>
              <a:rPr lang="ja-JP" altLang="en-US" smtClean="0"/>
              <a:t>s</a:t>
            </a:r>
            <a:r>
              <a:rPr lang="en-US" altLang="ja-JP" smtClean="0"/>
              <a:t>: 2</a:t>
            </a:r>
            <a:r>
              <a:rPr lang="en-US" altLang="ja-JP" baseline="30000" smtClean="0"/>
              <a:t>6</a:t>
            </a:r>
            <a:r>
              <a:rPr lang="en-US" altLang="ja-JP" smtClean="0"/>
              <a:t> = 64</a:t>
            </a:r>
          </a:p>
          <a:p>
            <a:pPr eaLnBrk="1" hangingPunct="1"/>
            <a:r>
              <a:rPr lang="en-US" altLang="ja-JP" smtClean="0"/>
              <a:t>One week:                           7</a:t>
            </a:r>
          </a:p>
          <a:p>
            <a:pPr eaLnBrk="1" hangingPunct="1"/>
            <a:r>
              <a:rPr lang="en-US" altLang="ja-JP" smtClean="0"/>
              <a:t>#</a:t>
            </a:r>
            <a:r>
              <a:rPr lang="ja-JP" altLang="ja-JP" smtClean="0"/>
              <a:t> of investigation</a:t>
            </a:r>
            <a:r>
              <a:rPr lang="en-US" altLang="ja-JP" smtClean="0"/>
              <a:t>s:           448</a:t>
            </a:r>
          </a:p>
        </p:txBody>
      </p:sp>
      <p:graphicFrame>
        <p:nvGraphicFramePr>
          <p:cNvPr id="11356" name="Group 92"/>
          <p:cNvGraphicFramePr>
            <a:graphicFrameLocks noGrp="1"/>
          </p:cNvGraphicFramePr>
          <p:nvPr/>
        </p:nvGraphicFramePr>
        <p:xfrm>
          <a:off x="444500" y="1400175"/>
          <a:ext cx="8231188" cy="3468688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6338"/>
                <a:gridCol w="1176337"/>
                <a:gridCol w="1174750"/>
                <a:gridCol w="1176338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PE1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PE2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TROJ1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TORJ2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WORM1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WORM2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メイリオ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メイリオ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9372" name="Text Box 156"/>
          <p:cNvSpPr txBox="1">
            <a:spLocks noChangeArrowheads="1"/>
          </p:cNvSpPr>
          <p:nvPr/>
        </p:nvSpPr>
        <p:spPr bwMode="auto">
          <a:xfrm>
            <a:off x="6084888" y="6119813"/>
            <a:ext cx="4052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← </a:t>
            </a:r>
            <a:r>
              <a:rPr lang="en-US" altLang="ja-JP" sz="3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800T</a:t>
            </a:r>
          </a:p>
        </p:txBody>
      </p:sp>
      <p:sp>
        <p:nvSpPr>
          <p:cNvPr id="9373" name="Text Box 157"/>
          <p:cNvSpPr txBox="1">
            <a:spLocks noChangeArrowheads="1"/>
          </p:cNvSpPr>
          <p:nvPr/>
        </p:nvSpPr>
        <p:spPr bwMode="auto">
          <a:xfrm>
            <a:off x="6084888" y="5518150"/>
            <a:ext cx="4052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← </a:t>
            </a:r>
            <a:r>
              <a:rPr lang="en-US" altLang="ja-JP" sz="3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2M</a:t>
            </a:r>
            <a:endParaRPr lang="ja-JP" altLang="en-US" sz="3000" b="1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374" name="Text Box 158"/>
          <p:cNvSpPr txBox="1">
            <a:spLocks noChangeArrowheads="1"/>
          </p:cNvSpPr>
          <p:nvPr/>
        </p:nvSpPr>
        <p:spPr bwMode="auto">
          <a:xfrm>
            <a:off x="6064250" y="5013325"/>
            <a:ext cx="40528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← </a:t>
            </a:r>
            <a:r>
              <a:rPr lang="en-US" altLang="ja-JP" sz="3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400M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6310313" y="1341438"/>
            <a:ext cx="1214437" cy="5000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933825" y="1341438"/>
            <a:ext cx="1214438" cy="5000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619250" y="1341438"/>
            <a:ext cx="1214438" cy="5000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Arial" charset="0"/>
                <a:ea typeface="メイリオ" pitchFamily="50" charset="-128"/>
                <a:cs typeface="Arial" charset="0"/>
              </a:rPr>
              <a:t>Our Approach: Data mining</a:t>
            </a:r>
            <a:endParaRPr lang="ja-JP" altLang="en-US" smtClean="0">
              <a:latin typeface="Arial" charset="0"/>
              <a:ea typeface="メイリオ" pitchFamily="50" charset="-128"/>
              <a:cs typeface="Arial" charset="0"/>
            </a:endParaRPr>
          </a:p>
        </p:txBody>
      </p:sp>
      <p:sp>
        <p:nvSpPr>
          <p:cNvPr id="35842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Using association analysis ‘</a:t>
            </a:r>
            <a:r>
              <a:rPr lang="en-US" altLang="ja-JP" smtClean="0">
                <a:solidFill>
                  <a:srgbClr val="FF0000"/>
                </a:solidFill>
              </a:rPr>
              <a:t>Apriori</a:t>
            </a:r>
            <a:r>
              <a:rPr lang="en-US" altLang="ja-JP" smtClean="0"/>
              <a:t>’</a:t>
            </a:r>
          </a:p>
          <a:p>
            <a:pPr eaLnBrk="1" hangingPunct="1"/>
            <a:r>
              <a:rPr lang="en-US" altLang="ja-JP" smtClean="0"/>
              <a:t>E</a:t>
            </a:r>
            <a:r>
              <a:rPr lang="en-US" altLang="en-US" smtClean="0"/>
              <a:t>xtracting </a:t>
            </a:r>
            <a:r>
              <a:rPr lang="en-US" altLang="en-US" smtClean="0">
                <a:solidFill>
                  <a:srgbClr val="FF0000"/>
                </a:solidFill>
              </a:rPr>
              <a:t>association rules</a:t>
            </a:r>
            <a:r>
              <a:rPr lang="en-US" altLang="en-US" smtClean="0"/>
              <a:t> of the form</a:t>
            </a:r>
            <a:r>
              <a:rPr lang="en-US" altLang="ja-JP" smtClean="0"/>
              <a:t> </a:t>
            </a:r>
            <a:r>
              <a:rPr lang="en-US" altLang="en-US" b="1" smtClean="0"/>
              <a:t>X </a:t>
            </a:r>
            <a:r>
              <a:rPr lang="ja-JP" altLang="en-US" b="1" smtClean="0"/>
              <a:t>→</a:t>
            </a:r>
            <a:r>
              <a:rPr lang="en-US" altLang="en-US" b="1" smtClean="0"/>
              <a:t> Y</a:t>
            </a:r>
            <a:r>
              <a:rPr lang="en-US" altLang="ja-JP" b="1" smtClean="0"/>
              <a:t>.</a:t>
            </a:r>
          </a:p>
          <a:p>
            <a:pPr lvl="1" eaLnBrk="1" hangingPunct="1"/>
            <a:r>
              <a:rPr lang="en-US" altLang="ja-JP" smtClean="0"/>
              <a:t>E.g. ‘</a:t>
            </a:r>
            <a:r>
              <a:rPr lang="en-US" altLang="ja-JP" smtClean="0">
                <a:latin typeface="Gill Sans MT" pitchFamily="34" charset="0"/>
              </a:rPr>
              <a:t>PE </a:t>
            </a:r>
            <a:r>
              <a:rPr lang="ja-JP" altLang="en-US" smtClean="0">
                <a:latin typeface="Gill Sans MT" pitchFamily="34" charset="0"/>
              </a:rPr>
              <a:t>→ </a:t>
            </a:r>
            <a:r>
              <a:rPr lang="en-US" altLang="ja-JP" smtClean="0">
                <a:latin typeface="Gill Sans MT" pitchFamily="34" charset="0"/>
              </a:rPr>
              <a:t>WORM, TROJ</a:t>
            </a:r>
            <a:r>
              <a:rPr lang="en-US" altLang="ja-JP" smtClean="0"/>
              <a:t>’</a:t>
            </a:r>
          </a:p>
          <a:p>
            <a:pPr eaLnBrk="1" hangingPunct="1"/>
            <a:endParaRPr lang="en-US" altLang="ja-JP" b="1" smtClean="0"/>
          </a:p>
          <a:p>
            <a:pPr eaLnBrk="1" hangingPunct="1"/>
            <a:r>
              <a:rPr lang="ja-JP" altLang="en-US" smtClean="0"/>
              <a:t>With the minimum </a:t>
            </a:r>
            <a:r>
              <a:rPr lang="ja-JP" altLang="en-US" smtClean="0">
                <a:solidFill>
                  <a:srgbClr val="FF0000"/>
                </a:solidFill>
              </a:rPr>
              <a:t>support</a:t>
            </a:r>
            <a:r>
              <a:rPr lang="ja-JP" altLang="en-US" smtClean="0"/>
              <a:t> and </a:t>
            </a:r>
            <a:r>
              <a:rPr lang="ja-JP" altLang="en-US" smtClean="0">
                <a:solidFill>
                  <a:srgbClr val="FF0000"/>
                </a:solidFill>
              </a:rPr>
              <a:t>confidence</a:t>
            </a:r>
            <a:r>
              <a:rPr lang="ja-JP" altLang="en-US" smtClean="0"/>
              <a:t>, we can squeeze many useless rules to be examined.</a:t>
            </a:r>
            <a:endParaRPr lang="en-US" altLang="ja-JP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200" smtClean="0">
                <a:latin typeface="Arial" charset="0"/>
                <a:cs typeface="Arial" charset="0"/>
              </a:rPr>
              <a:t>Principle</a:t>
            </a:r>
            <a:r>
              <a:rPr lang="en-US" altLang="ja-JP" sz="4200" smtClean="0">
                <a:latin typeface="Arial" charset="0"/>
                <a:cs typeface="Arial" charset="0"/>
              </a:rPr>
              <a:t> of Algorithm ‘Apriori’</a:t>
            </a:r>
            <a:endParaRPr lang="ja-JP" altLang="en-US" sz="4200" smtClean="0">
              <a:latin typeface="Arial" charset="0"/>
              <a:cs typeface="Arial" charset="0"/>
            </a:endParaRPr>
          </a:p>
        </p:txBody>
      </p:sp>
      <p:sp>
        <p:nvSpPr>
          <p:cNvPr id="37890" name="コンテンツ プレースホルダ 1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467600" cy="4525963"/>
          </a:xfrm>
        </p:spPr>
        <p:txBody>
          <a:bodyPr/>
          <a:lstStyle/>
          <a:p>
            <a:r>
              <a:rPr lang="en-US" altLang="ja-JP" smtClean="0"/>
              <a:t>Given minimum values, prune useless rules.</a:t>
            </a:r>
            <a:endParaRPr lang="ja-JP" altLang="en-US" smtClean="0"/>
          </a:p>
        </p:txBody>
      </p:sp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539750" y="2708275"/>
            <a:ext cx="2428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solidFill>
                  <a:srgbClr val="FF0000"/>
                </a:solidFill>
                <a:latin typeface="Arial" charset="0"/>
              </a:rPr>
              <a:t>Minimum Supp 0.8</a:t>
            </a:r>
            <a:endParaRPr lang="ja-JP" alt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6246813" y="2636838"/>
            <a:ext cx="2428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solidFill>
                  <a:schemeClr val="tx2"/>
                </a:solidFill>
                <a:latin typeface="Arial" charset="0"/>
              </a:rPr>
              <a:t>Minimum Conf 0.6</a:t>
            </a:r>
            <a:endParaRPr lang="ja-JP" altLang="en-US" sz="320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789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2517775"/>
            <a:ext cx="3829050" cy="3829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1265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7775" y="2517775"/>
            <a:ext cx="3829050" cy="3829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1265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7775" y="2517775"/>
            <a:ext cx="3829050" cy="3829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7775" y="2517775"/>
            <a:ext cx="38290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672138" y="5729288"/>
            <a:ext cx="3221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solidFill>
                  <a:srgbClr val="FFC000"/>
                </a:solidFill>
                <a:latin typeface="Arial" charset="0"/>
              </a:rPr>
              <a:t>Effective Rules</a:t>
            </a:r>
            <a:endParaRPr lang="ja-JP" altLang="en-US" sz="32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5|16.9|4.1"/>
</p:tagLst>
</file>

<file path=ppt/theme/theme1.xml><?xml version="1.0" encoding="utf-8"?>
<a:theme xmlns:a="http://schemas.openxmlformats.org/drawingml/2006/main" name="テクノロジー">
  <a:themeElements>
    <a:clrScheme name="テクノロジー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テクノロジー">
      <a:majorFont>
        <a:latin typeface="Bookman Old Style"/>
        <a:ea typeface="HG明朝E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クノロジー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テクノロジー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テクノロジー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rgbClr val="FF0000"/>
          </a:solidFill>
        </a:ln>
      </a:spPr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10337</TotalTime>
  <Words>1055</Words>
  <Application>Microsoft Office PowerPoint</Application>
  <PresentationFormat>画面に合わせる (4:3)</PresentationFormat>
  <Paragraphs>562</Paragraphs>
  <Slides>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デザイン テンプレート</vt:lpstr>
      </vt:variant>
      <vt:variant>
        <vt:i4>5</vt:i4>
      </vt:variant>
      <vt:variant>
        <vt:lpstr>スライド タイトル</vt:lpstr>
      </vt:variant>
      <vt:variant>
        <vt:i4>23</vt:i4>
      </vt:variant>
    </vt:vector>
  </HeadingPairs>
  <TitlesOfParts>
    <vt:vector size="39" baseType="lpstr">
      <vt:lpstr>Gill Sans MT</vt:lpstr>
      <vt:lpstr>メイリオ</vt:lpstr>
      <vt:lpstr>Arial</vt:lpstr>
      <vt:lpstr>Bookman Old Style</vt:lpstr>
      <vt:lpstr>HG明朝E</vt:lpstr>
      <vt:lpstr>ＭＳ Ｐゴシック</vt:lpstr>
      <vt:lpstr>Wingdings 2</vt:lpstr>
      <vt:lpstr>Calibri</vt:lpstr>
      <vt:lpstr>ＭＳ Ｐ明朝</vt:lpstr>
      <vt:lpstr>Arial Unicode MS</vt:lpstr>
      <vt:lpstr>Arial Narrow</vt:lpstr>
      <vt:lpstr>テクノロジー</vt:lpstr>
      <vt:lpstr>6_テクノロジー</vt:lpstr>
      <vt:lpstr>6_テクノロジー</vt:lpstr>
      <vt:lpstr>6_テクノロジー</vt:lpstr>
      <vt:lpstr>6_テクノロジー</vt:lpstr>
      <vt:lpstr>スライド 1</vt:lpstr>
      <vt:lpstr>Generation of Malware</vt:lpstr>
      <vt:lpstr>Sample of Coordinated Attack</vt:lpstr>
      <vt:lpstr>Objectives</vt:lpstr>
      <vt:lpstr>Our Approach: Honeypot</vt:lpstr>
      <vt:lpstr>Our Approach: Honeypot</vt:lpstr>
      <vt:lpstr>Difficulty of discovering</vt:lpstr>
      <vt:lpstr>Our Approach: Data mining</vt:lpstr>
      <vt:lpstr>Principle of Algorithm ‘Apriori’</vt:lpstr>
      <vt:lpstr>Extract of Association Rules</vt:lpstr>
      <vt:lpstr>CCC DATAset 2009</vt:lpstr>
      <vt:lpstr>Questions</vt:lpstr>
      <vt:lpstr>Experimental Data</vt:lpstr>
      <vt:lpstr>Exp1: Association Rules of Malware</vt:lpstr>
      <vt:lpstr>Exp2: Association Rules of DL Servers </vt:lpstr>
      <vt:lpstr>Exp3: Dependency on Honeypot</vt:lpstr>
      <vt:lpstr>Exp3: Dependency on Honeypot</vt:lpstr>
      <vt:lpstr>Exp4: Lifecycle of Rules of Malware</vt:lpstr>
      <vt:lpstr>Exp4: Lifecycle of Rules of Malware</vt:lpstr>
      <vt:lpstr>Conclusions</vt:lpstr>
      <vt:lpstr>スライド 21</vt:lpstr>
      <vt:lpstr>Experiment 3: Dependency on Honeypot</vt:lpstr>
      <vt:lpstr>Experiment 4: Lifecycle of Rules of Malware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分散ハニーポット観測からのダウンロードサーバ間の相関ルール抽出</dc:title>
  <dc:creator>marimo</dc:creator>
  <cp:lastModifiedBy>Owner</cp:lastModifiedBy>
  <cp:revision>270</cp:revision>
  <dcterms:created xsi:type="dcterms:W3CDTF">2009-09-21T13:08:23Z</dcterms:created>
  <dcterms:modified xsi:type="dcterms:W3CDTF">2010-09-12T16:37:06Z</dcterms:modified>
</cp:coreProperties>
</file>