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0"/>
  </p:notesMasterIdLst>
  <p:sldIdLst>
    <p:sldId id="292" r:id="rId2"/>
    <p:sldId id="288" r:id="rId3"/>
    <p:sldId id="377" r:id="rId4"/>
    <p:sldId id="300" r:id="rId5"/>
    <p:sldId id="353" r:id="rId6"/>
    <p:sldId id="301" r:id="rId7"/>
    <p:sldId id="361" r:id="rId8"/>
    <p:sldId id="330" r:id="rId9"/>
    <p:sldId id="368" r:id="rId10"/>
    <p:sldId id="369" r:id="rId11"/>
    <p:sldId id="382" r:id="rId12"/>
    <p:sldId id="376" r:id="rId13"/>
    <p:sldId id="355" r:id="rId14"/>
    <p:sldId id="332" r:id="rId15"/>
    <p:sldId id="380" r:id="rId16"/>
    <p:sldId id="356" r:id="rId17"/>
    <p:sldId id="339" r:id="rId18"/>
    <p:sldId id="363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504D"/>
    <a:srgbClr val="F4E9E9"/>
    <a:srgbClr val="E8D0D0"/>
    <a:srgbClr val="000040"/>
    <a:srgbClr val="FDF1D7"/>
    <a:srgbClr val="FEF8EC"/>
    <a:srgbClr val="FADA7A"/>
    <a:srgbClr val="DEE7D1"/>
    <a:srgbClr val="E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7817" autoAdjust="0"/>
  </p:normalViewPr>
  <p:slideViewPr>
    <p:cSldViewPr>
      <p:cViewPr>
        <p:scale>
          <a:sx n="97" d="100"/>
          <a:sy n="97" d="100"/>
        </p:scale>
        <p:origin x="-750" y="-3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5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2E1739F-B0D4-45A2-A0B8-2B62876D1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437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885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sphere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線コネクタ 28"/>
          <p:cNvSpPr>
            <a:spLocks noChangeShapeType="1"/>
          </p:cNvSpPr>
          <p:nvPr userDrawn="1"/>
        </p:nvSpPr>
        <p:spPr bwMode="auto">
          <a:xfrm>
            <a:off x="1238250" y="2492375"/>
            <a:ext cx="5472113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2492896"/>
            <a:ext cx="5585048" cy="990600"/>
          </a:xfrm>
        </p:spPr>
        <p:txBody>
          <a:bodyPr anchor="t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3731146"/>
            <a:ext cx="5585048" cy="23621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>
          <a:xfrm>
            <a:off x="1222845" y="2132534"/>
            <a:ext cx="5581403" cy="360362"/>
          </a:xfrm>
        </p:spPr>
        <p:txBody>
          <a:bodyPr anchor="b"/>
          <a:lstStyle>
            <a:lvl1pPr marL="0" indent="0" algn="r">
              <a:buNone/>
              <a:defRPr sz="1400"/>
            </a:lvl1pPr>
          </a:lstStyle>
          <a:p>
            <a:pPr lvl="0"/>
            <a:endParaRPr lang="ja-JP" altLang="en-US" dirty="0"/>
          </a:p>
        </p:txBody>
      </p:sp>
      <p:sp>
        <p:nvSpPr>
          <p:cNvPr id="11" name="日付プレースホルダー 27"/>
          <p:cNvSpPr>
            <a:spLocks noGrp="1"/>
          </p:cNvSpPr>
          <p:nvPr>
            <p:ph type="dt" sz="half" idx="14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/>
          </a:p>
        </p:txBody>
      </p:sp>
      <p:sp>
        <p:nvSpPr>
          <p:cNvPr id="12" name="フッター プレースホルダー 16"/>
          <p:cNvSpPr>
            <a:spLocks noGrp="1"/>
          </p:cNvSpPr>
          <p:nvPr>
            <p:ph type="ftr" sz="quarter" idx="15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スライド番号プレースホルダー 28"/>
          <p:cNvSpPr>
            <a:spLocks noGrp="1"/>
          </p:cNvSpPr>
          <p:nvPr>
            <p:ph type="sldNum" sz="quarter" idx="16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DE83-C6BE-461F-9A32-6598D52BF2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289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2927-177D-4B04-B83B-90E5A02591C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52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線コネクタ 1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6FC4-851A-4BD6-8FF3-B087D1D265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1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D8DB-5A52-40FB-8A9D-E0AEFB1A719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379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00C2-C591-4B1E-B7CE-FDF6ED6A2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2" name="Picture 11" descr="sphere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9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4041648" cy="54726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980728"/>
            <a:ext cx="4041648" cy="54726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30FB-7907-4004-83C0-BEAF605D778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807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1A09-6C54-4C25-BD19-D5E67924B0B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703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線コネクタ 27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" name="直線コネクタ 28"/>
          <p:cNvSpPr>
            <a:spLocks noChangeShapeType="1"/>
          </p:cNvSpPr>
          <p:nvPr/>
        </p:nvSpPr>
        <p:spPr bwMode="auto">
          <a:xfrm>
            <a:off x="457200" y="90805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567488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6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/>
          </a:p>
        </p:txBody>
      </p:sp>
      <p:sp>
        <p:nvSpPr>
          <p:cNvPr id="9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5C33-3CCB-4774-9F4D-A8641FABC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797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4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1568-68CA-41A0-8750-67193CA4AB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042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8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/>
          </a:p>
        </p:txBody>
      </p:sp>
      <p:sp>
        <p:nvSpPr>
          <p:cNvPr id="10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B3B2-EB74-4C68-986A-5C0A098EE6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869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E03E-515C-438B-BB3F-FBE6FC6846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0711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975" y="-1887538"/>
            <a:ext cx="4533900" cy="4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225" y="-1800225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dirty="0" smtClean="0"/>
          </a:p>
        </p:txBody>
      </p:sp>
      <p:sp>
        <p:nvSpPr>
          <p:cNvPr id="1029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456363"/>
            <a:ext cx="228917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r>
              <a:rPr lang="en-US" altLang="ja-JP" smtClean="0"/>
              <a:t>NBiS2011</a:t>
            </a: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456363"/>
            <a:ext cx="35052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456363"/>
            <a:ext cx="1981200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fld id="{C032F423-2292-46DE-96CC-8E411B9B213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3" name="直線コネクタ 27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4" name="直線コネクタ 28"/>
          <p:cNvSpPr>
            <a:spLocks noChangeShapeType="1"/>
          </p:cNvSpPr>
          <p:nvPr/>
        </p:nvSpPr>
        <p:spPr bwMode="auto">
          <a:xfrm>
            <a:off x="457200" y="90805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567488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1036" name="Picture 11" descr="sphere2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0" r:id="rId2"/>
    <p:sldLayoutId id="2147483785" r:id="rId3"/>
    <p:sldLayoutId id="2147483781" r:id="rId4"/>
    <p:sldLayoutId id="2147483782" r:id="rId5"/>
    <p:sldLayoutId id="2147483786" r:id="rId6"/>
    <p:sldLayoutId id="2147483787" r:id="rId7"/>
    <p:sldLayoutId id="2147483788" r:id="rId8"/>
    <p:sldLayoutId id="2147483789" r:id="rId9"/>
    <p:sldLayoutId id="2147483783" r:id="rId10"/>
    <p:sldLayoutId id="214748379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ndicons.com/icon/42149/cinema_display_diagonal_bl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findicons.com/icon/42149/cinema_display_diagonal_bl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0" y="2492375"/>
            <a:ext cx="6804025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i="1" dirty="0" err="1"/>
              <a:t>Apriori</a:t>
            </a:r>
            <a:r>
              <a:rPr lang="en-US" altLang="ja-JP" i="1" dirty="0"/>
              <a:t>–</a:t>
            </a:r>
            <a:r>
              <a:rPr lang="en-US" altLang="ja-JP" i="1" dirty="0" err="1"/>
              <a:t>PrefixSpan</a:t>
            </a:r>
            <a:r>
              <a:rPr lang="en-US" altLang="ja-JP" dirty="0"/>
              <a:t> Hybrid Approach for Automated Detection of </a:t>
            </a:r>
            <a:r>
              <a:rPr lang="en-US" altLang="ja-JP" dirty="0" smtClean="0"/>
              <a:t>Botnet Coordinated </a:t>
            </a:r>
            <a:r>
              <a:rPr lang="en-US" altLang="ja-JP" dirty="0"/>
              <a:t>Attacks</a:t>
            </a:r>
            <a:endParaRPr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0" y="3730625"/>
            <a:ext cx="6804025" cy="2866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 smtClean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u="sng" dirty="0" smtClean="0">
                <a:latin typeface="ヒラギノ角ゴ Pro W3" pitchFamily="34" charset="-128"/>
                <a:ea typeface="ヒラギノ角ゴ Pro W3" pitchFamily="34" charset="-128"/>
              </a:rPr>
              <a:t>Masayuki </a:t>
            </a:r>
            <a:r>
              <a:rPr lang="en-US" altLang="ja-JP" u="sng" dirty="0" err="1" smtClean="0">
                <a:latin typeface="ヒラギノ角ゴ Pro W3" pitchFamily="34" charset="-128"/>
                <a:ea typeface="ヒラギノ角ゴ Pro W3" pitchFamily="34" charset="-128"/>
              </a:rPr>
              <a:t>Ohrui</a:t>
            </a: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,</a:t>
            </a:r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 </a:t>
            </a:r>
            <a:r>
              <a:rPr lang="en-US" altLang="ja-JP" dirty="0">
                <a:latin typeface="ヒラギノ角ゴ Pro W3" pitchFamily="34" charset="-128"/>
                <a:ea typeface="ヒラギノ角ゴ Pro W3" pitchFamily="34" charset="-128"/>
              </a:rPr>
              <a:t>Hiroaki Kikuchi, Tokai </a:t>
            </a: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University</a:t>
            </a:r>
            <a:endParaRPr lang="ja-JP" altLang="en-US" dirty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Masato Terada,</a:t>
            </a:r>
            <a:r>
              <a:rPr lang="en-US" altLang="ja-JP" dirty="0">
                <a:latin typeface="ヒラギノ角ゴ Pro W3" pitchFamily="34" charset="-128"/>
                <a:ea typeface="ヒラギノ角ゴ Pro W3" pitchFamily="34" charset="-128"/>
              </a:rPr>
              <a:t> Hitachi, Ltd.</a:t>
            </a:r>
            <a:r>
              <a:rPr lang="ja-JP" altLang="en-US" dirty="0">
                <a:latin typeface="ヒラギノ角ゴ Pro W3" pitchFamily="34" charset="-128"/>
                <a:ea typeface="ヒラギノ角ゴ Pro W3" pitchFamily="34" charset="-128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err="1" smtClean="0">
                <a:latin typeface="ヒラギノ角ゴ Pro W3" pitchFamily="34" charset="-128"/>
                <a:ea typeface="ヒラギノ角ゴ Pro W3" pitchFamily="34" charset="-128"/>
              </a:rPr>
              <a:t>Nur</a:t>
            </a: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 </a:t>
            </a:r>
            <a:r>
              <a:rPr lang="en-US" altLang="ja-JP" dirty="0" err="1">
                <a:latin typeface="ヒラギノ角ゴ Pro W3" pitchFamily="34" charset="-128"/>
                <a:ea typeface="ヒラギノ角ゴ Pro W3" pitchFamily="34" charset="-128"/>
              </a:rPr>
              <a:t>Rohman</a:t>
            </a:r>
            <a:r>
              <a:rPr lang="en-US" altLang="ja-JP" dirty="0">
                <a:latin typeface="ヒラギノ角ゴ Pro W3" pitchFamily="34" charset="-128"/>
                <a:ea typeface="ヒラギノ角ゴ Pro W3" pitchFamily="34" charset="-128"/>
              </a:rPr>
              <a:t> </a:t>
            </a:r>
            <a:r>
              <a:rPr lang="en-US" altLang="ja-JP" dirty="0" err="1" smtClean="0">
                <a:latin typeface="ヒラギノ角ゴ Pro W3" pitchFamily="34" charset="-128"/>
                <a:ea typeface="ヒラギノ角ゴ Pro W3" pitchFamily="34" charset="-128"/>
              </a:rPr>
              <a:t>Rosyid</a:t>
            </a:r>
            <a:r>
              <a:rPr lang="en-US" altLang="ja-JP" dirty="0">
                <a:latin typeface="ヒラギノ角ゴ Pro W3" pitchFamily="34" charset="-128"/>
                <a:ea typeface="ヒラギノ角ゴ Pro W3" pitchFamily="34" charset="-128"/>
              </a:rPr>
              <a:t>, </a:t>
            </a: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KMITL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 smtClean="0">
              <a:latin typeface="ヒラギノ角ゴ Pro W3" pitchFamily="34" charset="-128"/>
              <a:ea typeface="ヒラギノ角ゴ Pro W3" pitchFamily="34" charset="-128"/>
            </a:endParaRPr>
          </a:p>
        </p:txBody>
      </p:sp>
      <p:sp>
        <p:nvSpPr>
          <p:cNvPr id="9221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222375" y="2132013"/>
            <a:ext cx="5581650" cy="360362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NBiS2011-S4: Network Security </a:t>
            </a:r>
            <a:endParaRPr lang="ja-JP" altLang="en-US" dirty="0" smtClean="0"/>
          </a:p>
        </p:txBody>
      </p:sp>
      <p:pic>
        <p:nvPicPr>
          <p:cNvPr id="8" name="Picture 2" descr="C:\Users\Scanner_2\Desktop\id_tokai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76925"/>
            <a:ext cx="763588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Scanner_2\Desktop\Hitachi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388" y="5991225"/>
            <a:ext cx="857250" cy="644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http://blue40.crsc.kmitl.ac.th/isbme2008/images/logo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732463"/>
            <a:ext cx="1063625" cy="958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Example of </a:t>
            </a:r>
            <a:r>
              <a:rPr kumimoji="1" lang="en-US" altLang="ja-JP" dirty="0" err="1" smtClean="0"/>
              <a:t>PrefixSpan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en-US" altLang="ja-JP" sz="2600" dirty="0">
                <a:solidFill>
                  <a:schemeClr val="tx1"/>
                </a:solidFill>
              </a:rPr>
              <a:t>Given a sequence database and minimum support threshold 2.</a:t>
            </a:r>
          </a:p>
          <a:p>
            <a:endParaRPr lang="en-US" altLang="ja-JP" dirty="0" smtClean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endParaRPr lang="en-US" altLang="ja-JP" dirty="0" smtClean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endParaRPr lang="en-US" altLang="ja-JP" dirty="0" smtClean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endParaRPr lang="en-US" altLang="ja-JP" dirty="0" smtClean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r>
              <a:rPr lang="en-US" altLang="ja-JP" dirty="0" smtClean="0">
                <a:latin typeface="+mj-lt"/>
              </a:rPr>
              <a:t>&lt;</a:t>
            </a:r>
            <a:r>
              <a:rPr lang="en-US" altLang="ja-JP" dirty="0">
                <a:latin typeface="+mj-lt"/>
              </a:rPr>
              <a:t>PE</a:t>
            </a:r>
            <a:r>
              <a:rPr lang="en-US" altLang="ja-JP" dirty="0" smtClean="0">
                <a:latin typeface="+mj-lt"/>
              </a:rPr>
              <a:t>&gt;: 5</a:t>
            </a:r>
            <a:r>
              <a:rPr lang="en-US" altLang="ja-JP" dirty="0"/>
              <a:t>, &lt;WO</a:t>
            </a:r>
            <a:r>
              <a:rPr lang="en-US" altLang="ja-JP" dirty="0" smtClean="0"/>
              <a:t>&gt;: 5</a:t>
            </a:r>
            <a:r>
              <a:rPr lang="en-US" altLang="ja-JP" dirty="0"/>
              <a:t>, &lt;TR</a:t>
            </a:r>
            <a:r>
              <a:rPr lang="en-US" altLang="ja-JP" dirty="0" smtClean="0"/>
              <a:t>&gt;: 5</a:t>
            </a:r>
            <a:r>
              <a:rPr lang="en-US" altLang="ja-JP" dirty="0"/>
              <a:t>, &lt;BK</a:t>
            </a:r>
            <a:r>
              <a:rPr lang="en-US" altLang="ja-JP" dirty="0" smtClean="0"/>
              <a:t>&gt;: 2</a:t>
            </a:r>
            <a:r>
              <a:rPr lang="en-US" altLang="ja-JP" dirty="0"/>
              <a:t>, and &lt;TS</a:t>
            </a:r>
            <a:r>
              <a:rPr lang="en-US" altLang="ja-JP" dirty="0" smtClean="0"/>
              <a:t>&gt;: 2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graphicFrame>
        <p:nvGraphicFramePr>
          <p:cNvPr id="6" name="グラフ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27545"/>
              </p:ext>
            </p:extLst>
          </p:nvPr>
        </p:nvGraphicFramePr>
        <p:xfrm>
          <a:off x="467544" y="1854712"/>
          <a:ext cx="8225243" cy="36982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498408"/>
                <a:gridCol w="1908945"/>
                <a:gridCol w="1908945"/>
                <a:gridCol w="1908945"/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lt"/>
                        </a:rPr>
                        <a:t>Seq.</a:t>
                      </a:r>
                      <a:r>
                        <a:rPr kumimoji="1" lang="en-US" altLang="ja-JP" baseline="0" dirty="0" smtClean="0">
                          <a:latin typeface="+mj-lt"/>
                        </a:rPr>
                        <a:t> Database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lt"/>
                        </a:rPr>
                        <a:t>Projected Database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&lt;PE&gt;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&lt;PE WO&gt;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&lt;PE TR&gt;</a:t>
                      </a:r>
                      <a:endParaRPr kumimoji="1" lang="ja-JP" altLang="en-US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WO TR&gt;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kumimoji="1" lang="en-US" altLang="ja-JP" sz="1600" dirty="0" smtClean="0"/>
                        <a:t>&gt;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E9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TR WO&gt;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kumimoji="1" lang="en-US" altLang="ja-JP" sz="1600" dirty="0" smtClean="0"/>
                        <a:t>&gt;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&lt;BK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TR TS WO&gt;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TS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&lt;TS 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kumimoji="1" lang="en-US" altLang="ja-JP" sz="1600" dirty="0" smtClean="0"/>
                        <a:t>&gt;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F4E9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&lt;TS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0" dirty="0" err="1" smtClean="0">
                          <a:solidFill>
                            <a:schemeClr val="tx1"/>
                          </a:solidFill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TR WO BK&gt;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&lt;PE 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BK&gt;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&lt;BK&gt;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kumimoji="1" lang="en-US" altLang="ja-JP" sz="1600" dirty="0" smtClean="0"/>
                        <a:t> BK&gt;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WO TR WO&gt;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 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WO&gt;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kumimoji="1" lang="en-US" altLang="ja-JP" sz="1600" dirty="0" smtClean="0"/>
                        <a:t> WO&gt;</a:t>
                      </a:r>
                      <a:endParaRPr kumimoji="1" lang="ja-JP" altLang="en-US" sz="1600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kumimoji="1" lang="en-US" altLang="ja-JP" sz="1600" dirty="0" smtClean="0"/>
                        <a:t>&gt;</a:t>
                      </a:r>
                      <a:endParaRPr kumimoji="1" lang="ja-JP" altLang="en-US" sz="1600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Sequential</a:t>
                      </a:r>
                      <a:r>
                        <a:rPr kumimoji="1" lang="en-US" altLang="ja-JP" b="1" baseline="0" dirty="0" smtClean="0">
                          <a:solidFill>
                            <a:schemeClr val="bg1"/>
                          </a:solidFill>
                        </a:rPr>
                        <a:t> Patterns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j-lt"/>
                        </a:rPr>
                        <a:t>&lt;PE&gt;: 5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PE 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&gt;: 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PE WO TR</a:t>
                      </a:r>
                      <a:r>
                        <a:rPr kumimoji="1" lang="en-US" altLang="ja-JP" sz="1600" dirty="0" smtClean="0"/>
                        <a:t>&gt;: 2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PE TR WO</a:t>
                      </a:r>
                      <a:r>
                        <a:rPr kumimoji="1" lang="en-US" altLang="ja-JP" sz="1600" dirty="0" smtClean="0"/>
                        <a:t>&gt;: 4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D0D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PE TR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&gt;: 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467544" y="1844824"/>
            <a:ext cx="2494800" cy="25992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467544" y="4760864"/>
            <a:ext cx="2494800" cy="79208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2962344" y="2240584"/>
            <a:ext cx="1897688" cy="331236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4860032" y="2240584"/>
            <a:ext cx="1897688" cy="331236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6778768" y="2240584"/>
            <a:ext cx="1897688" cy="3312368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55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Pros and Cons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4294967295"/>
          </p:nvPr>
        </p:nvSpPr>
        <p:spPr>
          <a:xfrm>
            <a:off x="467544" y="981075"/>
            <a:ext cx="8229600" cy="5400675"/>
          </a:xfrm>
        </p:spPr>
        <p:txBody>
          <a:bodyPr/>
          <a:lstStyle/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6642919"/>
              </p:ext>
            </p:extLst>
          </p:nvPr>
        </p:nvGraphicFramePr>
        <p:xfrm>
          <a:off x="457200" y="980728"/>
          <a:ext cx="8229599" cy="319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1728192"/>
                <a:gridCol w="864096"/>
                <a:gridCol w="803852"/>
                <a:gridCol w="1788436"/>
                <a:gridCol w="792088"/>
                <a:gridCol w="946447"/>
              </a:tblGrid>
              <a:tr h="31483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j-lt"/>
                        </a:rPr>
                        <a:t>Date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>
                          <a:latin typeface="+mj-lt"/>
                        </a:rPr>
                        <a:t>Apriori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>
                          <a:latin typeface="+mj-lt"/>
                        </a:rPr>
                        <a:t>PrefixSpan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Rule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Slots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True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Rule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Ptns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True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483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09/02/04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BK,TS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14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14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endParaRPr kumimoji="1" lang="ja-JP" altLang="en-US" sz="1800" dirty="0" smtClean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29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TS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12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7281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 vert="eaVert" anchor="ctr">
                    <a:solidFill>
                      <a:srgbClr val="EBEC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1483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09/02/28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BK,TS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BK,WO</a:t>
                      </a:r>
                      <a:r>
                        <a:rPr kumimoji="1" lang="ja-JP" altLang="en-US" sz="1800" dirty="0" smtClean="0">
                          <a:solidFill>
                            <a:srgbClr val="FF0000"/>
                          </a:solidFill>
                        </a:rPr>
                        <a:t>⇒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kumimoji="1" lang="ja-JP" alt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763688" y="3798056"/>
            <a:ext cx="2592288" cy="351024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763688" y="1700808"/>
            <a:ext cx="3361112" cy="144016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5148064" y="1700808"/>
            <a:ext cx="3505128" cy="144016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2" y="6032901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Failed detection</a:t>
            </a:r>
            <a:endParaRPr lang="ja-JP" alt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4140064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False </a:t>
            </a:r>
            <a:r>
              <a:rPr lang="en-US" altLang="ja-JP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detection</a:t>
            </a:r>
            <a:endParaRPr lang="ja-JP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88060" y="3080573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Perfect detection</a:t>
            </a:r>
            <a:endParaRPr lang="ja-JP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80112" y="3080573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Many Patterns</a:t>
            </a:r>
            <a:endParaRPr lang="ja-JP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5724128" y="4357314"/>
            <a:ext cx="2736304" cy="1663974"/>
          </a:xfrm>
          <a:prstGeom prst="wedgeRectCallout">
            <a:avLst>
              <a:gd name="adj1" fmla="val -35465"/>
              <a:gd name="adj2" fmla="val -6377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endParaRPr lang="ja-JP" altLang="ja-JP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42515"/>
              </p:ext>
            </p:extLst>
          </p:nvPr>
        </p:nvGraphicFramePr>
        <p:xfrm>
          <a:off x="5796136" y="4454307"/>
          <a:ext cx="2589447" cy="14833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800200"/>
                <a:gridCol w="789247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TS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BK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endParaRPr lang="ja-JP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BK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TS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endParaRPr lang="ja-JP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BK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TS</a:t>
                      </a:r>
                      <a:endParaRPr lang="ja-JP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BK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TS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2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6" grpId="0"/>
      <p:bldP spid="1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Idea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Hybrid detection of </a:t>
            </a:r>
            <a:r>
              <a:rPr lang="en-US" altLang="ja-JP" dirty="0" err="1"/>
              <a:t>Apriori</a:t>
            </a:r>
            <a:r>
              <a:rPr lang="en-US" altLang="ja-JP" dirty="0"/>
              <a:t> and </a:t>
            </a:r>
            <a:r>
              <a:rPr lang="en-US" altLang="ja-JP" dirty="0" err="1"/>
              <a:t>PrefixSpan</a:t>
            </a:r>
            <a:r>
              <a:rPr lang="en-US" altLang="ja-JP" dirty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35010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dirty="0">
                <a:solidFill>
                  <a:srgbClr val="FF0000"/>
                </a:solidFill>
                <a:latin typeface="+mn-lt"/>
              </a:rPr>
              <a:t>BK,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TR</a:t>
            </a:r>
            <a:r>
              <a:rPr lang="ja-JP" altLang="en-US" dirty="0" smtClean="0">
                <a:solidFill>
                  <a:srgbClr val="FF0000"/>
                </a:solidFill>
                <a:latin typeface="+mn-lt"/>
              </a:rPr>
              <a:t>⇒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WO</a:t>
            </a:r>
            <a:endParaRPr lang="en-US" altLang="ja-JP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1560" y="3380799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lt"/>
              </a:rPr>
              <a:t>PE, WO⇒TR</a:t>
            </a:r>
          </a:p>
          <a:p>
            <a:r>
              <a:rPr lang="en-US" altLang="ja-JP" dirty="0" smtClean="0">
                <a:latin typeface="+mn-lt"/>
              </a:rPr>
              <a:t>TS, </a:t>
            </a:r>
            <a:r>
              <a:rPr lang="en-US" altLang="ja-JP" dirty="0">
                <a:latin typeface="+mn-lt"/>
              </a:rPr>
              <a:t>WO⇒</a:t>
            </a:r>
            <a:r>
              <a:rPr lang="en-US" altLang="ja-JP" dirty="0" smtClean="0">
                <a:latin typeface="+mn-lt"/>
              </a:rPr>
              <a:t>BK</a:t>
            </a:r>
          </a:p>
          <a:p>
            <a:pPr algn="r"/>
            <a:r>
              <a:rPr lang="en-US" altLang="ja-JP" dirty="0" smtClean="0">
                <a:latin typeface="+mn-lt"/>
              </a:rPr>
              <a:t>…</a:t>
            </a:r>
            <a:r>
              <a:rPr lang="en-US" altLang="ja-JP" dirty="0" err="1" smtClean="0">
                <a:latin typeface="+mn-lt"/>
              </a:rPr>
              <a:t>etc</a:t>
            </a:r>
            <a:endParaRPr lang="en-US" altLang="ja-JP" dirty="0">
              <a:latin typeface="+mn-lt"/>
            </a:endParaRPr>
          </a:p>
          <a:p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1560" y="483199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lt"/>
              </a:rPr>
              <a:t>BK⇒</a:t>
            </a:r>
            <a:r>
              <a:rPr lang="en-US" altLang="ja-JP" dirty="0" smtClean="0">
                <a:latin typeface="+mn-lt"/>
              </a:rPr>
              <a:t>TR⇒</a:t>
            </a:r>
            <a:r>
              <a:rPr lang="en-US" altLang="ja-JP" dirty="0">
                <a:latin typeface="+mn-lt"/>
              </a:rPr>
              <a:t>WO: 4</a:t>
            </a:r>
          </a:p>
          <a:p>
            <a:r>
              <a:rPr lang="en-US" altLang="ja-JP" dirty="0">
                <a:latin typeface="+mn-lt"/>
              </a:rPr>
              <a:t>BK⇒WO⇒</a:t>
            </a:r>
            <a:r>
              <a:rPr lang="en-US" altLang="ja-JP" dirty="0" smtClean="0">
                <a:latin typeface="+mn-lt"/>
              </a:rPr>
              <a:t>TR: </a:t>
            </a:r>
            <a:r>
              <a:rPr lang="en-US" altLang="ja-JP" dirty="0">
                <a:latin typeface="+mn-lt"/>
              </a:rPr>
              <a:t>3</a:t>
            </a:r>
          </a:p>
          <a:p>
            <a:r>
              <a:rPr lang="en-US" altLang="ja-JP" dirty="0" smtClean="0">
                <a:latin typeface="+mn-lt"/>
              </a:rPr>
              <a:t>TR⇒</a:t>
            </a:r>
            <a:r>
              <a:rPr lang="en-US" altLang="ja-JP" dirty="0">
                <a:latin typeface="+mn-lt"/>
              </a:rPr>
              <a:t>BK⇒WO: 3</a:t>
            </a:r>
          </a:p>
          <a:p>
            <a:r>
              <a:rPr lang="en-US" altLang="ja-JP" dirty="0" smtClean="0">
                <a:latin typeface="+mn-lt"/>
              </a:rPr>
              <a:t>WO</a:t>
            </a:r>
            <a:r>
              <a:rPr lang="en-US" altLang="ja-JP" dirty="0">
                <a:latin typeface="+mn-lt"/>
              </a:rPr>
              <a:t>⇒BK⇒</a:t>
            </a:r>
            <a:r>
              <a:rPr lang="en-US" altLang="ja-JP" dirty="0" smtClean="0">
                <a:latin typeface="+mn-lt"/>
              </a:rPr>
              <a:t>TR: </a:t>
            </a:r>
            <a:r>
              <a:rPr lang="en-US" altLang="ja-JP" dirty="0">
                <a:latin typeface="+mn-lt"/>
              </a:rPr>
              <a:t>3</a:t>
            </a:r>
          </a:p>
          <a:p>
            <a:endParaRPr kumimoji="1" lang="ja-JP" altLang="en-US" dirty="0"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2555776" y="1484784"/>
            <a:ext cx="3863280" cy="4896544"/>
            <a:chOff x="2796952" y="1556792"/>
            <a:chExt cx="3096344" cy="439248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796952" y="1556792"/>
              <a:ext cx="3096344" cy="4392488"/>
              <a:chOff x="539552" y="1700808"/>
              <a:chExt cx="3096344" cy="4392488"/>
            </a:xfrm>
          </p:grpSpPr>
          <p:cxnSp>
            <p:nvCxnSpPr>
              <p:cNvPr id="7" name="直線コネクタ 6"/>
              <p:cNvCxnSpPr>
                <a:stCxn id="12" idx="2"/>
                <a:endCxn id="13" idx="0"/>
              </p:cNvCxnSpPr>
              <p:nvPr/>
            </p:nvCxnSpPr>
            <p:spPr>
              <a:xfrm flipH="1">
                <a:off x="2555856" y="2240808"/>
                <a:ext cx="40" cy="396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>
                <a:stCxn id="13" idx="2"/>
                <a:endCxn id="15" idx="0"/>
              </p:cNvCxnSpPr>
              <p:nvPr/>
            </p:nvCxnSpPr>
            <p:spPr>
              <a:xfrm>
                <a:off x="2555856" y="3536912"/>
                <a:ext cx="0" cy="39614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>
                <a:stCxn id="15" idx="2"/>
                <a:endCxn id="17" idx="0"/>
              </p:cNvCxnSpPr>
              <p:nvPr/>
            </p:nvCxnSpPr>
            <p:spPr>
              <a:xfrm>
                <a:off x="2555856" y="4833056"/>
                <a:ext cx="40" cy="39614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カギ線コネクタ 9"/>
              <p:cNvCxnSpPr>
                <a:stCxn id="13" idx="1"/>
                <a:endCxn id="14" idx="0"/>
              </p:cNvCxnSpPr>
              <p:nvPr/>
            </p:nvCxnSpPr>
            <p:spPr>
              <a:xfrm rot="10800000" flipV="1">
                <a:off x="1187724" y="3086912"/>
                <a:ext cx="288132" cy="414096"/>
              </a:xfrm>
              <a:prstGeom prst="bentConnector2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カギ線コネクタ 10"/>
              <p:cNvCxnSpPr>
                <a:stCxn id="15" idx="1"/>
                <a:endCxn id="16" idx="0"/>
              </p:cNvCxnSpPr>
              <p:nvPr/>
            </p:nvCxnSpPr>
            <p:spPr>
              <a:xfrm rot="10800000" flipV="1">
                <a:off x="1187724" y="4383055"/>
                <a:ext cx="288132" cy="415951"/>
              </a:xfrm>
              <a:prstGeom prst="bentConnector2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フローチャート : 代替処理 11"/>
              <p:cNvSpPr/>
              <p:nvPr/>
            </p:nvSpPr>
            <p:spPr>
              <a:xfrm>
                <a:off x="1835896" y="1700808"/>
                <a:ext cx="1440000" cy="540000"/>
              </a:xfrm>
              <a:prstGeom prst="flowChartAlternateProcess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j-lt"/>
                  </a:rPr>
                  <a:t>Dataset</a:t>
                </a:r>
                <a:endParaRPr kumimoji="1" lang="ja-JP" altLang="en-US" dirty="0">
                  <a:latin typeface="+mj-lt"/>
                </a:endParaRPr>
              </a:p>
            </p:txBody>
          </p:sp>
          <p:sp>
            <p:nvSpPr>
              <p:cNvPr id="13" name="フローチャート : 判断 12"/>
              <p:cNvSpPr/>
              <p:nvPr/>
            </p:nvSpPr>
            <p:spPr>
              <a:xfrm>
                <a:off x="1475856" y="2636912"/>
                <a:ext cx="2160000" cy="900000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j-lt"/>
                  </a:rPr>
                  <a:t>Step.1</a:t>
                </a:r>
              </a:p>
              <a:p>
                <a:pPr algn="ctr"/>
                <a:r>
                  <a:rPr kumimoji="1" lang="en-US" altLang="ja-JP" dirty="0" err="1" smtClean="0">
                    <a:latin typeface="+mj-lt"/>
                  </a:rPr>
                  <a:t>Apriori</a:t>
                </a:r>
                <a:endParaRPr kumimoji="1" lang="ja-JP" altLang="en-US" dirty="0">
                  <a:latin typeface="+mj-lt"/>
                </a:endParaRPr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539552" y="3501008"/>
                <a:ext cx="1296344" cy="358185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j-lt"/>
                  </a:rPr>
                  <a:t>Useless</a:t>
                </a:r>
                <a:endParaRPr kumimoji="1" lang="ja-JP" altLang="en-US" dirty="0">
                  <a:latin typeface="+mj-lt"/>
                </a:endParaRPr>
              </a:p>
            </p:txBody>
          </p:sp>
          <p:sp>
            <p:nvSpPr>
              <p:cNvPr id="15" name="フローチャート : 判断 14"/>
              <p:cNvSpPr/>
              <p:nvPr/>
            </p:nvSpPr>
            <p:spPr>
              <a:xfrm>
                <a:off x="1475856" y="3933056"/>
                <a:ext cx="2160000" cy="900000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j-lt"/>
                  </a:rPr>
                  <a:t>Step.2</a:t>
                </a:r>
              </a:p>
              <a:p>
                <a:pPr algn="ctr"/>
                <a:r>
                  <a:rPr kumimoji="1" lang="en-US" altLang="ja-JP" dirty="0" smtClean="0">
                    <a:latin typeface="+mj-lt"/>
                  </a:rPr>
                  <a:t>Prefix</a:t>
                </a:r>
              </a:p>
              <a:p>
                <a:pPr algn="ctr"/>
                <a:r>
                  <a:rPr kumimoji="1" lang="en-US" altLang="ja-JP" dirty="0" smtClean="0">
                    <a:latin typeface="+mj-lt"/>
                  </a:rPr>
                  <a:t>Span</a:t>
                </a:r>
                <a:endParaRPr kumimoji="1" lang="ja-JP" altLang="en-US" dirty="0">
                  <a:latin typeface="+mj-lt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539552" y="4799007"/>
                <a:ext cx="1296344" cy="358185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j-lt"/>
                  </a:rPr>
                  <a:t>Useless</a:t>
                </a:r>
                <a:endParaRPr kumimoji="1" lang="ja-JP" altLang="en-US" dirty="0">
                  <a:latin typeface="+mj-lt"/>
                </a:endParaRPr>
              </a:p>
            </p:txBody>
          </p:sp>
          <p:sp>
            <p:nvSpPr>
              <p:cNvPr id="17" name="フローチャート : 代替処理 16"/>
              <p:cNvSpPr/>
              <p:nvPr/>
            </p:nvSpPr>
            <p:spPr>
              <a:xfrm>
                <a:off x="1475896" y="5229200"/>
                <a:ext cx="2160000" cy="864096"/>
              </a:xfrm>
              <a:prstGeom prst="flowChartAlternateProcess">
                <a:avLst/>
              </a:prstGeom>
              <a:solidFill>
                <a:srgbClr val="C0504D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j-lt"/>
                  </a:rPr>
                  <a:t>The Botnet</a:t>
                </a:r>
              </a:p>
              <a:p>
                <a:pPr algn="ctr"/>
                <a:r>
                  <a:rPr kumimoji="1" lang="en-US" altLang="ja-JP" dirty="0" smtClean="0">
                    <a:latin typeface="+mj-lt"/>
                  </a:rPr>
                  <a:t>Coordinated Attacks</a:t>
                </a:r>
                <a:endParaRPr kumimoji="1" lang="ja-JP" altLang="en-US" dirty="0">
                  <a:latin typeface="+mj-lt"/>
                </a:endParaRPr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4860032" y="3356992"/>
              <a:ext cx="792088" cy="33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+mn-lt"/>
                </a:rPr>
                <a:t>YES</a:t>
              </a:r>
              <a:endParaRPr lang="en-US" altLang="ja-JP" dirty="0">
                <a:latin typeface="+mn-lt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860032" y="4653136"/>
              <a:ext cx="792088" cy="33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+mn-lt"/>
                </a:rPr>
                <a:t>YES</a:t>
              </a:r>
              <a:endParaRPr lang="en-US" altLang="ja-JP" dirty="0">
                <a:latin typeface="+mn-lt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275856" y="2564904"/>
              <a:ext cx="792088" cy="33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+mn-lt"/>
                </a:rPr>
                <a:t>NO</a:t>
              </a:r>
              <a:endParaRPr lang="en-US" altLang="ja-JP" dirty="0">
                <a:latin typeface="+mn-lt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275856" y="3933056"/>
              <a:ext cx="792088" cy="33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+mn-lt"/>
                </a:rPr>
                <a:t>NO</a:t>
              </a:r>
              <a:endParaRPr lang="en-US" altLang="ja-JP" dirty="0">
                <a:latin typeface="+mn-lt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796136" y="466591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TR⇒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WO⇒BK: 10</a:t>
            </a:r>
          </a:p>
          <a:p>
            <a:r>
              <a:rPr lang="en-US" altLang="ja-JP" dirty="0">
                <a:solidFill>
                  <a:srgbClr val="FF0000"/>
                </a:solidFill>
                <a:latin typeface="+mn-lt"/>
              </a:rPr>
              <a:t>WO⇒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TR⇒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BK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: 12</a:t>
            </a:r>
            <a:endParaRPr lang="en-US" altLang="ja-JP" dirty="0">
              <a:solidFill>
                <a:srgbClr val="FF0000"/>
              </a:solidFill>
              <a:latin typeface="+mn-lt"/>
            </a:endParaRPr>
          </a:p>
          <a:p>
            <a:endParaRPr kumimoji="1" lang="ja-JP" altLang="en-US" dirty="0">
              <a:latin typeface="+mn-lt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444208" y="61101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Detected.</a:t>
            </a:r>
            <a:endParaRPr lang="en-US" altLang="ja-JP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0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852936"/>
            <a:ext cx="6858000" cy="1152128"/>
          </a:xfrm>
        </p:spPr>
        <p:txBody>
          <a:bodyPr anchor="ctr"/>
          <a:lstStyle/>
          <a:p>
            <a:pPr lvl="0" algn="ctr"/>
            <a:r>
              <a:rPr lang="en-US" altLang="ja-JP" sz="4000" dirty="0" smtClean="0"/>
              <a:t> Experiment</a:t>
            </a:r>
            <a:endParaRPr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CCC </a:t>
            </a:r>
            <a:r>
              <a:rPr kumimoji="1" lang="en-US" altLang="ja-JP" dirty="0" err="1" smtClean="0"/>
              <a:t>DATAset</a:t>
            </a:r>
            <a:r>
              <a:rPr kumimoji="1" lang="en-US" altLang="ja-JP" dirty="0" smtClean="0"/>
              <a:t> 2008-2010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0" lang="en-US" altLang="ja-JP" dirty="0"/>
              <a:t>CCC </a:t>
            </a:r>
            <a:r>
              <a:rPr kumimoji="0" lang="en-US" altLang="ja-JP" dirty="0" err="1"/>
              <a:t>DATAset</a:t>
            </a:r>
            <a:r>
              <a:rPr kumimoji="0" lang="en-US" altLang="ja-JP" dirty="0"/>
              <a:t> have observed malware traffic at the Japanese tier-1 backbone under the Cyber Clean Center (CCC).</a:t>
            </a:r>
          </a:p>
          <a:p>
            <a:endParaRPr kumimoji="0" lang="en-US" altLang="ja-JP" dirty="0"/>
          </a:p>
          <a:p>
            <a:r>
              <a:rPr kumimoji="0" lang="en-US" altLang="ja-JP" dirty="0">
                <a:latin typeface="+mj-lt"/>
              </a:rPr>
              <a:t>The malware downloading logs</a:t>
            </a:r>
          </a:p>
          <a:p>
            <a:pPr lvl="1"/>
            <a:r>
              <a:rPr kumimoji="0" lang="en-US" altLang="ja-JP" sz="2200" dirty="0" smtClean="0"/>
              <a:t>112(2008), 94(2009), 92(2010) honeypot</a:t>
            </a:r>
            <a:endParaRPr kumimoji="0" lang="en-US" altLang="ja-JP" sz="2200" dirty="0"/>
          </a:p>
          <a:p>
            <a:pPr lvl="1"/>
            <a:r>
              <a:rPr kumimoji="0" lang="en-US" altLang="ja-JP" sz="2200" dirty="0" smtClean="0"/>
              <a:t>3 years (</a:t>
            </a:r>
            <a:r>
              <a:rPr lang="en-US" altLang="ja-JP" sz="2000" dirty="0"/>
              <a:t>November 01, </a:t>
            </a:r>
            <a:r>
              <a:rPr lang="en-US" altLang="ja-JP" sz="2000" dirty="0" smtClean="0"/>
              <a:t>2007 -April </a:t>
            </a:r>
            <a:r>
              <a:rPr lang="en-US" altLang="ja-JP" sz="2000" dirty="0"/>
              <a:t>30, </a:t>
            </a:r>
            <a:r>
              <a:rPr lang="en-US" altLang="ja-JP" sz="2000" dirty="0" smtClean="0"/>
              <a:t>2010</a:t>
            </a:r>
            <a:r>
              <a:rPr kumimoji="0" lang="en-US" altLang="ja-JP" sz="2200" dirty="0" smtClean="0"/>
              <a:t>)</a:t>
            </a:r>
          </a:p>
          <a:p>
            <a:pPr lvl="1"/>
            <a:endParaRPr kumimoji="0" lang="en-US" altLang="ja-JP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0" lang="en-US" altLang="ja-JP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captured packets data</a:t>
            </a:r>
          </a:p>
          <a:p>
            <a:pPr lvl="1"/>
            <a:r>
              <a:rPr kumimoji="0" lang="en-US" altLang="ja-JP" sz="2200" dirty="0">
                <a:solidFill>
                  <a:schemeClr val="bg1">
                    <a:lumMod val="50000"/>
                  </a:schemeClr>
                </a:solidFill>
              </a:rPr>
              <a:t>1 honeypot</a:t>
            </a:r>
          </a:p>
          <a:p>
            <a:pPr lvl="1"/>
            <a:r>
              <a:rPr kumimoji="0" lang="en-US" altLang="ja-JP" sz="2200" dirty="0" smtClean="0">
                <a:solidFill>
                  <a:schemeClr val="bg1">
                    <a:lumMod val="50000"/>
                  </a:schemeClr>
                </a:solidFill>
              </a:rPr>
              <a:t>2(2008), 2(2009), 7(2010) days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62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Evaluation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endParaRPr lang="en-US" altLang="ja-JP" b="0" dirty="0" smtClean="0"/>
              </a:p>
              <a:p>
                <a:pPr lvl="3"/>
                <a:endParaRPr lang="en-US" altLang="ja-JP" b="0" dirty="0" smtClean="0"/>
              </a:p>
              <a:p>
                <a:pPr lvl="3"/>
                <a:endParaRPr lang="en-US" altLang="ja-JP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𝑅𝑒𝑐𝑎𝑙𝑙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50</m:t>
                          </m:r>
                        </m:den>
                      </m:f>
                      <m:r>
                        <a:rPr lang="en-US" altLang="ja-JP">
                          <a:latin typeface="Cambria Math"/>
                        </a:rPr>
                        <m:t>=0.6</m:t>
                      </m:r>
                    </m:oMath>
                  </m:oMathPara>
                </a14:m>
                <a:endParaRPr lang="en-US" altLang="ja-JP" b="0" dirty="0" smtClean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5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632198" y="980728"/>
                <a:ext cx="4260282" cy="5472608"/>
              </a:xfrm>
            </p:spPr>
            <p:txBody>
              <a:bodyPr/>
              <a:lstStyle/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𝑃𝑟𝑒𝑐𝑖𝑠𝑖𝑜𝑛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en-US" altLang="ja-JP" i="1" dirty="0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en-US" altLang="ja-JP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632198" y="980728"/>
                <a:ext cx="4260282" cy="5472608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11" name="直線コネクタ 28"/>
          <p:cNvSpPr>
            <a:spLocks noChangeShapeType="1"/>
          </p:cNvSpPr>
          <p:nvPr/>
        </p:nvSpPr>
        <p:spPr bwMode="auto">
          <a:xfrm>
            <a:off x="4572000" y="3933056"/>
            <a:ext cx="0" cy="2448272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467742" y="3844851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Recall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4644206" y="3844851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Precision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683568" y="1187460"/>
            <a:ext cx="9127014" cy="2601580"/>
            <a:chOff x="683568" y="1691516"/>
            <a:chExt cx="9127014" cy="2601580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83568" y="1691516"/>
              <a:ext cx="9127014" cy="2601580"/>
              <a:chOff x="683568" y="1691516"/>
              <a:chExt cx="9127014" cy="2601580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683568" y="1691516"/>
                <a:ext cx="9127014" cy="2601580"/>
                <a:chOff x="683568" y="1081916"/>
                <a:chExt cx="9127014" cy="2601580"/>
              </a:xfrm>
            </p:grpSpPr>
            <p:sp>
              <p:nvSpPr>
                <p:cNvPr id="35" name="円/楕円 34"/>
                <p:cNvSpPr/>
                <p:nvPr/>
              </p:nvSpPr>
              <p:spPr>
                <a:xfrm>
                  <a:off x="3131840" y="1124744"/>
                  <a:ext cx="1800000" cy="1800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000" dirty="0">
                    <a:latin typeface="+mj-lt"/>
                  </a:endParaRPr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4068144" y="1162573"/>
                  <a:ext cx="1800000" cy="1800000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shade val="63000"/>
                        <a:alpha val="50000"/>
                      </a:schemeClr>
                    </a:gs>
                    <a:gs pos="30000">
                      <a:schemeClr val="accent2">
                        <a:shade val="90000"/>
                        <a:satMod val="110000"/>
                        <a:alpha val="50000"/>
                      </a:schemeClr>
                    </a:gs>
                    <a:gs pos="45000">
                      <a:schemeClr val="accent2">
                        <a:shade val="100000"/>
                        <a:satMod val="118000"/>
                        <a:alpha val="50000"/>
                      </a:schemeClr>
                    </a:gs>
                    <a:gs pos="55000">
                      <a:schemeClr val="accent2">
                        <a:shade val="100000"/>
                        <a:satMod val="118000"/>
                        <a:alpha val="50000"/>
                      </a:schemeClr>
                    </a:gs>
                    <a:gs pos="73000">
                      <a:schemeClr val="accent2">
                        <a:shade val="90000"/>
                        <a:satMod val="110000"/>
                        <a:alpha val="50000"/>
                      </a:schemeClr>
                    </a:gs>
                    <a:gs pos="100000">
                      <a:schemeClr val="accent2">
                        <a:shade val="63000"/>
                        <a:alpha val="50000"/>
                      </a:schemeClr>
                    </a:gs>
                  </a:gsLst>
                </a:gra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000" dirty="0">
                    <a:latin typeface="+mj-lt"/>
                  </a:endParaRPr>
                </a:p>
              </p:txBody>
            </p:sp>
            <p:cxnSp>
              <p:nvCxnSpPr>
                <p:cNvPr id="38" name="直線コネクタ 37"/>
                <p:cNvCxnSpPr/>
                <p:nvPr/>
              </p:nvCxnSpPr>
              <p:spPr>
                <a:xfrm flipV="1">
                  <a:off x="5724128" y="1477516"/>
                  <a:ext cx="360040" cy="33377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6012160" y="1144632"/>
                  <a:ext cx="22258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+mj-lt"/>
                    </a:rPr>
                    <a:t>B. </a:t>
                  </a:r>
                  <a:r>
                    <a:rPr lang="en-US" altLang="ja-JP" dirty="0" smtClean="0">
                      <a:latin typeface="+mj-lt"/>
                    </a:rPr>
                    <a:t>True rules</a:t>
                  </a:r>
                  <a:endParaRPr kumimoji="1" lang="ja-JP" altLang="en-US" dirty="0">
                    <a:latin typeface="+mj-lt"/>
                  </a:endParaRPr>
                </a:p>
              </p:txBody>
            </p:sp>
            <p:cxnSp>
              <p:nvCxnSpPr>
                <p:cNvPr id="40" name="直線コネクタ 39"/>
                <p:cNvCxnSpPr/>
                <p:nvPr/>
              </p:nvCxnSpPr>
              <p:spPr>
                <a:xfrm flipH="1" flipV="1">
                  <a:off x="2987824" y="1422068"/>
                  <a:ext cx="396044" cy="3600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755576" y="1422068"/>
                  <a:ext cx="2232248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83568" y="1081916"/>
                  <a:ext cx="29782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+mj-lt"/>
                    </a:rPr>
                    <a:t>A. </a:t>
                  </a:r>
                  <a:r>
                    <a:rPr lang="en-US" altLang="ja-JP" dirty="0" smtClean="0">
                      <a:latin typeface="+mj-lt"/>
                    </a:rPr>
                    <a:t>Detected rules</a:t>
                  </a:r>
                  <a:endParaRPr kumimoji="1" lang="ja-JP" altLang="en-US" dirty="0">
                    <a:latin typeface="+mj-lt"/>
                  </a:endParaRPr>
                </a:p>
              </p:txBody>
            </p:sp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4139952" y="1594520"/>
                  <a:ext cx="79188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5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C</a:t>
                  </a:r>
                  <a:endParaRPr kumimoji="1" lang="ja-JP" altLang="en-US" sz="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3276256" y="1596842"/>
                  <a:ext cx="79188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5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A</a:t>
                  </a:r>
                  <a:endParaRPr kumimoji="1" lang="ja-JP" altLang="en-US" sz="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5076256" y="1594520"/>
                  <a:ext cx="79188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5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B</a:t>
                  </a:r>
                  <a:endParaRPr kumimoji="1" lang="ja-JP" altLang="en-US" sz="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4427984" y="2458616"/>
                  <a:ext cx="720082" cy="8648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5076056" y="2891408"/>
                  <a:ext cx="36544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+mj-lt"/>
                    </a:rPr>
                    <a:t>C. </a:t>
                  </a:r>
                  <a:r>
                    <a:rPr lang="en-US" altLang="ja-JP" dirty="0">
                      <a:latin typeface="+mj-lt"/>
                    </a:rPr>
                    <a:t>C</a:t>
                  </a:r>
                  <a:r>
                    <a:rPr lang="en-US" altLang="ja-JP" dirty="0" smtClean="0">
                      <a:latin typeface="+mj-lt"/>
                    </a:rPr>
                    <a:t>orrectly detected rules</a:t>
                  </a:r>
                  <a:endParaRPr kumimoji="1" lang="ja-JP" altLang="en-US" dirty="0">
                    <a:latin typeface="+mj-lt"/>
                  </a:endParaRPr>
                </a:p>
              </p:txBody>
            </p:sp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1853698" y="1403484"/>
                  <a:ext cx="22862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0000"/>
                      </a:solidFill>
                      <a:latin typeface="+mn-lt"/>
                    </a:rPr>
                    <a:t> 40 rules</a:t>
                  </a:r>
                  <a:endParaRPr kumimoji="1" lang="ja-JP" altLang="en-US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7524328" y="1441956"/>
                  <a:ext cx="22862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0000"/>
                      </a:solidFill>
                      <a:latin typeface="+mn-lt"/>
                    </a:rPr>
                    <a:t>50 rules</a:t>
                  </a:r>
                  <a:endParaRPr kumimoji="1" lang="ja-JP" altLang="en-US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7524328" y="3314164"/>
                  <a:ext cx="22862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0000"/>
                      </a:solidFill>
                      <a:latin typeface="+mn-lt"/>
                    </a:rPr>
                    <a:t>30 rules</a:t>
                  </a:r>
                  <a:endParaRPr kumimoji="1" lang="ja-JP" altLang="en-US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34" name="直線コネクタ 33"/>
              <p:cNvCxnSpPr/>
              <p:nvPr/>
            </p:nvCxnSpPr>
            <p:spPr>
              <a:xfrm>
                <a:off x="6084168" y="2085132"/>
                <a:ext cx="244827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線コネクタ 31"/>
            <p:cNvCxnSpPr/>
            <p:nvPr/>
          </p:nvCxnSpPr>
          <p:spPr>
            <a:xfrm>
              <a:off x="5148064" y="3933056"/>
              <a:ext cx="33843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Accuracy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We can deduce from the data that hybrid approach is effective.</a:t>
            </a:r>
          </a:p>
        </p:txBody>
      </p:sp>
      <p:graphicFrame>
        <p:nvGraphicFramePr>
          <p:cNvPr id="13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100466"/>
              </p:ext>
            </p:extLst>
          </p:nvPr>
        </p:nvGraphicFramePr>
        <p:xfrm>
          <a:off x="685800" y="2172464"/>
          <a:ext cx="777686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136237"/>
                <a:gridCol w="2136237"/>
                <a:gridCol w="213623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latin typeface="+mj-lt"/>
                        </a:rPr>
                        <a:t>Apriori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latin typeface="+mj-lt"/>
                        </a:rPr>
                        <a:t>PrefixSpan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lt"/>
                        </a:rPr>
                        <a:t>Hybrid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315/315 =1.0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482/575 =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0.84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545/575 =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0.95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315/464 =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0.68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482/482 = 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49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We </a:t>
            </a:r>
            <a:r>
              <a:rPr lang="en-US" altLang="ja-JP" dirty="0" smtClean="0"/>
              <a:t>have proposed the hybrid Approach of </a:t>
            </a:r>
            <a:r>
              <a:rPr lang="en-US" altLang="ja-JP" dirty="0" err="1" smtClean="0"/>
              <a:t>Apriori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PrefixSpan</a:t>
            </a:r>
            <a:r>
              <a:rPr lang="en-US" altLang="ja-JP" dirty="0" smtClean="0"/>
              <a:t> for automated detection of botnet coordinated attacks.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Our experiment shows that the proposed scheme improves accuracy of detection by recall of 0.95 and precision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1.0. 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2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852936"/>
            <a:ext cx="6858000" cy="1152128"/>
          </a:xfrm>
        </p:spPr>
        <p:txBody>
          <a:bodyPr anchor="ctr"/>
          <a:lstStyle/>
          <a:p>
            <a:pPr lvl="0" algn="ctr"/>
            <a:r>
              <a:rPr lang="en-US" altLang="ja-JP" sz="4000" dirty="0" smtClean="0"/>
              <a:t>Thank you!</a:t>
            </a:r>
            <a:endParaRPr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1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コンテンツ プレースホルダー 3"/>
          <p:cNvSpPr txBox="1">
            <a:spLocks/>
          </p:cNvSpPr>
          <p:nvPr/>
        </p:nvSpPr>
        <p:spPr bwMode="auto">
          <a:xfrm>
            <a:off x="5508104" y="981223"/>
            <a:ext cx="32168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/>
              <a:t>3</a:t>
            </a:r>
            <a:r>
              <a:rPr lang="en-US" altLang="ja-JP" dirty="0" smtClean="0"/>
              <a:t>. Botnet</a:t>
            </a:r>
            <a:endParaRPr lang="ja-JP" altLang="en-US" dirty="0" smtClean="0"/>
          </a:p>
        </p:txBody>
      </p:sp>
      <p:sp>
        <p:nvSpPr>
          <p:cNvPr id="17" name="コンテンツ プレースホルダー 3"/>
          <p:cNvSpPr txBox="1">
            <a:spLocks/>
          </p:cNvSpPr>
          <p:nvPr/>
        </p:nvSpPr>
        <p:spPr bwMode="auto">
          <a:xfrm>
            <a:off x="2123728" y="981223"/>
            <a:ext cx="336914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/>
              <a:t>2</a:t>
            </a:r>
            <a:r>
              <a:rPr lang="en-US" altLang="ja-JP" dirty="0" smtClean="0"/>
              <a:t>. Variants</a:t>
            </a:r>
            <a:endParaRPr lang="ja-JP" altLang="en-US" dirty="0" smtClean="0"/>
          </a:p>
        </p:txBody>
      </p:sp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Generation of Malware</a:t>
            </a:r>
            <a:endParaRPr lang="ja-JP" altLang="en-US" dirty="0" smtClean="0"/>
          </a:p>
        </p:txBody>
      </p:sp>
      <p:sp>
        <p:nvSpPr>
          <p:cNvPr id="11267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eaLnBrk="1" hangingPunct="1"/>
            <a:fld id="{65335333-EA79-4553-AD6D-5A5FA71D0105}" type="slidenum">
              <a:rPr kumimoji="0" lang="en-US" altLang="ja-JP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rPr>
              <a:pPr eaLnBrk="1" hangingPunct="1"/>
              <a:t>2</a:t>
            </a:fld>
            <a:endParaRPr kumimoji="0" lang="en-US" altLang="ja-JP" dirty="0">
              <a:solidFill>
                <a:schemeClr val="tx2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1268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1666528" cy="54721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1. </a:t>
            </a:r>
            <a:r>
              <a:rPr lang="en-US" altLang="ja-JP" dirty="0"/>
              <a:t>Single</a:t>
            </a:r>
            <a:endParaRPr lang="ja-JP" altLang="en-US" dirty="0" smtClean="0"/>
          </a:p>
        </p:txBody>
      </p:sp>
      <p:sp>
        <p:nvSpPr>
          <p:cNvPr id="11270" name="日付プレースホルダー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eaLnBrk="1" hangingPunct="1"/>
            <a:r>
              <a:rPr kumimoji="0" lang="en-US" altLang="ja-JP" smtClean="0">
                <a:solidFill>
                  <a:schemeClr val="tx2"/>
                </a:solidFill>
                <a:latin typeface="+mn-lt"/>
              </a:rPr>
              <a:t>NBiS2011</a:t>
            </a:r>
            <a:endParaRPr kumimoji="0" lang="en-US" altLang="ja-JP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直線コネクタ 28"/>
          <p:cNvSpPr>
            <a:spLocks noChangeShapeType="1"/>
          </p:cNvSpPr>
          <p:nvPr/>
        </p:nvSpPr>
        <p:spPr bwMode="auto">
          <a:xfrm>
            <a:off x="2123728" y="980728"/>
            <a:ext cx="0" cy="540000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星 32 7"/>
          <p:cNvSpPr/>
          <p:nvPr/>
        </p:nvSpPr>
        <p:spPr>
          <a:xfrm>
            <a:off x="467841" y="1484784"/>
            <a:ext cx="1439863" cy="1439863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</a:t>
            </a:r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2" y="4512947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星 32 12"/>
          <p:cNvSpPr/>
          <p:nvPr/>
        </p:nvSpPr>
        <p:spPr>
          <a:xfrm>
            <a:off x="3059832" y="1484784"/>
            <a:ext cx="1439863" cy="1439863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3101107" y="1943105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WORM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0" name="星 32 19"/>
          <p:cNvSpPr>
            <a:spLocks noChangeAspect="1"/>
          </p:cNvSpPr>
          <p:nvPr/>
        </p:nvSpPr>
        <p:spPr>
          <a:xfrm>
            <a:off x="2411760" y="299695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星 32 20"/>
          <p:cNvSpPr>
            <a:spLocks noChangeAspect="1"/>
          </p:cNvSpPr>
          <p:nvPr/>
        </p:nvSpPr>
        <p:spPr>
          <a:xfrm>
            <a:off x="3329763" y="3477273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2" name="星 32 21"/>
          <p:cNvSpPr>
            <a:spLocks noChangeAspect="1"/>
          </p:cNvSpPr>
          <p:nvPr/>
        </p:nvSpPr>
        <p:spPr>
          <a:xfrm>
            <a:off x="4279032" y="299695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3" name="星 32 22"/>
          <p:cNvSpPr>
            <a:spLocks noChangeAspect="1"/>
          </p:cNvSpPr>
          <p:nvPr/>
        </p:nvSpPr>
        <p:spPr>
          <a:xfrm>
            <a:off x="5721524" y="1560253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5" name="星 32 24"/>
          <p:cNvSpPr>
            <a:spLocks noChangeAspect="1"/>
          </p:cNvSpPr>
          <p:nvPr/>
        </p:nvSpPr>
        <p:spPr>
          <a:xfrm>
            <a:off x="7824992" y="160953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6" name="テキスト ボックス 20"/>
          <p:cNvSpPr txBox="1">
            <a:spLocks noChangeArrowheads="1"/>
          </p:cNvSpPr>
          <p:nvPr/>
        </p:nvSpPr>
        <p:spPr bwMode="auto">
          <a:xfrm>
            <a:off x="5492868" y="1772816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8" name="テキスト ボックス 20"/>
          <p:cNvSpPr txBox="1">
            <a:spLocks noChangeArrowheads="1"/>
          </p:cNvSpPr>
          <p:nvPr/>
        </p:nvSpPr>
        <p:spPr bwMode="auto">
          <a:xfrm>
            <a:off x="7596336" y="1797922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pic>
        <p:nvPicPr>
          <p:cNvPr id="29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7200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76" y="4946103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88" y="4514854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下矢印 31"/>
          <p:cNvSpPr/>
          <p:nvPr/>
        </p:nvSpPr>
        <p:spPr>
          <a:xfrm>
            <a:off x="2717744" y="4001022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93" y="4514854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下矢印 35"/>
          <p:cNvSpPr/>
          <p:nvPr/>
        </p:nvSpPr>
        <p:spPr>
          <a:xfrm rot="-1200000">
            <a:off x="6410411" y="2593474"/>
            <a:ext cx="288032" cy="2221405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下矢印 38"/>
          <p:cNvSpPr/>
          <p:nvPr/>
        </p:nvSpPr>
        <p:spPr>
          <a:xfrm rot="1200000">
            <a:off x="7746470" y="2620074"/>
            <a:ext cx="288032" cy="2191933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>
            <a:off x="7091177" y="2509532"/>
            <a:ext cx="288032" cy="2287620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60"/>
          <p:cNvSpPr>
            <a:spLocks noChangeArrowheads="1"/>
          </p:cNvSpPr>
          <p:nvPr/>
        </p:nvSpPr>
        <p:spPr bwMode="auto">
          <a:xfrm>
            <a:off x="5868144" y="2924647"/>
            <a:ext cx="2696056" cy="1296441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latin typeface="+mj-ea"/>
                <a:ea typeface="+mj-ea"/>
              </a:rPr>
              <a:t>The Botnet</a:t>
            </a:r>
          </a:p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latin typeface="+mj-ea"/>
                <a:ea typeface="+mj-ea"/>
              </a:rPr>
              <a:t>Coordinated</a:t>
            </a:r>
          </a:p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latin typeface="+mj-ea"/>
                <a:ea typeface="+mj-ea"/>
              </a:rPr>
              <a:t>Attacks</a:t>
            </a:r>
            <a:endParaRPr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3" name="下矢印 42"/>
          <p:cNvSpPr/>
          <p:nvPr/>
        </p:nvSpPr>
        <p:spPr>
          <a:xfrm>
            <a:off x="3635747" y="2996952"/>
            <a:ext cx="288032" cy="425671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下矢印 46"/>
          <p:cNvSpPr/>
          <p:nvPr/>
        </p:nvSpPr>
        <p:spPr>
          <a:xfrm>
            <a:off x="4585016" y="4001021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>
            <a:off x="3635747" y="4394617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935744" y="3057396"/>
            <a:ext cx="504056" cy="1739755"/>
          </a:xfrm>
          <a:prstGeom prst="downArrow">
            <a:avLst>
              <a:gd name="adj1" fmla="val 50000"/>
              <a:gd name="adj2" fmla="val 88009"/>
            </a:avLst>
          </a:prstGeom>
          <a:gradFill flip="none" rotWithShape="1"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星 32 23"/>
          <p:cNvSpPr>
            <a:spLocks noChangeAspect="1"/>
          </p:cNvSpPr>
          <p:nvPr/>
        </p:nvSpPr>
        <p:spPr>
          <a:xfrm>
            <a:off x="6781124" y="1590634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7" name="テキスト ボックス 20"/>
          <p:cNvSpPr txBox="1">
            <a:spLocks noChangeArrowheads="1"/>
          </p:cNvSpPr>
          <p:nvPr/>
        </p:nvSpPr>
        <p:spPr bwMode="auto">
          <a:xfrm>
            <a:off x="6552468" y="1776190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49" name="下矢印 48"/>
          <p:cNvSpPr/>
          <p:nvPr/>
        </p:nvSpPr>
        <p:spPr>
          <a:xfrm rot="2700000">
            <a:off x="2845610" y="2553621"/>
            <a:ext cx="288032" cy="480966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rot="-2700000">
            <a:off x="4404261" y="2578314"/>
            <a:ext cx="288032" cy="480966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直線コネクタ 28"/>
          <p:cNvSpPr>
            <a:spLocks noChangeShapeType="1"/>
          </p:cNvSpPr>
          <p:nvPr/>
        </p:nvSpPr>
        <p:spPr bwMode="auto">
          <a:xfrm>
            <a:off x="5508104" y="980728"/>
            <a:ext cx="0" cy="540000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Definition of Coordinated Attacks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7958219"/>
              </p:ext>
            </p:extLst>
          </p:nvPr>
        </p:nvGraphicFramePr>
        <p:xfrm>
          <a:off x="457200" y="981069"/>
          <a:ext cx="8235525" cy="540576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808355"/>
                <a:gridCol w="1485434"/>
                <a:gridCol w="1485434"/>
                <a:gridCol w="1485434"/>
                <a:gridCol w="1485434"/>
                <a:gridCol w="1485434"/>
              </a:tblGrid>
              <a:tr h="1436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Time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+mj-lt"/>
                        </a:rPr>
                        <a:t>1st</a:t>
                      </a:r>
                      <a:r>
                        <a:rPr lang="en-US" altLang="ja-JP" b="1" dirty="0" smtClean="0">
                          <a:latin typeface="+mj-lt"/>
                        </a:rPr>
                        <a:t> </a:t>
                      </a:r>
                      <a:r>
                        <a:rPr kumimoji="1" lang="en-US" altLang="ja-JP" b="1" dirty="0" smtClean="0">
                          <a:latin typeface="+mj-lt"/>
                        </a:rPr>
                        <a:t>Attack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+mj-lt"/>
                        </a:rPr>
                        <a:t>C&amp;C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+mj-lt"/>
                        </a:rPr>
                        <a:t>Coordinated Attacks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+mj-lt"/>
                        </a:rPr>
                        <a:t>User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0:00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BECF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1:00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B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1:30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B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1:30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B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043608" y="1328500"/>
            <a:ext cx="1723256" cy="1236404"/>
            <a:chOff x="1043608" y="1268760"/>
            <a:chExt cx="1723256" cy="1236404"/>
          </a:xfrm>
        </p:grpSpPr>
        <p:pic>
          <p:nvPicPr>
            <p:cNvPr id="7" name="Picture 8" descr="apple, computer, mac pro, serve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285963"/>
              <a:ext cx="1219200" cy="12192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星 32 7"/>
            <p:cNvSpPr>
              <a:spLocks noChangeAspect="1"/>
            </p:cNvSpPr>
            <p:nvPr/>
          </p:nvSpPr>
          <p:spPr>
            <a:xfrm>
              <a:off x="1272264" y="1268760"/>
              <a:ext cx="900000" cy="900000"/>
            </a:xfrm>
            <a:prstGeom prst="star32">
              <a:avLst/>
            </a:prstGeom>
            <a:gradFill flip="none" rotWithShape="1">
              <a:gsLst>
                <a:gs pos="100000">
                  <a:srgbClr val="400000"/>
                </a:gs>
                <a:gs pos="0">
                  <a:srgbClr val="FF0000"/>
                </a:gs>
                <a:gs pos="100000">
                  <a:schemeClr val="folHlink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" name="テキスト ボックス 20"/>
            <p:cNvSpPr txBox="1">
              <a:spLocks noChangeArrowheads="1"/>
            </p:cNvSpPr>
            <p:nvPr/>
          </p:nvSpPr>
          <p:spPr bwMode="auto">
            <a:xfrm>
              <a:off x="1043608" y="1477888"/>
              <a:ext cx="135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ヒラギノ角ゴ Pro W3" pitchFamily="34" charset="-128"/>
                </a:rPr>
                <a:t>PE</a:t>
              </a:r>
              <a:endPara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endParaRPr>
            </a:p>
          </p:txBody>
        </p:sp>
      </p:grpSp>
      <p:sp>
        <p:nvSpPr>
          <p:cNvPr id="10" name="右矢印 9"/>
          <p:cNvSpPr/>
          <p:nvPr/>
        </p:nvSpPr>
        <p:spPr>
          <a:xfrm>
            <a:off x="2627784" y="1716425"/>
            <a:ext cx="4680520" cy="488439"/>
          </a:xfrm>
          <a:prstGeom prst="rightArrow">
            <a:avLst>
              <a:gd name="adj1" fmla="val 50000"/>
              <a:gd name="adj2" fmla="val 66515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1st </a:t>
            </a:r>
            <a:r>
              <a:rPr lang="en-US" altLang="ja-JP" dirty="0" smtClean="0"/>
              <a:t>Attack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2483768" y="2641847"/>
            <a:ext cx="1817489" cy="1219201"/>
            <a:chOff x="2483768" y="2348880"/>
            <a:chExt cx="1817489" cy="1219201"/>
          </a:xfrm>
        </p:grpSpPr>
        <p:pic>
          <p:nvPicPr>
            <p:cNvPr id="11" name="Picture 8" descr="apple, computer, mac pro, serve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057" y="2348880"/>
              <a:ext cx="1219200" cy="12192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www.r3m3mb3r-hackerz.com/wp-content/uploads/2010/09/terminal-icon-512x512-450x45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799" y="2355726"/>
              <a:ext cx="857250" cy="8572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20"/>
            <p:cNvSpPr txBox="1">
              <a:spLocks noChangeArrowheads="1"/>
            </p:cNvSpPr>
            <p:nvPr/>
          </p:nvSpPr>
          <p:spPr bwMode="auto">
            <a:xfrm>
              <a:off x="2483768" y="2522741"/>
              <a:ext cx="135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ヒラギノ角ゴ Pro W3" pitchFamily="34" charset="-128"/>
                </a:rPr>
                <a:t>IRC</a:t>
              </a:r>
            </a:p>
          </p:txBody>
        </p:sp>
      </p:grpSp>
      <p:sp>
        <p:nvSpPr>
          <p:cNvPr id="14" name="左矢印 13"/>
          <p:cNvSpPr/>
          <p:nvPr/>
        </p:nvSpPr>
        <p:spPr>
          <a:xfrm>
            <a:off x="4067944" y="2780928"/>
            <a:ext cx="3168353" cy="520391"/>
          </a:xfrm>
          <a:prstGeom prst="leftArrow">
            <a:avLst>
              <a:gd name="adj1" fmla="val 50000"/>
              <a:gd name="adj2" fmla="val 683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DNS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>
            <a:off x="4139951" y="3228593"/>
            <a:ext cx="3168353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008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Command</a:t>
            </a:r>
            <a:endParaRPr kumimoji="1" lang="ja-JP" altLang="en-US" dirty="0"/>
          </a:p>
        </p:txBody>
      </p:sp>
      <p:pic>
        <p:nvPicPr>
          <p:cNvPr id="16" name="Picture 45" descr="cinema,display,diagonal,blue,computer,monitor,scre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7911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627994" y="4166314"/>
            <a:ext cx="2104246" cy="1926982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067944" y="3861048"/>
            <a:ext cx="1723256" cy="1236404"/>
            <a:chOff x="4067944" y="3429000"/>
            <a:chExt cx="1723256" cy="1236404"/>
          </a:xfrm>
        </p:grpSpPr>
        <p:pic>
          <p:nvPicPr>
            <p:cNvPr id="18" name="Picture 8" descr="apple, computer, mac pro, serve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46203"/>
              <a:ext cx="1219200" cy="12192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星 32 18"/>
            <p:cNvSpPr>
              <a:spLocks noChangeAspect="1"/>
            </p:cNvSpPr>
            <p:nvPr/>
          </p:nvSpPr>
          <p:spPr>
            <a:xfrm>
              <a:off x="4296600" y="3429000"/>
              <a:ext cx="900000" cy="900000"/>
            </a:xfrm>
            <a:prstGeom prst="star32">
              <a:avLst/>
            </a:prstGeom>
            <a:gradFill flip="none" rotWithShape="1">
              <a:gsLst>
                <a:gs pos="100000">
                  <a:srgbClr val="400000"/>
                </a:gs>
                <a:gs pos="0">
                  <a:srgbClr val="FF0000"/>
                </a:gs>
                <a:gs pos="100000">
                  <a:schemeClr val="folHlink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0" name="テキスト ボックス 20"/>
            <p:cNvSpPr txBox="1">
              <a:spLocks noChangeArrowheads="1"/>
            </p:cNvSpPr>
            <p:nvPr/>
          </p:nvSpPr>
          <p:spPr bwMode="auto">
            <a:xfrm>
              <a:off x="4067944" y="3641563"/>
              <a:ext cx="135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ヒラギノ角ゴ Pro W3" pitchFamily="34" charset="-128"/>
                </a:rPr>
                <a:t>WO</a:t>
              </a:r>
              <a:endPara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5508104" y="5105359"/>
            <a:ext cx="1689855" cy="1275969"/>
            <a:chOff x="5508104" y="4437112"/>
            <a:chExt cx="1689855" cy="1275969"/>
          </a:xfrm>
        </p:grpSpPr>
        <p:pic>
          <p:nvPicPr>
            <p:cNvPr id="21" name="Picture 8" descr="apple, computer, mac pro, serve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759" y="4493880"/>
              <a:ext cx="1219200" cy="12192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星 32 21"/>
            <p:cNvSpPr>
              <a:spLocks noChangeAspect="1"/>
            </p:cNvSpPr>
            <p:nvPr/>
          </p:nvSpPr>
          <p:spPr>
            <a:xfrm>
              <a:off x="5736760" y="4437112"/>
              <a:ext cx="900000" cy="900000"/>
            </a:xfrm>
            <a:prstGeom prst="star32">
              <a:avLst/>
            </a:prstGeom>
            <a:gradFill flip="none" rotWithShape="1">
              <a:gsLst>
                <a:gs pos="100000">
                  <a:srgbClr val="400000"/>
                </a:gs>
                <a:gs pos="0">
                  <a:srgbClr val="FF0000"/>
                </a:gs>
                <a:gs pos="100000">
                  <a:schemeClr val="folHlink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3" name="テキスト ボックス 22"/>
            <p:cNvSpPr txBox="1">
              <a:spLocks noChangeArrowheads="1"/>
            </p:cNvSpPr>
            <p:nvPr/>
          </p:nvSpPr>
          <p:spPr bwMode="auto">
            <a:xfrm>
              <a:off x="5508104" y="4649675"/>
              <a:ext cx="135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ヒラギノ角ゴ Pro W3" pitchFamily="34" charset="-128"/>
                </a:rPr>
                <a:t>TR</a:t>
              </a:r>
              <a:endPara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endParaRPr>
            </a:p>
          </p:txBody>
        </p:sp>
      </p:grpSp>
      <p:sp>
        <p:nvSpPr>
          <p:cNvPr id="24" name="左矢印 23"/>
          <p:cNvSpPr/>
          <p:nvPr/>
        </p:nvSpPr>
        <p:spPr>
          <a:xfrm>
            <a:off x="6810456" y="5301450"/>
            <a:ext cx="497848" cy="523989"/>
          </a:xfrm>
          <a:prstGeom prst="leftArrow">
            <a:avLst>
              <a:gd name="adj1" fmla="val 50000"/>
              <a:gd name="adj2" fmla="val 6106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>
            <a:off x="6851744" y="5825439"/>
            <a:ext cx="528568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左矢印 25"/>
          <p:cNvSpPr/>
          <p:nvPr/>
        </p:nvSpPr>
        <p:spPr>
          <a:xfrm>
            <a:off x="5580112" y="4000748"/>
            <a:ext cx="1656184" cy="523989"/>
          </a:xfrm>
          <a:prstGeom prst="leftArrow">
            <a:avLst>
              <a:gd name="adj1" fmla="val 50000"/>
              <a:gd name="adj2" fmla="val 6106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DNS</a:t>
            </a:r>
            <a:endParaRPr kumimoji="1" lang="ja-JP" altLang="en-US" dirty="0"/>
          </a:p>
        </p:txBody>
      </p:sp>
      <p:sp>
        <p:nvSpPr>
          <p:cNvPr id="27" name="右矢印 26"/>
          <p:cNvSpPr/>
          <p:nvPr/>
        </p:nvSpPr>
        <p:spPr>
          <a:xfrm>
            <a:off x="5621933" y="4452729"/>
            <a:ext cx="1758380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8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Number of Downloads (2007-2010)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0800000" cy="55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>
            <a:off x="1259632" y="6165304"/>
            <a:ext cx="7416824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 smtClean="0">
                <a:solidFill>
                  <a:schemeClr val="tx1"/>
                </a:solidFill>
              </a:rPr>
              <a:t>CCC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DATAset</a:t>
            </a:r>
            <a:r>
              <a:rPr lang="ja-JP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[3</a:t>
            </a:r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years]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1120422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-1801112" y="3320586"/>
            <a:ext cx="489654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 smtClean="0">
                <a:solidFill>
                  <a:schemeClr val="tx1"/>
                </a:solidFill>
              </a:rPr>
              <a:t>Number of Downloads  [DL/Week]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3" name="直線コネクタ 28"/>
          <p:cNvSpPr>
            <a:spLocks noChangeShapeType="1"/>
          </p:cNvSpPr>
          <p:nvPr/>
        </p:nvSpPr>
        <p:spPr bwMode="auto">
          <a:xfrm>
            <a:off x="2862000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直線コネクタ 28"/>
          <p:cNvSpPr>
            <a:spLocks noChangeShapeType="1"/>
          </p:cNvSpPr>
          <p:nvPr/>
        </p:nvSpPr>
        <p:spPr bwMode="auto">
          <a:xfrm>
            <a:off x="5508104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直線コネクタ 28"/>
          <p:cNvSpPr>
            <a:spLocks noChangeShapeType="1"/>
          </p:cNvSpPr>
          <p:nvPr/>
        </p:nvSpPr>
        <p:spPr bwMode="auto">
          <a:xfrm>
            <a:off x="8100392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右矢印 17"/>
          <p:cNvSpPr/>
          <p:nvPr/>
        </p:nvSpPr>
        <p:spPr>
          <a:xfrm rot="1200000">
            <a:off x="2507979" y="2508946"/>
            <a:ext cx="4935972" cy="498209"/>
          </a:xfrm>
          <a:prstGeom prst="rightArrow">
            <a:avLst>
              <a:gd name="adj1" fmla="val 50000"/>
              <a:gd name="adj2" fmla="val 86006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000040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+mj-ea"/>
                <a:ea typeface="+mj-ea"/>
              </a:rPr>
              <a:t>Decreasing </a:t>
            </a:r>
            <a:r>
              <a:rPr lang="en-US" altLang="ja-JP" dirty="0" smtClean="0">
                <a:latin typeface="+mj-ea"/>
                <a:ea typeface="+mj-ea"/>
              </a:rPr>
              <a:t>Tendency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31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3584"/>
            <a:ext cx="10080000" cy="5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55650"/>
          </a:xfrm>
        </p:spPr>
        <p:txBody>
          <a:bodyPr/>
          <a:lstStyle/>
          <a:p>
            <a:r>
              <a:rPr lang="en-US" altLang="ja-JP" dirty="0" smtClean="0"/>
              <a:t>Avg. Length </a:t>
            </a:r>
            <a:r>
              <a:rPr lang="en-US" altLang="ja-JP" dirty="0"/>
              <a:t>of</a:t>
            </a:r>
            <a:r>
              <a:rPr lang="en-US" altLang="ja-JP" dirty="0" smtClean="0"/>
              <a:t> Coordinated Attacks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-9145" r="93441" b="9145"/>
          <a:stretch/>
        </p:blipFill>
        <p:spPr bwMode="auto">
          <a:xfrm>
            <a:off x="8139583" y="843225"/>
            <a:ext cx="248841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 rot="-5400000">
            <a:off x="-1048414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1656289" y="3554742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Number of </a:t>
            </a: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>
                <a:solidFill>
                  <a:schemeClr val="tx1"/>
                </a:solidFill>
              </a:rPr>
              <a:t>Rules [Rules/Month]</a:t>
            </a:r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6335793" y="3608617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Number of Patterns [Patterns/Day]</a:t>
            </a:r>
          </a:p>
        </p:txBody>
      </p:sp>
      <p:sp>
        <p:nvSpPr>
          <p:cNvPr id="13" name="日付プレースホルダー 3"/>
          <p:cNvSpPr txBox="1">
            <a:spLocks/>
          </p:cNvSpPr>
          <p:nvPr/>
        </p:nvSpPr>
        <p:spPr>
          <a:xfrm>
            <a:off x="1115616" y="6236507"/>
            <a:ext cx="6840760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 smtClean="0">
                <a:solidFill>
                  <a:schemeClr val="tx1"/>
                </a:solidFill>
              </a:rPr>
              <a:t>CCC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DATAset</a:t>
            </a:r>
            <a:r>
              <a:rPr lang="en-US" altLang="ja-JP" sz="1800" dirty="0" smtClean="0">
                <a:solidFill>
                  <a:schemeClr val="tx1"/>
                </a:solidFill>
              </a:rPr>
              <a:t> 2009</a:t>
            </a:r>
            <a:r>
              <a:rPr lang="ja-JP" altLang="en-US" sz="1800" dirty="0" smtClean="0">
                <a:solidFill>
                  <a:schemeClr val="tx1"/>
                </a:solidFill>
              </a:rPr>
              <a:t> ～ </a:t>
            </a:r>
            <a:r>
              <a:rPr lang="en-US" altLang="ja-JP" sz="1800" dirty="0" smtClean="0">
                <a:solidFill>
                  <a:schemeClr val="tx1"/>
                </a:solidFill>
              </a:rPr>
              <a:t>2010 [2 years]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6" name="直線コネクタ 28"/>
          <p:cNvSpPr>
            <a:spLocks noChangeShapeType="1"/>
          </p:cNvSpPr>
          <p:nvPr/>
        </p:nvSpPr>
        <p:spPr bwMode="auto">
          <a:xfrm flipH="1">
            <a:off x="4932040" y="1458056"/>
            <a:ext cx="16" cy="4491224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0" name="Picture 3"/>
          <p:cNvPicPr>
            <a:picLocks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b="8422"/>
          <a:stretch/>
        </p:blipFill>
        <p:spPr bwMode="auto">
          <a:xfrm>
            <a:off x="1259632" y="1314391"/>
            <a:ext cx="9234000" cy="470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右矢印 17"/>
          <p:cNvSpPr/>
          <p:nvPr/>
        </p:nvSpPr>
        <p:spPr>
          <a:xfrm rot="-1200000">
            <a:off x="2348121" y="3321975"/>
            <a:ext cx="4935972" cy="498209"/>
          </a:xfrm>
          <a:prstGeom prst="rightArrow">
            <a:avLst>
              <a:gd name="adj1" fmla="val 50000"/>
              <a:gd name="adj2" fmla="val 86006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+mj-ea"/>
                <a:ea typeface="+mj-ea"/>
              </a:rPr>
              <a:t>Complication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745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Objectives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980728"/>
                <a:ext cx="8229600" cy="5472608"/>
              </a:xfrm>
            </p:spPr>
            <p:txBody>
              <a:bodyPr/>
              <a:lstStyle/>
              <a:p>
                <a:r>
                  <a:rPr lang="en-US" altLang="ja-JP" dirty="0" smtClean="0"/>
                  <a:t>We aim to identify </a:t>
                </a:r>
                <a:r>
                  <a:rPr lang="en-US" altLang="ja-JP" i="1" dirty="0" smtClean="0"/>
                  <a:t>the</a:t>
                </a:r>
                <a:r>
                  <a:rPr lang="en-US" altLang="ja-JP" i="1" baseline="0" dirty="0" smtClean="0"/>
                  <a:t> </a:t>
                </a:r>
                <a:r>
                  <a:rPr lang="en-US" altLang="ja-JP" i="1" dirty="0" smtClean="0"/>
                  <a:t>botnet coordinated attacks </a:t>
                </a:r>
                <a:r>
                  <a:rPr lang="en-US" altLang="ja-JP" dirty="0" smtClean="0"/>
                  <a:t>with malware based on honeypot</a:t>
                </a:r>
                <a:r>
                  <a:rPr lang="en-US" altLang="ja-JP" baseline="0" dirty="0" smtClean="0"/>
                  <a:t> logs. </a:t>
                </a:r>
                <a:r>
                  <a:rPr lang="en-US" altLang="ja-JP" dirty="0" smtClean="0"/>
                  <a:t> </a:t>
                </a:r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r>
                  <a:rPr lang="en-US" altLang="ja-JP" dirty="0"/>
                  <a:t>1. T</a:t>
                </a:r>
                <a:r>
                  <a:rPr lang="en-US" altLang="ja-JP" dirty="0" smtClean="0"/>
                  <a:t>he </a:t>
                </a:r>
                <a:r>
                  <a:rPr lang="en-US" altLang="ja-JP" dirty="0"/>
                  <a:t>complexity of malware patterns. 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dirty="0"/>
              </a:p>
              <a:p>
                <a:r>
                  <a:rPr lang="en-US" altLang="ja-JP" dirty="0"/>
                  <a:t>2. </a:t>
                </a:r>
                <a:r>
                  <a:rPr lang="en-US" altLang="ja-JP" dirty="0" smtClean="0"/>
                  <a:t>Difficulty </a:t>
                </a:r>
                <a:r>
                  <a:rPr lang="en-US" altLang="ja-JP" dirty="0"/>
                  <a:t>of the unstable </a:t>
                </a:r>
                <a:r>
                  <a:rPr lang="en-US" altLang="ja-JP" dirty="0" smtClean="0"/>
                  <a:t>patterns.</a:t>
                </a:r>
              </a:p>
              <a:p>
                <a:r>
                  <a:rPr lang="en-US" altLang="ja-JP" dirty="0" smtClean="0"/>
                  <a:t>3</a:t>
                </a:r>
                <a:r>
                  <a:rPr lang="en-US" altLang="ja-JP" dirty="0"/>
                  <a:t>. T</a:t>
                </a:r>
                <a:r>
                  <a:rPr lang="en-US" altLang="ja-JP" dirty="0" smtClean="0"/>
                  <a:t>he </a:t>
                </a:r>
                <a:r>
                  <a:rPr lang="en-US" altLang="ja-JP" dirty="0"/>
                  <a:t>size of dataset, which is too large to analyze. 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980728"/>
                <a:ext cx="8229600" cy="5472608"/>
              </a:xfrm>
              <a:blipFill rotWithShape="1">
                <a:blip r:embed="rId3" cstate="print"/>
                <a:stretch>
                  <a:fillRect l="-667" t="-891" r="-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9" name="直線コネクタ 27"/>
          <p:cNvSpPr>
            <a:spLocks noChangeShapeType="1"/>
          </p:cNvSpPr>
          <p:nvPr/>
        </p:nvSpPr>
        <p:spPr bwMode="auto">
          <a:xfrm>
            <a:off x="457200" y="3248546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467544" y="2492896"/>
            <a:ext cx="8229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9pPr>
          </a:lstStyle>
          <a:p>
            <a:r>
              <a:rPr lang="en-US" altLang="ja-JP" dirty="0">
                <a:effectLst/>
              </a:rPr>
              <a:t> </a:t>
            </a:r>
            <a:r>
              <a:rPr lang="en-US" altLang="ja-JP" dirty="0" smtClean="0"/>
              <a:t>Difficulty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11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Previous Works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ja-JP" dirty="0" smtClean="0"/>
          </a:p>
          <a:p>
            <a:pPr lvl="1"/>
            <a:r>
              <a:rPr lang="en-US" altLang="ja-JP" dirty="0"/>
              <a:t>M. </a:t>
            </a:r>
            <a:r>
              <a:rPr lang="en-US" altLang="ja-JP" dirty="0" err="1"/>
              <a:t>Ohrui</a:t>
            </a:r>
            <a:r>
              <a:rPr lang="en-US" altLang="ja-JP" dirty="0"/>
              <a:t>, H. </a:t>
            </a:r>
            <a:r>
              <a:rPr lang="en-US" altLang="ja-JP" dirty="0" smtClean="0"/>
              <a:t>Kikuchi and </a:t>
            </a:r>
            <a:r>
              <a:rPr lang="en-US" altLang="ja-JP" dirty="0"/>
              <a:t>M, Terada, “</a:t>
            </a:r>
            <a:r>
              <a:rPr lang="en-US" altLang="ja-JP" dirty="0">
                <a:latin typeface="+mj-lt"/>
              </a:rPr>
              <a:t>Mining </a:t>
            </a:r>
            <a:r>
              <a:rPr lang="en-US" altLang="ja-JP" dirty="0" smtClean="0">
                <a:latin typeface="+mj-lt"/>
              </a:rPr>
              <a:t>Association Rules </a:t>
            </a:r>
            <a:r>
              <a:rPr lang="en-US" altLang="ja-JP" dirty="0">
                <a:latin typeface="+mj-lt"/>
              </a:rPr>
              <a:t>Consisting of Download Servers from Distributed </a:t>
            </a:r>
            <a:r>
              <a:rPr lang="en-US" altLang="ja-JP" dirty="0" smtClean="0">
                <a:latin typeface="+mj-lt"/>
              </a:rPr>
              <a:t>Honeypot Observation</a:t>
            </a:r>
            <a:r>
              <a:rPr lang="en-US" altLang="ja-JP" dirty="0"/>
              <a:t>”, The 13th Int’l Conf. on </a:t>
            </a:r>
            <a:r>
              <a:rPr lang="en-US" altLang="ja-JP" dirty="0" smtClean="0"/>
              <a:t>Network-Based Information </a:t>
            </a:r>
            <a:r>
              <a:rPr lang="en-US" altLang="ja-JP" dirty="0"/>
              <a:t>Systems (</a:t>
            </a:r>
            <a:r>
              <a:rPr lang="en-US" altLang="ja-JP" dirty="0" err="1"/>
              <a:t>NBiS</a:t>
            </a:r>
            <a:r>
              <a:rPr lang="en-US" altLang="ja-JP" dirty="0"/>
              <a:t> 2010), pp. 541-545, 2010.</a:t>
            </a:r>
            <a:endParaRPr lang="en-US" altLang="ja-JP" dirty="0" smtClean="0"/>
          </a:p>
          <a:p>
            <a:pPr marL="274638" lvl="1" indent="0">
              <a:buNone/>
            </a:pPr>
            <a:endParaRPr lang="en-US" altLang="ja-JP" dirty="0" smtClean="0"/>
          </a:p>
          <a:p>
            <a:pPr lvl="1"/>
            <a:r>
              <a:rPr lang="en-US" altLang="ja-JP" dirty="0" smtClean="0"/>
              <a:t>N</a:t>
            </a:r>
            <a:r>
              <a:rPr lang="en-US" altLang="ja-JP" dirty="0"/>
              <a:t>. R. </a:t>
            </a:r>
            <a:r>
              <a:rPr lang="en-US" altLang="ja-JP" dirty="0" err="1"/>
              <a:t>Rosyid</a:t>
            </a:r>
            <a:r>
              <a:rPr lang="en-US" altLang="ja-JP" dirty="0"/>
              <a:t>, M. </a:t>
            </a:r>
            <a:r>
              <a:rPr lang="en-US" altLang="ja-JP" dirty="0" err="1"/>
              <a:t>Ohrui</a:t>
            </a:r>
            <a:r>
              <a:rPr lang="en-US" altLang="ja-JP" dirty="0"/>
              <a:t>, H. Kikuchi and P. </a:t>
            </a:r>
            <a:r>
              <a:rPr lang="en-US" altLang="ja-JP" dirty="0" err="1"/>
              <a:t>Sooraksa</a:t>
            </a:r>
            <a:r>
              <a:rPr lang="en-US" altLang="ja-JP" dirty="0"/>
              <a:t>, M. Terada</a:t>
            </a:r>
            <a:r>
              <a:rPr lang="en-US" altLang="ja-JP" dirty="0" smtClean="0"/>
              <a:t>, “</a:t>
            </a:r>
            <a:r>
              <a:rPr lang="en-US" altLang="ja-JP" dirty="0">
                <a:latin typeface="+mj-lt"/>
              </a:rPr>
              <a:t>A Discovery of Sequential Attack Patterns of </a:t>
            </a:r>
            <a:r>
              <a:rPr lang="en-US" altLang="ja-JP" dirty="0" smtClean="0">
                <a:latin typeface="+mj-lt"/>
              </a:rPr>
              <a:t>Malware in </a:t>
            </a:r>
            <a:r>
              <a:rPr lang="en-US" altLang="ja-JP" dirty="0">
                <a:latin typeface="+mj-lt"/>
              </a:rPr>
              <a:t>Botnets</a:t>
            </a:r>
            <a:r>
              <a:rPr lang="en-US" altLang="ja-JP" dirty="0"/>
              <a:t>”, The 2010 IEEE Int’l Conf. on Systems, </a:t>
            </a:r>
            <a:r>
              <a:rPr lang="en-US" altLang="ja-JP" dirty="0" smtClean="0"/>
              <a:t>Man, and </a:t>
            </a:r>
            <a:r>
              <a:rPr lang="en-US" altLang="ja-JP" dirty="0"/>
              <a:t>Cybernetics (SMC 2010), pp. 2564-2570, 2010.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467742" y="1036539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1. </a:t>
            </a:r>
            <a:r>
              <a:rPr lang="en-US" altLang="ja-JP" sz="26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Apriori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467544" y="3645024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2. </a:t>
            </a:r>
            <a:r>
              <a:rPr lang="en-US" altLang="ja-JP" sz="26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PrefixSpan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0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Sequence</a:t>
            </a:r>
          </a:p>
          <a:p>
            <a:pPr lvl="1"/>
            <a:r>
              <a:rPr lang="en-US" altLang="ja-JP" dirty="0" smtClean="0"/>
              <a:t>in order</a:t>
            </a:r>
            <a:endParaRPr lang="en-US" altLang="ja-JP" dirty="0"/>
          </a:p>
        </p:txBody>
      </p:sp>
      <p:sp>
        <p:nvSpPr>
          <p:cNvPr id="49" name="正方形/長方形 48"/>
          <p:cNvSpPr/>
          <p:nvPr/>
        </p:nvSpPr>
        <p:spPr>
          <a:xfrm>
            <a:off x="1002224" y="4509200"/>
            <a:ext cx="2837064" cy="949279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572000" y="1412856"/>
            <a:ext cx="1234896" cy="1008032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Comparison of 2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Algorythms</a:t>
            </a:r>
            <a:endParaRPr kumimoji="1" lang="ja-JP" alt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/>
              <a:t>A set of </a:t>
            </a:r>
            <a:r>
              <a:rPr lang="en-US" altLang="ja-JP" dirty="0" smtClean="0"/>
              <a:t>items</a:t>
            </a:r>
          </a:p>
          <a:p>
            <a:pPr lvl="1"/>
            <a:r>
              <a:rPr lang="en-US" altLang="ja-JP" dirty="0" smtClean="0"/>
              <a:t>unordered</a:t>
            </a:r>
            <a:endParaRPr lang="en-US" altLang="ja-JP" dirty="0"/>
          </a:p>
          <a:p>
            <a:pPr lvl="1"/>
            <a:r>
              <a:rPr lang="en-US" altLang="ja-JP" dirty="0" smtClean="0"/>
              <a:t>if X then Y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467742" y="2476699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1. </a:t>
            </a:r>
            <a:r>
              <a:rPr lang="en-US" altLang="ja-JP" sz="26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Apriori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4644206" y="2476699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2. </a:t>
            </a:r>
            <a:r>
              <a:rPr lang="en-US" altLang="ja-JP" sz="26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PrefixSpan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457200" y="980728"/>
            <a:ext cx="82296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Given </a:t>
            </a:r>
            <a:r>
              <a:rPr lang="en-US" altLang="ja-JP" dirty="0" err="1" smtClean="0"/>
              <a:t>honeypot</a:t>
            </a:r>
            <a:r>
              <a:rPr lang="en-US" altLang="ja-JP" dirty="0" smtClean="0"/>
              <a:t> log: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7" name="星 32 16"/>
          <p:cNvSpPr>
            <a:spLocks noChangeAspect="1"/>
          </p:cNvSpPr>
          <p:nvPr/>
        </p:nvSpPr>
        <p:spPr>
          <a:xfrm>
            <a:off x="4602624" y="1412856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4283968" y="1511246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19" name="右矢印 18"/>
          <p:cNvSpPr/>
          <p:nvPr/>
        </p:nvSpPr>
        <p:spPr>
          <a:xfrm>
            <a:off x="3841080" y="1700808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星 32 19"/>
          <p:cNvSpPr>
            <a:spLocks noChangeAspect="1"/>
          </p:cNvSpPr>
          <p:nvPr/>
        </p:nvSpPr>
        <p:spPr>
          <a:xfrm>
            <a:off x="5117520" y="1700888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798864" y="1799278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22" name="星 32 21"/>
          <p:cNvSpPr>
            <a:spLocks noChangeAspect="1"/>
          </p:cNvSpPr>
          <p:nvPr/>
        </p:nvSpPr>
        <p:spPr>
          <a:xfrm>
            <a:off x="2946440" y="1524123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3" name="テキスト ボックス 20"/>
          <p:cNvSpPr txBox="1">
            <a:spLocks noChangeArrowheads="1"/>
          </p:cNvSpPr>
          <p:nvPr/>
        </p:nvSpPr>
        <p:spPr bwMode="auto">
          <a:xfrm>
            <a:off x="2627784" y="1622513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4" name="星 32 23"/>
          <p:cNvSpPr>
            <a:spLocks noChangeAspect="1"/>
          </p:cNvSpPr>
          <p:nvPr/>
        </p:nvSpPr>
        <p:spPr>
          <a:xfrm>
            <a:off x="1002224" y="4509120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5" name="テキスト ボックス 20"/>
          <p:cNvSpPr txBox="1">
            <a:spLocks noChangeArrowheads="1"/>
          </p:cNvSpPr>
          <p:nvPr/>
        </p:nvSpPr>
        <p:spPr bwMode="auto">
          <a:xfrm>
            <a:off x="683568" y="4607510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6" name="星 32 25"/>
          <p:cNvSpPr>
            <a:spLocks noChangeAspect="1"/>
          </p:cNvSpPr>
          <p:nvPr/>
        </p:nvSpPr>
        <p:spPr>
          <a:xfrm>
            <a:off x="1506280" y="4738479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7" name="テキスト ボックス 20"/>
          <p:cNvSpPr txBox="1">
            <a:spLocks noChangeArrowheads="1"/>
          </p:cNvSpPr>
          <p:nvPr/>
        </p:nvSpPr>
        <p:spPr bwMode="auto">
          <a:xfrm>
            <a:off x="1187624" y="4836869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28" name="右矢印 27"/>
          <p:cNvSpPr/>
          <p:nvPr/>
        </p:nvSpPr>
        <p:spPr>
          <a:xfrm>
            <a:off x="2375584" y="4803817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星 32 28"/>
          <p:cNvSpPr>
            <a:spLocks noChangeAspect="1"/>
          </p:cNvSpPr>
          <p:nvPr/>
        </p:nvSpPr>
        <p:spPr>
          <a:xfrm>
            <a:off x="3119288" y="4594463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0" name="テキスト ボックス 20"/>
          <p:cNvSpPr txBox="1">
            <a:spLocks noChangeArrowheads="1"/>
          </p:cNvSpPr>
          <p:nvPr/>
        </p:nvSpPr>
        <p:spPr bwMode="auto">
          <a:xfrm>
            <a:off x="2800632" y="4692853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31" name="星 32 30"/>
          <p:cNvSpPr>
            <a:spLocks noChangeAspect="1"/>
          </p:cNvSpPr>
          <p:nvPr/>
        </p:nvSpPr>
        <p:spPr>
          <a:xfrm>
            <a:off x="4746640" y="436518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2" name="テキスト ボックス 20"/>
          <p:cNvSpPr txBox="1">
            <a:spLocks noChangeArrowheads="1"/>
          </p:cNvSpPr>
          <p:nvPr/>
        </p:nvSpPr>
        <p:spPr bwMode="auto">
          <a:xfrm>
            <a:off x="4427984" y="446357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33" name="星 32 32"/>
          <p:cNvSpPr>
            <a:spLocks noChangeAspect="1"/>
          </p:cNvSpPr>
          <p:nvPr/>
        </p:nvSpPr>
        <p:spPr>
          <a:xfrm>
            <a:off x="6258808" y="436518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4" name="テキスト ボックス 20"/>
          <p:cNvSpPr txBox="1">
            <a:spLocks noChangeArrowheads="1"/>
          </p:cNvSpPr>
          <p:nvPr/>
        </p:nvSpPr>
        <p:spPr bwMode="auto">
          <a:xfrm>
            <a:off x="5940152" y="446357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35" name="星 32 34"/>
          <p:cNvSpPr>
            <a:spLocks noChangeAspect="1"/>
          </p:cNvSpPr>
          <p:nvPr/>
        </p:nvSpPr>
        <p:spPr>
          <a:xfrm>
            <a:off x="7781816" y="436510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7463160" y="446349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37" name="右矢印 36"/>
          <p:cNvSpPr/>
          <p:nvPr/>
        </p:nvSpPr>
        <p:spPr>
          <a:xfrm>
            <a:off x="5551184" y="4574538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右矢印 37"/>
          <p:cNvSpPr/>
          <p:nvPr/>
        </p:nvSpPr>
        <p:spPr>
          <a:xfrm>
            <a:off x="7092280" y="4552900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星 32 38"/>
          <p:cNvSpPr>
            <a:spLocks noChangeAspect="1"/>
          </p:cNvSpPr>
          <p:nvPr/>
        </p:nvSpPr>
        <p:spPr>
          <a:xfrm>
            <a:off x="4746640" y="5362311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0" name="テキスト ボックス 20"/>
          <p:cNvSpPr txBox="1">
            <a:spLocks noChangeArrowheads="1"/>
          </p:cNvSpPr>
          <p:nvPr/>
        </p:nvSpPr>
        <p:spPr bwMode="auto">
          <a:xfrm>
            <a:off x="4427984" y="546070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41" name="星 32 40"/>
          <p:cNvSpPr>
            <a:spLocks noChangeAspect="1"/>
          </p:cNvSpPr>
          <p:nvPr/>
        </p:nvSpPr>
        <p:spPr>
          <a:xfrm>
            <a:off x="6258808" y="5362311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2" name="テキスト ボックス 20"/>
          <p:cNvSpPr txBox="1">
            <a:spLocks noChangeArrowheads="1"/>
          </p:cNvSpPr>
          <p:nvPr/>
        </p:nvSpPr>
        <p:spPr bwMode="auto">
          <a:xfrm>
            <a:off x="5940152" y="546070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43" name="星 32 42"/>
          <p:cNvSpPr>
            <a:spLocks noChangeAspect="1"/>
          </p:cNvSpPr>
          <p:nvPr/>
        </p:nvSpPr>
        <p:spPr>
          <a:xfrm>
            <a:off x="7781816" y="5373216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7463160" y="546062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45" name="右矢印 44"/>
          <p:cNvSpPr/>
          <p:nvPr/>
        </p:nvSpPr>
        <p:spPr>
          <a:xfrm>
            <a:off x="5551184" y="5571665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右矢印 45"/>
          <p:cNvSpPr/>
          <p:nvPr/>
        </p:nvSpPr>
        <p:spPr>
          <a:xfrm>
            <a:off x="7092280" y="5550027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96136" y="2051556"/>
            <a:ext cx="270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50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patterns (Answer)</a:t>
            </a:r>
            <a:endParaRPr kumimoji="1" lang="ja-JP" altLang="en-US" sz="2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22264" y="5445224"/>
            <a:ext cx="220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/>
              <a:t>50/50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extracts</a:t>
            </a:r>
            <a:endParaRPr kumimoji="1" lang="ja-JP" altLang="en-US" sz="2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546800" y="5045114"/>
            <a:ext cx="205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/>
              <a:t>30</a:t>
            </a:r>
            <a:r>
              <a:rPr kumimoji="1" lang="en-US" altLang="ja-JP" sz="2000" dirty="0" smtClean="0"/>
              <a:t>/50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extracts</a:t>
            </a:r>
            <a:endParaRPr kumimoji="1"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32240" y="6093296"/>
            <a:ext cx="188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/>
              <a:t>20</a:t>
            </a:r>
            <a:r>
              <a:rPr kumimoji="1" lang="en-US" altLang="ja-JP" sz="2000" dirty="0" smtClean="0"/>
              <a:t>/50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extracts</a:t>
            </a:r>
            <a:endParaRPr kumimoji="1" lang="ja-JP" altLang="en-US" sz="2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796136" y="1340768"/>
            <a:ext cx="269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Same Time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6" name="直線コネクタ 28"/>
          <p:cNvSpPr>
            <a:spLocks noChangeShapeType="1"/>
          </p:cNvSpPr>
          <p:nvPr/>
        </p:nvSpPr>
        <p:spPr bwMode="auto">
          <a:xfrm>
            <a:off x="4572000" y="2564675"/>
            <a:ext cx="0" cy="3816653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Example of </a:t>
            </a:r>
            <a:r>
              <a:rPr kumimoji="1" lang="en-US" altLang="ja-JP" dirty="0" err="1" smtClean="0"/>
              <a:t>Apriori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X(PE1) </a:t>
                </a:r>
                <a:r>
                  <a:rPr lang="ja-JP" altLang="en-US" dirty="0" smtClean="0"/>
                  <a:t>⇒ </a:t>
                </a:r>
                <a:r>
                  <a:rPr lang="en-US" altLang="ja-JP" dirty="0" smtClean="0"/>
                  <a:t>Y(WORM1 </a:t>
                </a:r>
                <a:r>
                  <a:rPr lang="en-US" altLang="ja-JP" dirty="0"/>
                  <a:t>&amp; </a:t>
                </a:r>
                <a:r>
                  <a:rPr lang="en-US" altLang="ja-JP" dirty="0" smtClean="0"/>
                  <a:t>TROJ1</a:t>
                </a:r>
                <a:r>
                  <a:rPr lang="en-US" altLang="ja-JP" dirty="0"/>
                  <a:t>)</a:t>
                </a:r>
                <a:endParaRPr lang="ja-JP" altLang="en-US" dirty="0"/>
              </a:p>
              <a:p>
                <a:pPr eaLnBrk="1" hangingPunct="1"/>
                <a:endParaRPr lang="ja-JP" altLang="en-US" dirty="0"/>
              </a:p>
              <a:p>
                <a:pPr eaLnBrk="1" hangingPunct="1">
                  <a:buFont typeface="Wingdings 2" pitchFamily="18" charset="2"/>
                  <a:buNone/>
                </a:pPr>
                <a:endParaRPr lang="en-US" altLang="ja-JP" dirty="0"/>
              </a:p>
              <a:p>
                <a:pPr eaLnBrk="1" hangingPunct="1"/>
                <a:endParaRPr lang="ja-JP" altLang="en-US" dirty="0"/>
              </a:p>
              <a:p>
                <a:pPr eaLnBrk="1" hangingPunct="1"/>
                <a:endParaRPr lang="ja-JP" altLang="en-US" dirty="0"/>
              </a:p>
              <a:p>
                <a:pPr eaLnBrk="1" hangingPunct="1"/>
                <a:endParaRPr lang="ja-JP" altLang="en-US" dirty="0"/>
              </a:p>
              <a:p>
                <a:pPr eaLnBrk="1" hangingPunct="1"/>
                <a:endParaRPr lang="ja-JP" altLang="en-US" dirty="0"/>
              </a:p>
              <a:p>
                <a:pPr marL="0" indent="0" eaLnBrk="1" hangingPunct="1">
                  <a:buNone/>
                </a:pPr>
                <a:endParaRPr lang="en-US" altLang="ja-JP" dirty="0"/>
              </a:p>
              <a:p>
                <a:pPr marL="0" indent="0" eaLnBrk="1" hangingPunct="1">
                  <a:buNone/>
                </a:pPr>
                <a:endParaRPr lang="en-US" altLang="ja-JP" sz="800" dirty="0" smtClean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altLang="ja-JP" sz="8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altLang="ja-JP" sz="8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𝑺𝒖𝒑𝒑</m:t>
                      </m:r>
                      <m:r>
                        <a:rPr lang="en-US" altLang="ja-JP" sz="3200" i="1">
                          <a:latin typeface="Cambria Math"/>
                        </a:rPr>
                        <m:t>=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|/|</m:t>
                      </m:r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/>
                        </a:rPr>
                        <m:t>| =4/7  </m:t>
                      </m:r>
                      <m:r>
                        <a:rPr lang="en-US" altLang="ja-JP" sz="3200" i="1">
                          <a:latin typeface="Cambria Math"/>
                        </a:rPr>
                        <m:t>𝑑𝑎𝑦𝑠</m:t>
                      </m:r>
                      <m:r>
                        <a:rPr lang="en-US" altLang="ja-JP" sz="32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3200" i="1">
                          <a:latin typeface="Cambria Math"/>
                        </a:rPr>
                        <m:t>(60%)</m:t>
                      </m:r>
                    </m:oMath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𝑪𝒐𝒏𝒇</m:t>
                      </m:r>
                      <m:r>
                        <a:rPr lang="en-US" altLang="ja-JP" sz="3200" i="1">
                          <a:latin typeface="Cambria Math"/>
                        </a:rPr>
                        <m:t>=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altLang="ja-JP" sz="3200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|/|</m:t>
                      </m:r>
                      <m:r>
                        <a:rPr lang="en-US" altLang="ja-JP" sz="3200" i="1"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ja-JP" sz="3200" i="1">
                          <a:solidFill>
                            <a:srgbClr val="0000FF"/>
                          </a:solidFill>
                          <a:latin typeface="Cambria Math"/>
                        </a:rPr>
                        <m:t>| =4/5  </m:t>
                      </m:r>
                      <m:r>
                        <a:rPr lang="en-US" altLang="ja-JP" sz="3200" i="1">
                          <a:latin typeface="Cambria Math"/>
                        </a:rPr>
                        <m:t>𝑑𝑎𝑦𝑠</m:t>
                      </m:r>
                      <m:r>
                        <a:rPr lang="en-US" altLang="ja-JP" sz="32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3200" i="1">
                          <a:latin typeface="Cambria Math"/>
                        </a:rPr>
                        <m:t>(80%)</m:t>
                      </m:r>
                    </m:oMath>
                  </m:oMathPara>
                </a14:m>
                <a:endParaRPr lang="en-US" altLang="ja-JP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593" t="-8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NBiS2011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98"/>
              <p:cNvSpPr txBox="1">
                <a:spLocks noChangeArrowheads="1"/>
              </p:cNvSpPr>
              <p:nvPr/>
            </p:nvSpPr>
            <p:spPr bwMode="auto">
              <a:xfrm>
                <a:off x="251520" y="4880773"/>
                <a:ext cx="158417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6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26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altLang="ja-JP" sz="26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|=</m:t>
                      </m:r>
                      <m:r>
                        <a:rPr lang="en-US" altLang="ja-JP" sz="26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US" altLang="ja-JP" sz="26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 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880773"/>
                <a:ext cx="1584176" cy="49244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8"/>
              <p:cNvSpPr txBox="1">
                <a:spLocks noChangeArrowheads="1"/>
              </p:cNvSpPr>
              <p:nvPr/>
            </p:nvSpPr>
            <p:spPr bwMode="auto">
              <a:xfrm>
                <a:off x="1619399" y="4880773"/>
                <a:ext cx="136842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6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26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altLang="ja-JP" sz="26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|=</m:t>
                      </m:r>
                      <m:r>
                        <a:rPr lang="en-US" altLang="ja-JP" sz="26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altLang="ja-JP" sz="26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 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399" y="4880773"/>
                <a:ext cx="1368425" cy="4924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8"/>
              <p:cNvSpPr txBox="1">
                <a:spLocks noChangeArrowheads="1"/>
              </p:cNvSpPr>
              <p:nvPr/>
            </p:nvSpPr>
            <p:spPr bwMode="auto">
              <a:xfrm>
                <a:off x="3635896" y="4880773"/>
                <a:ext cx="194468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6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26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𝑿</m:t>
                      </m:r>
                      <m:r>
                        <a:rPr lang="ja-JP" altLang="en-US" sz="26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∩</m:t>
                      </m:r>
                      <m:r>
                        <a:rPr lang="en-US" altLang="ja-JP" sz="2600" b="1" i="1" dirty="0">
                          <a:solidFill>
                            <a:srgbClr val="008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altLang="ja-JP" sz="2600" b="1" i="1" dirty="0">
                          <a:solidFill>
                            <a:srgbClr val="008000"/>
                          </a:solidFill>
                          <a:latin typeface="Cambria Math"/>
                        </a:rPr>
                        <m:t>|=</m:t>
                      </m:r>
                      <m:r>
                        <a:rPr lang="en-US" altLang="ja-JP" sz="26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altLang="ja-JP" sz="26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 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4880773"/>
                <a:ext cx="1944687" cy="49244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31142"/>
              </p:ext>
            </p:extLst>
          </p:nvPr>
        </p:nvGraphicFramePr>
        <p:xfrm>
          <a:off x="395536" y="1412776"/>
          <a:ext cx="8375206" cy="345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458"/>
                <a:gridCol w="1196458"/>
                <a:gridCol w="1196458"/>
                <a:gridCol w="1196458"/>
                <a:gridCol w="1196458"/>
                <a:gridCol w="1196458"/>
                <a:gridCol w="1196458"/>
              </a:tblGrid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Week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PE1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PE2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WORM1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WORM2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TROJ1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TROJ2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Sun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Mon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Tue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Wed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Thu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Fri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395536" y="2254052"/>
            <a:ext cx="8352928" cy="863600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正方形/長方形 8"/>
          <p:cNvSpPr>
            <a:spLocks noChangeArrowheads="1"/>
          </p:cNvSpPr>
          <p:nvPr/>
        </p:nvSpPr>
        <p:spPr bwMode="auto">
          <a:xfrm>
            <a:off x="395536" y="3594596"/>
            <a:ext cx="8352928" cy="431800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正方形/長方形 8"/>
          <p:cNvSpPr>
            <a:spLocks noChangeArrowheads="1"/>
          </p:cNvSpPr>
          <p:nvPr/>
        </p:nvSpPr>
        <p:spPr bwMode="auto">
          <a:xfrm>
            <a:off x="395536" y="4436964"/>
            <a:ext cx="8352928" cy="431800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395536" y="1412776"/>
            <a:ext cx="1184400" cy="3455988"/>
          </a:xfrm>
          <a:prstGeom prst="rect">
            <a:avLst/>
          </a:prstGeom>
          <a:solidFill>
            <a:srgbClr val="FF0000">
              <a:alpha val="20000"/>
            </a:srgb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正方形/長方形 7"/>
          <p:cNvSpPr>
            <a:spLocks noChangeArrowheads="1"/>
          </p:cNvSpPr>
          <p:nvPr/>
        </p:nvSpPr>
        <p:spPr bwMode="auto">
          <a:xfrm>
            <a:off x="1591000" y="1412776"/>
            <a:ext cx="1184400" cy="3455988"/>
          </a:xfrm>
          <a:prstGeom prst="rect">
            <a:avLst/>
          </a:prstGeom>
          <a:solidFill>
            <a:srgbClr val="0000FF">
              <a:alpha val="20000"/>
            </a:srgbClr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73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1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ユーザー定義 3">
      <a:majorFont>
        <a:latin typeface="ヒラギノ角ゴ ProN W6"/>
        <a:ea typeface="ヒラギノ角ゴ ProN W6"/>
        <a:cs typeface=""/>
      </a:majorFont>
      <a:minorFont>
        <a:latin typeface="ヒラギノ角ゴ ProN W3"/>
        <a:ea typeface="ヒラギノ角ゴ ProN W3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4999</TotalTime>
  <Words>1000</Words>
  <Application>Microsoft Office PowerPoint</Application>
  <PresentationFormat>画面に合わせる (4:3)</PresentationFormat>
  <Paragraphs>384</Paragraphs>
  <Slides>18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アース</vt:lpstr>
      <vt:lpstr>Apriori–PrefixSpan Hybrid Approach for Automated Detection of Botnet Coordinated Attacks</vt:lpstr>
      <vt:lpstr>Generation of Malware</vt:lpstr>
      <vt:lpstr>Definition of Coordinated Attacks</vt:lpstr>
      <vt:lpstr>Number of Downloads (2007-2010)</vt:lpstr>
      <vt:lpstr>Avg. Length of Coordinated Attacks</vt:lpstr>
      <vt:lpstr>Objectives</vt:lpstr>
      <vt:lpstr>Previous Works</vt:lpstr>
      <vt:lpstr>Comparison of 2 Algorythms</vt:lpstr>
      <vt:lpstr>1. Example of Apriori</vt:lpstr>
      <vt:lpstr>2. Example of PrefixSpan</vt:lpstr>
      <vt:lpstr>Pros and Cons</vt:lpstr>
      <vt:lpstr>Our Idea</vt:lpstr>
      <vt:lpstr> Experiment</vt:lpstr>
      <vt:lpstr>CCC DATAset 2008-2010</vt:lpstr>
      <vt:lpstr>Evaluation</vt:lpstr>
      <vt:lpstr>Accuracy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CCC DATAset における 連携するマルウェアの連携</dc:title>
  <dc:creator>Owner</dc:creator>
  <cp:lastModifiedBy>yama</cp:lastModifiedBy>
  <cp:revision>309</cp:revision>
  <dcterms:created xsi:type="dcterms:W3CDTF">2011-08-09T01:53:11Z</dcterms:created>
  <dcterms:modified xsi:type="dcterms:W3CDTF">2011-11-29T15:49:53Z</dcterms:modified>
</cp:coreProperties>
</file>