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0" r:id="rId4"/>
    <p:sldId id="292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8" r:id="rId15"/>
    <p:sldId id="309" r:id="rId16"/>
    <p:sldId id="310" r:id="rId17"/>
    <p:sldId id="311" r:id="rId18"/>
    <p:sldId id="304" r:id="rId19"/>
    <p:sldId id="305" r:id="rId20"/>
    <p:sldId id="306" r:id="rId21"/>
    <p:sldId id="307" r:id="rId22"/>
    <p:sldId id="312" r:id="rId23"/>
    <p:sldId id="313" r:id="rId24"/>
    <p:sldId id="259" r:id="rId25"/>
    <p:sldId id="31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868"/>
    <a:srgbClr val="5F5F5F"/>
    <a:srgbClr val="808080"/>
    <a:srgbClr val="6699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06" autoAdjust="0"/>
    <p:restoredTop sz="97947" autoAdjust="0"/>
  </p:normalViewPr>
  <p:slideViewPr>
    <p:cSldViewPr>
      <p:cViewPr varScale="1">
        <p:scale>
          <a:sx n="78" d="100"/>
          <a:sy n="78" d="100"/>
        </p:scale>
        <p:origin x="-9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nrohmanr\Documents\PhD\Research\Botnets\Data\Excel\Figur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nrohmanr\Documents\PhD\Research\Botnets\Data\Excel\Figur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nrohmanr\Documents\PhD\Research\Botnets\Data\Excel\Figur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Users\nrohmanr\Documents\PhD\Research\Botnets\Data\Excel\Figu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nrohmanr\Documents\PhD\Research\Botnets\Data\Excel\Histog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1.6183610705171547E-2"/>
          <c:y val="0.30096760560939301"/>
          <c:w val="0.96758697406591332"/>
          <c:h val="0.47469489582930624"/>
        </c:manualLayout>
      </c:layout>
      <c:barChart>
        <c:barDir val="col"/>
        <c:grouping val="clustered"/>
        <c:ser>
          <c:idx val="0"/>
          <c:order val="0"/>
          <c:tx>
            <c:strRef>
              <c:f>Sheet2!$C$2</c:f>
              <c:strCache>
                <c:ptCount val="1"/>
                <c:pt idx="0">
                  <c:v>(P1.2.1)PE_VIRUT.AV PE_VIRUT.AV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Sheet2!$B$2</c:f>
              <c:numCache>
                <c:formatCode>General</c:formatCode>
                <c:ptCount val="1"/>
                <c:pt idx="0">
                  <c:v>1270</c:v>
                </c:pt>
              </c:numCache>
            </c:numRef>
          </c:val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(P1.2.2)PE_BOBAX.AK PE_BOBAX.AK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Sheet2!$B$3</c:f>
              <c:numCache>
                <c:formatCode>General</c:formatCode>
                <c:ptCount val="1"/>
                <c:pt idx="0">
                  <c:v>987</c:v>
                </c:pt>
              </c:numCache>
            </c:numRef>
          </c:val>
        </c:ser>
        <c:ser>
          <c:idx val="2"/>
          <c:order val="2"/>
          <c:tx>
            <c:strRef>
              <c:f>Sheet2!$C$4</c:f>
              <c:strCache>
                <c:ptCount val="1"/>
                <c:pt idx="0">
                  <c:v>(P1.2.3)PE_VIRUT.D-1 PE_VIRUT.D-1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Sheet2!$B$4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</c:ser>
        <c:ser>
          <c:idx val="3"/>
          <c:order val="3"/>
          <c:tx>
            <c:strRef>
              <c:f>Sheet2!$C$5</c:f>
              <c:strCache>
                <c:ptCount val="1"/>
                <c:pt idx="0">
                  <c:v>(P1.2.4)PE_VIRUT.AV TSPY_KOLABC.CH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Sheet2!$B$5</c:f>
              <c:numCache>
                <c:formatCode>General</c:formatCode>
                <c:ptCount val="1"/>
                <c:pt idx="0">
                  <c:v>492</c:v>
                </c:pt>
              </c:numCache>
            </c:numRef>
          </c:val>
        </c:ser>
        <c:ser>
          <c:idx val="4"/>
          <c:order val="4"/>
          <c:tx>
            <c:strRef>
              <c:f>Sheet2!$C$6</c:f>
              <c:strCache>
                <c:ptCount val="1"/>
                <c:pt idx="0">
                  <c:v>(P1.2.6)PE_VIRUT.AV WORM_SWTYMLAI.CD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Sheet2!$B$6</c:f>
              <c:numCache>
                <c:formatCode>General</c:formatCode>
                <c:ptCount val="1"/>
                <c:pt idx="0">
                  <c:v>385</c:v>
                </c:pt>
              </c:numCache>
            </c:numRef>
          </c:val>
        </c:ser>
        <c:ser>
          <c:idx val="6"/>
          <c:order val="5"/>
          <c:tx>
            <c:strRef>
              <c:f>Sheet2!$C$7</c:f>
              <c:strCache>
                <c:ptCount val="1"/>
                <c:pt idx="0">
                  <c:v>(P1.2.13)TROJ_QHOST.WT WORM_HAMWEQ.AP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Sheet2!$B$7</c:f>
              <c:numCache>
                <c:formatCode>0</c:formatCode>
                <c:ptCount val="1"/>
                <c:pt idx="0">
                  <c:v>290</c:v>
                </c:pt>
              </c:numCache>
            </c:numRef>
          </c:val>
        </c:ser>
        <c:ser>
          <c:idx val="7"/>
          <c:order val="6"/>
          <c:tx>
            <c:strRef>
              <c:f>Sheet2!$C$8</c:f>
              <c:strCache>
                <c:ptCount val="1"/>
                <c:pt idx="0">
                  <c:v>(P1.2.24)PE_VIRUT.AV BKDR_SDBOT.BU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Sheet2!$B$8</c:f>
              <c:numCache>
                <c:formatCode>0</c:formatCode>
                <c:ptCount val="1"/>
                <c:pt idx="0">
                  <c:v>211</c:v>
                </c:pt>
              </c:numCache>
            </c:numRef>
          </c:val>
        </c:ser>
        <c:ser>
          <c:idx val="8"/>
          <c:order val="7"/>
          <c:tx>
            <c:strRef>
              <c:f>Sheet2!$C$9</c:f>
              <c:strCache>
                <c:ptCount val="1"/>
                <c:pt idx="0">
                  <c:v>(P1.2.28)BKDR_SCRYPT.ZHB BKDR_SDBOT.BU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Sheet2!$B$9</c:f>
              <c:numCache>
                <c:formatCode>0</c:formatCode>
                <c:ptCount val="1"/>
                <c:pt idx="0">
                  <c:v>190</c:v>
                </c:pt>
              </c:numCache>
            </c:numRef>
          </c:val>
        </c:ser>
        <c:ser>
          <c:idx val="9"/>
          <c:order val="8"/>
          <c:tx>
            <c:strRef>
              <c:f>Sheet2!$C$10</c:f>
              <c:strCache>
                <c:ptCount val="1"/>
                <c:pt idx="0">
                  <c:v>(P1.2.36)BKDR_SCRYPT.ZHB PE_VIRUT.AV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Sheet2!$B$10</c:f>
              <c:numCache>
                <c:formatCode>General</c:formatCode>
                <c:ptCount val="1"/>
                <c:pt idx="0">
                  <c:v>156</c:v>
                </c:pt>
              </c:numCache>
            </c:numRef>
          </c:val>
        </c:ser>
        <c:ser>
          <c:idx val="10"/>
          <c:order val="9"/>
          <c:tx>
            <c:strRef>
              <c:f>Sheet2!$C$11</c:f>
              <c:strCache>
                <c:ptCount val="1"/>
                <c:pt idx="0">
                  <c:v>(P1.2.37)BKDR_RBOT.CZO WORM_HAMWEQ.AP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Sheet2!$B$11</c:f>
              <c:numCache>
                <c:formatCode>0</c:formatCode>
                <c:ptCount val="1"/>
                <c:pt idx="0">
                  <c:v>153</c:v>
                </c:pt>
              </c:numCache>
            </c:numRef>
          </c:val>
        </c:ser>
        <c:ser>
          <c:idx val="11"/>
          <c:order val="10"/>
          <c:tx>
            <c:strRef>
              <c:f>Sheet2!$C$12</c:f>
              <c:strCache>
                <c:ptCount val="1"/>
                <c:pt idx="0">
                  <c:v>(P1.2.78)TSPY_ONLINEG.OPJ TROJ_QHOST.WT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Sheet2!$B$12</c:f>
              <c:numCache>
                <c:formatCode>0</c:formatCode>
                <c:ptCount val="1"/>
                <c:pt idx="0">
                  <c:v>90</c:v>
                </c:pt>
              </c:numCache>
            </c:numRef>
          </c:val>
        </c:ser>
        <c:dLbls>
          <c:showVal val="1"/>
        </c:dLbls>
        <c:overlap val="-25"/>
        <c:axId val="55455744"/>
        <c:axId val="55457664"/>
      </c:barChart>
      <c:catAx>
        <c:axId val="55455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Pattern </a:t>
                </a:r>
              </a:p>
            </c:rich>
          </c:tx>
          <c:layout>
            <c:manualLayout>
              <c:xMode val="edge"/>
              <c:yMode val="edge"/>
              <c:x val="0.44235282570288237"/>
              <c:y val="0.91476345235238965"/>
            </c:manualLayout>
          </c:layout>
        </c:title>
        <c:numFmt formatCode="General" sourceLinked="1"/>
        <c:majorTickMark val="none"/>
        <c:tickLblPos val="none"/>
        <c:crossAx val="55457664"/>
        <c:crosses val="autoZero"/>
        <c:auto val="1"/>
        <c:lblAlgn val="ctr"/>
        <c:lblOffset val="100"/>
      </c:catAx>
      <c:valAx>
        <c:axId val="5545766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Frequency (slots/year)</a:t>
                </a:r>
              </a:p>
            </c:rich>
          </c:tx>
          <c:layout>
            <c:manualLayout>
              <c:xMode val="edge"/>
              <c:yMode val="edge"/>
              <c:x val="8.7803268206405466E-3"/>
              <c:y val="0.15511767400266119"/>
            </c:manualLayout>
          </c:layout>
        </c:title>
        <c:numFmt formatCode="General" sourceLinked="1"/>
        <c:tickLblPos val="nextTo"/>
        <c:crossAx val="5545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306366828800304E-2"/>
          <c:y val="3.1770017667459384E-2"/>
          <c:w val="0.95769363317120115"/>
          <c:h val="0.27017878084537295"/>
        </c:manualLayout>
      </c:layout>
      <c:txPr>
        <a:bodyPr/>
        <a:lstStyle/>
        <a:p>
          <a:pPr>
            <a:defRPr sz="1050" b="0"/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autoTitleDeleted val="1"/>
    <c:plotArea>
      <c:layout>
        <c:manualLayout>
          <c:layoutTarget val="inner"/>
          <c:xMode val="edge"/>
          <c:yMode val="edge"/>
          <c:x val="1.6183610705171547E-2"/>
          <c:y val="0.36853387660521131"/>
          <c:w val="0.96758697406591287"/>
          <c:h val="0.41820879643887027"/>
        </c:manualLayout>
      </c:layout>
      <c:barChart>
        <c:barDir val="col"/>
        <c:grouping val="clustered"/>
        <c:ser>
          <c:idx val="0"/>
          <c:order val="0"/>
          <c:tx>
            <c:strRef>
              <c:f>Sheet2!$C$14</c:f>
              <c:strCache>
                <c:ptCount val="1"/>
                <c:pt idx="0">
                  <c:v>(P2.2.1)PE_VIRUT.AV PE_VIRUT.AV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Sheet2!$B$14</c:f>
              <c:numCache>
                <c:formatCode>General</c:formatCode>
                <c:ptCount val="1"/>
                <c:pt idx="0">
                  <c:v>1105</c:v>
                </c:pt>
              </c:numCache>
            </c:numRef>
          </c:val>
        </c:ser>
        <c:ser>
          <c:idx val="1"/>
          <c:order val="1"/>
          <c:tx>
            <c:strRef>
              <c:f>Sheet2!$C$15</c:f>
              <c:strCache>
                <c:ptCount val="1"/>
                <c:pt idx="0">
                  <c:v>(P2.2.2)PE_BOBAX.AK PE_BOBAX.AK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Sheet2!$B$15</c:f>
              <c:numCache>
                <c:formatCode>General</c:formatCode>
                <c:ptCount val="1"/>
                <c:pt idx="0">
                  <c:v>913</c:v>
                </c:pt>
              </c:numCache>
            </c:numRef>
          </c:val>
        </c:ser>
        <c:ser>
          <c:idx val="2"/>
          <c:order val="2"/>
          <c:tx>
            <c:strRef>
              <c:f>Sheet2!$C$16</c:f>
              <c:strCache>
                <c:ptCount val="1"/>
                <c:pt idx="0">
                  <c:v>(P2.2.3)PE_VIRUT.D-1 PE_VIRUT.D-1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Sheet2!$B$16</c:f>
              <c:numCache>
                <c:formatCode>General</c:formatCode>
                <c:ptCount val="1"/>
                <c:pt idx="0">
                  <c:v>496</c:v>
                </c:pt>
              </c:numCache>
            </c:numRef>
          </c:val>
        </c:ser>
        <c:ser>
          <c:idx val="3"/>
          <c:order val="3"/>
          <c:tx>
            <c:strRef>
              <c:f>Sheet2!$C$17</c:f>
              <c:strCache>
                <c:ptCount val="1"/>
                <c:pt idx="0">
                  <c:v>(P2.2.4)PE_VIRUT.AV TSPY_KOLABC.CH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Sheet2!$B$17</c:f>
              <c:numCache>
                <c:formatCode>General</c:formatCode>
                <c:ptCount val="1"/>
                <c:pt idx="0">
                  <c:v>459</c:v>
                </c:pt>
              </c:numCache>
            </c:numRef>
          </c:val>
        </c:ser>
        <c:ser>
          <c:idx val="4"/>
          <c:order val="4"/>
          <c:tx>
            <c:strRef>
              <c:f>Sheet2!$C$18</c:f>
              <c:strCache>
                <c:ptCount val="1"/>
                <c:pt idx="0">
                  <c:v>(P2.2.6)PE_VIRUT.AV WORM_SWTYMLAI.CD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Sheet2!$B$18</c:f>
              <c:numCache>
                <c:formatCode>General</c:formatCode>
                <c:ptCount val="1"/>
                <c:pt idx="0">
                  <c:v>383</c:v>
                </c:pt>
              </c:numCache>
            </c:numRef>
          </c:val>
        </c:ser>
        <c:ser>
          <c:idx val="6"/>
          <c:order val="5"/>
          <c:tx>
            <c:strRef>
              <c:f>Sheet2!$C$19</c:f>
              <c:strCache>
                <c:ptCount val="1"/>
                <c:pt idx="0">
                  <c:v>(P2.2.13)WORM_HAMWEQ.AP TROJ_QHOST.WT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Sheet2!$B$19</c:f>
              <c:numCache>
                <c:formatCode>General</c:formatCode>
                <c:ptCount val="1"/>
                <c:pt idx="0">
                  <c:v>270</c:v>
                </c:pt>
              </c:numCache>
            </c:numRef>
          </c:val>
        </c:ser>
        <c:ser>
          <c:idx val="7"/>
          <c:order val="6"/>
          <c:tx>
            <c:strRef>
              <c:f>Sheet2!$C$20</c:f>
              <c:strCache>
                <c:ptCount val="1"/>
                <c:pt idx="0">
                  <c:v>(P2.2.23)PE_VIRUT.AV BKDR_SDBOT.BU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Sheet2!$B$20</c:f>
              <c:numCache>
                <c:formatCode>General</c:formatCode>
                <c:ptCount val="1"/>
                <c:pt idx="0">
                  <c:v>181</c:v>
                </c:pt>
              </c:numCache>
            </c:numRef>
          </c:val>
        </c:ser>
        <c:ser>
          <c:idx val="8"/>
          <c:order val="7"/>
          <c:tx>
            <c:strRef>
              <c:f>Sheet2!$C$21</c:f>
              <c:strCache>
                <c:ptCount val="1"/>
                <c:pt idx="0">
                  <c:v>(P2.2.31)BKDR_SCRYPT.ZHB BKDR_SDBOT.BU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Sheet2!$B$21</c:f>
              <c:numCache>
                <c:formatCode>General</c:formatCode>
                <c:ptCount val="1"/>
                <c:pt idx="0">
                  <c:v>151</c:v>
                </c:pt>
              </c:numCache>
            </c:numRef>
          </c:val>
        </c:ser>
        <c:ser>
          <c:idx val="9"/>
          <c:order val="8"/>
          <c:tx>
            <c:strRef>
              <c:f>Sheet2!$C$22</c:f>
              <c:strCache>
                <c:ptCount val="1"/>
                <c:pt idx="0">
                  <c:v>(P2.2.37)BKDR_SCRYPT.ZHB PE_VIRUT.AV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Sheet2!$B$22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</c:ser>
        <c:ser>
          <c:idx val="10"/>
          <c:order val="9"/>
          <c:tx>
            <c:strRef>
              <c:f>Sheet2!$C$23</c:f>
              <c:strCache>
                <c:ptCount val="1"/>
                <c:pt idx="0">
                  <c:v>(P2.2.38)BKDR_RBOT.CZO WORM_HAMWEQ.AP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Sheet2!$B$23</c:f>
              <c:numCache>
                <c:formatCode>General</c:formatCode>
                <c:ptCount val="1"/>
                <c:pt idx="0">
                  <c:v>127</c:v>
                </c:pt>
              </c:numCache>
            </c:numRef>
          </c:val>
        </c:ser>
        <c:ser>
          <c:idx val="11"/>
          <c:order val="10"/>
          <c:tx>
            <c:strRef>
              <c:f>Sheet2!$C$24</c:f>
              <c:strCache>
                <c:ptCount val="1"/>
                <c:pt idx="0">
                  <c:v>(P2.2.74)TSPY_ONLINEG.OPJ TROJ_QHOST.WT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Sheet2!$B$24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dLbls>
          <c:showVal val="1"/>
        </c:dLbls>
        <c:overlap val="-25"/>
        <c:axId val="55618176"/>
        <c:axId val="55628544"/>
      </c:barChart>
      <c:catAx>
        <c:axId val="55618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Pattern </a:t>
                </a:r>
              </a:p>
            </c:rich>
          </c:tx>
          <c:layout>
            <c:manualLayout>
              <c:xMode val="edge"/>
              <c:yMode val="edge"/>
              <c:x val="0.44235282570288254"/>
              <c:y val="0.91476345235238965"/>
            </c:manualLayout>
          </c:layout>
        </c:title>
        <c:numFmt formatCode="General" sourceLinked="1"/>
        <c:majorTickMark val="none"/>
        <c:tickLblPos val="none"/>
        <c:crossAx val="55628544"/>
        <c:crosses val="autoZero"/>
        <c:auto val="1"/>
        <c:lblAlgn val="ctr"/>
        <c:lblOffset val="100"/>
      </c:catAx>
      <c:valAx>
        <c:axId val="5562854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Frequency (slots/year)</a:t>
                </a:r>
              </a:p>
            </c:rich>
          </c:tx>
          <c:layout>
            <c:manualLayout>
              <c:xMode val="edge"/>
              <c:yMode val="edge"/>
              <c:x val="6.1607367572204148E-3"/>
              <c:y val="0.16065784020764717"/>
            </c:manualLayout>
          </c:layout>
        </c:title>
        <c:numFmt formatCode="General" sourceLinked="1"/>
        <c:tickLblPos val="nextTo"/>
        <c:crossAx val="55618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6156782341265497E-2"/>
          <c:y val="3.1770017667459419E-2"/>
          <c:w val="0.93019848626955093"/>
          <c:h val="0.30725793426036996"/>
        </c:manualLayout>
      </c:layout>
      <c:txPr>
        <a:bodyPr/>
        <a:lstStyle/>
        <a:p>
          <a:pPr>
            <a:defRPr sz="1050" b="0"/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1.6183610705171547E-2"/>
          <c:y val="0.36302906306836835"/>
          <c:w val="0.9675869740659131"/>
          <c:h val="0.41263369952968848"/>
        </c:manualLayout>
      </c:layout>
      <c:barChart>
        <c:barDir val="col"/>
        <c:grouping val="clustered"/>
        <c:ser>
          <c:idx val="0"/>
          <c:order val="0"/>
          <c:tx>
            <c:strRef>
              <c:f>Sheet3!$C$1</c:f>
              <c:strCache>
                <c:ptCount val="1"/>
                <c:pt idx="0">
                  <c:v>(P1.3.1)PE_VIRUT.AV   PE_VIRUT.AV   PE_VIRUT.AV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Sheet3!$B$1</c:f>
              <c:numCache>
                <c:formatCode>General</c:formatCode>
                <c:ptCount val="1"/>
                <c:pt idx="0">
                  <c:v>414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(P1.3.2)PE_BOBAX.AK   PE_BOBAX.AK   PE_BOBAX.AK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Sheet3!$B$2</c:f>
              <c:numCache>
                <c:formatCode>General</c:formatCode>
                <c:ptCount val="1"/>
                <c:pt idx="0">
                  <c:v>286</c:v>
                </c:pt>
              </c:numCache>
            </c:numRef>
          </c:val>
        </c:ser>
        <c:ser>
          <c:idx val="2"/>
          <c:order val="2"/>
          <c:tx>
            <c:strRef>
              <c:f>Sheet3!$C$3</c:f>
              <c:strCache>
                <c:ptCount val="1"/>
                <c:pt idx="0">
                  <c:v>(P1.3.4)TROJ_QHOST.WT   WORM_HAMWEQ.AP   BKDR_POEBOT.AHP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Sheet3!$B$3</c:f>
              <c:numCache>
                <c:formatCode>General</c:formatCode>
                <c:ptCount val="1"/>
                <c:pt idx="0">
                  <c:v>168</c:v>
                </c:pt>
              </c:numCache>
            </c:numRef>
          </c:val>
        </c:ser>
        <c:ser>
          <c:idx val="3"/>
          <c:order val="3"/>
          <c:tx>
            <c:strRef>
              <c:f>Sheet3!$C$4</c:f>
              <c:strCache>
                <c:ptCount val="1"/>
                <c:pt idx="0">
                  <c:v>(P1.3.7)PE_VIRUT.AV   WORM_SWTYMLAI.CD   TSPY_KOLABC.CH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Sheet3!$B$4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</c:ser>
        <c:ser>
          <c:idx val="4"/>
          <c:order val="4"/>
          <c:tx>
            <c:strRef>
              <c:f>Sheet3!$C$5</c:f>
              <c:strCache>
                <c:ptCount val="1"/>
                <c:pt idx="0">
                  <c:v>(P1.3.10)PE_VIRUT.AV   TSPY_KOLABC.CH   WORM_SWTYMLAI.CD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Sheet3!$B$5</c:f>
              <c:numCache>
                <c:formatCode>General</c:formatCode>
                <c:ptCount val="1"/>
                <c:pt idx="0">
                  <c:v>119</c:v>
                </c:pt>
              </c:numCache>
            </c:numRef>
          </c:val>
        </c:ser>
        <c:ser>
          <c:idx val="6"/>
          <c:order val="5"/>
          <c:tx>
            <c:strRef>
              <c:f>Sheet3!$C$6</c:f>
              <c:strCache>
                <c:ptCount val="1"/>
                <c:pt idx="0">
                  <c:v>(P1.3.21)PE_VIRUT.AV   BKDR_SDBOT.BU   BKDR_VANBOT.HI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Sheet3!$B$6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7"/>
          <c:order val="6"/>
          <c:tx>
            <c:strRef>
              <c:f>Sheet3!$C$7</c:f>
              <c:strCache>
                <c:ptCount val="1"/>
                <c:pt idx="0">
                  <c:v>(P1.3.27)BKDR_SCRYPT.ZHB   BKDR_SDBOT.BU   BKDR_VANBOT.HI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Sheet3!$B$7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8"/>
          <c:order val="7"/>
          <c:tx>
            <c:strRef>
              <c:f>Sheet3!$C$8</c:f>
              <c:strCache>
                <c:ptCount val="1"/>
                <c:pt idx="0">
                  <c:v>(P1.3.29)TSPY_ONLINEG.OPJ   TROJ_QHOST.WT   BKDR_POEBOT.AHP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Sheet3!$B$8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9"/>
          <c:order val="8"/>
          <c:tx>
            <c:strRef>
              <c:f>Sheet3!$C$9</c:f>
              <c:strCache>
                <c:ptCount val="1"/>
                <c:pt idx="0">
                  <c:v>(P1.3.30)BKDR_RBOT.CZO   WORM_HAMWEQ.AP   TROJ_QHOST.WT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Sheet3!$B$9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10"/>
          <c:order val="9"/>
          <c:tx>
            <c:strRef>
              <c:f>Sheet3!$C$10</c:f>
              <c:strCache>
                <c:ptCount val="1"/>
                <c:pt idx="0">
                  <c:v>(P1.3.37)PE_VIRUT.AV   TSPY_KOLABC.CH   TROJ_AGENT.AGSB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Sheet3!$B$10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1"/>
          <c:order val="10"/>
          <c:tx>
            <c:strRef>
              <c:f>Sheet3!$C$11</c:f>
              <c:strCache>
                <c:ptCount val="1"/>
                <c:pt idx="0">
                  <c:v>(P1.3.49)BKDR_SCRYPT.ZHB   PE_VIRUT.AV   BKDR_SDBOT.BU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Sheet3!$B$11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dLbls>
          <c:showVal val="1"/>
        </c:dLbls>
        <c:overlap val="-25"/>
        <c:axId val="56939648"/>
        <c:axId val="56941568"/>
      </c:barChart>
      <c:catAx>
        <c:axId val="56939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Pattern </a:t>
                </a:r>
              </a:p>
            </c:rich>
          </c:tx>
          <c:layout>
            <c:manualLayout>
              <c:xMode val="edge"/>
              <c:yMode val="edge"/>
              <c:x val="0.44235282570288242"/>
              <c:y val="0.91476345235238965"/>
            </c:manualLayout>
          </c:layout>
        </c:title>
        <c:numFmt formatCode="General" sourceLinked="1"/>
        <c:majorTickMark val="none"/>
        <c:tickLblPos val="none"/>
        <c:crossAx val="56941568"/>
        <c:crosses val="autoZero"/>
        <c:auto val="1"/>
        <c:lblAlgn val="ctr"/>
        <c:lblOffset val="100"/>
      </c:catAx>
      <c:valAx>
        <c:axId val="5694156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Frequency (slots/year)</a:t>
                </a:r>
              </a:p>
            </c:rich>
          </c:tx>
          <c:layout>
            <c:manualLayout>
              <c:xMode val="edge"/>
              <c:yMode val="edge"/>
              <c:x val="6.1608021653543413E-3"/>
              <c:y val="0.13780164508725121"/>
            </c:manualLayout>
          </c:layout>
        </c:title>
        <c:numFmt formatCode="General" sourceLinked="1"/>
        <c:tickLblPos val="nextTo"/>
        <c:crossAx val="56939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5598044235730996E-2"/>
          <c:y val="1.1826317713940547E-3"/>
          <c:w val="0.94440195576426877"/>
          <c:h val="0.52655179608825042"/>
        </c:manualLayout>
      </c:layout>
      <c:txPr>
        <a:bodyPr/>
        <a:lstStyle/>
        <a:p>
          <a:pPr>
            <a:defRPr sz="1050" b="0"/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1.6183610705171547E-2"/>
          <c:y val="0.36302906306836846"/>
          <c:w val="0.96758697406591287"/>
          <c:h val="0.41263369952968848"/>
        </c:manualLayout>
      </c:layout>
      <c:barChart>
        <c:barDir val="col"/>
        <c:grouping val="clustered"/>
        <c:ser>
          <c:idx val="0"/>
          <c:order val="0"/>
          <c:tx>
            <c:strRef>
              <c:f>Sheet3!$C$15</c:f>
              <c:strCache>
                <c:ptCount val="1"/>
                <c:pt idx="0">
                  <c:v>(P2.3.1)PE_VIRUT.AV   PE_VIRUT.AV   PE_VIRUT.AV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Sheet3!$B$15</c:f>
              <c:numCache>
                <c:formatCode>General</c:formatCode>
                <c:ptCount val="1"/>
                <c:pt idx="0">
                  <c:v>375</c:v>
                </c:pt>
              </c:numCache>
            </c:numRef>
          </c:val>
        </c:ser>
        <c:ser>
          <c:idx val="1"/>
          <c:order val="1"/>
          <c:tx>
            <c:strRef>
              <c:f>Sheet3!$C$16</c:f>
              <c:strCache>
                <c:ptCount val="1"/>
                <c:pt idx="0">
                  <c:v>(P2.3.2)PE_BOBAX.AK   PE_BOBAX.AK   PE_BOBAX.AK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Sheet3!$B$16</c:f>
              <c:numCache>
                <c:formatCode>General</c:formatCode>
                <c:ptCount val="1"/>
                <c:pt idx="0">
                  <c:v>234</c:v>
                </c:pt>
              </c:numCache>
            </c:numRef>
          </c:val>
        </c:ser>
        <c:ser>
          <c:idx val="2"/>
          <c:order val="2"/>
          <c:tx>
            <c:strRef>
              <c:f>Sheet3!$C$17</c:f>
              <c:strCache>
                <c:ptCount val="1"/>
                <c:pt idx="0">
                  <c:v>(P2.3.3)PE_VIRUT.AV   TSPY_KOLABC.CH   WORM_SWTYMLAI.CD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Sheet3!$B$17</c:f>
              <c:numCache>
                <c:formatCode>General</c:formatCode>
                <c:ptCount val="1"/>
                <c:pt idx="0">
                  <c:v>203</c:v>
                </c:pt>
              </c:numCache>
            </c:numRef>
          </c:val>
        </c:ser>
        <c:ser>
          <c:idx val="3"/>
          <c:order val="3"/>
          <c:tx>
            <c:strRef>
              <c:f>Sheet3!$C$18</c:f>
              <c:strCache>
                <c:ptCount val="1"/>
                <c:pt idx="0">
                  <c:v>(P2.3.4)BKDR_POEBOT.AHP   WORM_HAMWEQ.AP   TROJ_QHOST.WT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Sheet3!$B$18</c:f>
              <c:numCache>
                <c:formatCode>General</c:formatCode>
                <c:ptCount val="1"/>
                <c:pt idx="0">
                  <c:v>162</c:v>
                </c:pt>
              </c:numCache>
            </c:numRef>
          </c:val>
        </c:ser>
        <c:ser>
          <c:idx val="4"/>
          <c:order val="4"/>
          <c:tx>
            <c:strRef>
              <c:f>Sheet3!$C$19</c:f>
              <c:strCache>
                <c:ptCount val="1"/>
                <c:pt idx="0">
                  <c:v>(P2.3.14)PE_VIRUT.AV   BKDR_VANBOT.HI   BKDR_SDBOT.BU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Sheet3!$B$19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6"/>
          <c:order val="5"/>
          <c:tx>
            <c:strRef>
              <c:f>Sheet3!$C$20</c:f>
              <c:strCache>
                <c:ptCount val="1"/>
                <c:pt idx="0">
                  <c:v>(P2.3.15)BKDR_RBOT.CZO   WORM_HAMWEQ.AP   TROJ_QHOST.WT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Sheet3!$B$20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7"/>
          <c:order val="6"/>
          <c:tx>
            <c:strRef>
              <c:f>Sheet3!$C$21</c:f>
              <c:strCache>
                <c:ptCount val="1"/>
                <c:pt idx="0">
                  <c:v>(P2.3.20)PE_VIRUT.AV   TSPY_KOLABC.CH   TROJ_AGENT.AGSB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Sheet3!$B$21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8"/>
          <c:order val="7"/>
          <c:tx>
            <c:strRef>
              <c:f>Sheet3!$C$22</c:f>
              <c:strCache>
                <c:ptCount val="1"/>
                <c:pt idx="0">
                  <c:v>(P2.3.24)BKDR_SCRYPT.ZHB   BKDR_VANBOT.HI   BKDR_SDBOT.BU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Sheet3!$B$22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9"/>
          <c:order val="8"/>
          <c:tx>
            <c:strRef>
              <c:f>Sheet3!$C$23</c:f>
              <c:strCache>
                <c:ptCount val="1"/>
                <c:pt idx="0">
                  <c:v>(P2.3.25)PE_VIRUT.AV   TROJ_BUZUS.AGB   WORM_SWTYMLAI.CD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Sheet3!$B$23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10"/>
          <c:order val="9"/>
          <c:tx>
            <c:strRef>
              <c:f>Sheet3!$C$24</c:f>
              <c:strCache>
                <c:ptCount val="1"/>
                <c:pt idx="0">
                  <c:v>(P2.3.29)TSPY_ONLINEG.OPJ   BKDR_POEBOT.AHP   TROJ_QHOST.WT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Sheet3!$B$24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11"/>
          <c:order val="10"/>
          <c:tx>
            <c:strRef>
              <c:f>Sheet3!$C$25</c:f>
              <c:strCache>
                <c:ptCount val="1"/>
                <c:pt idx="0">
                  <c:v>(P2.3.54)BKDR_SCRYPT.ZHB   PE_VIRUT.AV   BKDR_SDBOT.BU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val>
            <c:numRef>
              <c:f>Sheet3!$B$25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dLbls>
          <c:showVal val="1"/>
        </c:dLbls>
        <c:overlap val="-25"/>
        <c:axId val="57138560"/>
        <c:axId val="57165312"/>
      </c:barChart>
      <c:catAx>
        <c:axId val="57138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en-US" sz="1600" b="1" dirty="0"/>
                  <a:t>Pattern</a:t>
                </a:r>
                <a:r>
                  <a:rPr lang="en-US" sz="1000" b="1" dirty="0"/>
                  <a:t> </a:t>
                </a:r>
              </a:p>
            </c:rich>
          </c:tx>
          <c:layout>
            <c:manualLayout>
              <c:xMode val="edge"/>
              <c:yMode val="edge"/>
              <c:x val="0.44235282570288265"/>
              <c:y val="0.91476345235238965"/>
            </c:manualLayout>
          </c:layout>
        </c:title>
        <c:numFmt formatCode="General" sourceLinked="1"/>
        <c:majorTickMark val="none"/>
        <c:tickLblPos val="none"/>
        <c:crossAx val="57165312"/>
        <c:crosses val="autoZero"/>
        <c:auto val="1"/>
        <c:lblAlgn val="ctr"/>
        <c:lblOffset val="100"/>
      </c:catAx>
      <c:valAx>
        <c:axId val="5716531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Frequency (slots/year)</a:t>
                </a:r>
              </a:p>
            </c:rich>
          </c:tx>
          <c:layout>
            <c:manualLayout>
              <c:xMode val="edge"/>
              <c:yMode val="edge"/>
              <c:x val="9.524688320209988E-4"/>
              <c:y val="0.13780164508725121"/>
            </c:manualLayout>
          </c:layout>
        </c:title>
        <c:numFmt formatCode="General" sourceLinked="1"/>
        <c:tickLblPos val="nextTo"/>
        <c:crossAx val="57138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306430446194428E-2"/>
          <c:y val="3.8761681986404432E-3"/>
          <c:w val="0.95769363317120182"/>
          <c:h val="0.52655179608825042"/>
        </c:manualLayout>
      </c:layout>
      <c:txPr>
        <a:bodyPr/>
        <a:lstStyle/>
        <a:p>
          <a:pPr>
            <a:defRPr sz="1050" b="0"/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plotArea>
      <c:layout>
        <c:manualLayout>
          <c:layoutTarget val="inner"/>
          <c:xMode val="edge"/>
          <c:yMode val="edge"/>
          <c:x val="0.18063604493095797"/>
          <c:y val="9.8574379233523732E-2"/>
          <c:w val="0.73626334101676338"/>
          <c:h val="0.6367042543678495"/>
        </c:manualLayout>
      </c:layout>
      <c:scatterChart>
        <c:scatterStyle val="smoothMarker"/>
        <c:ser>
          <c:idx val="1"/>
          <c:order val="1"/>
          <c:marker>
            <c:symbol val="none"/>
          </c:marker>
          <c:xVal>
            <c:numRef>
              <c:f>Histogram!$A$1:$A$14</c:f>
              <c:numCache>
                <c:formatCode>General</c:formatCode>
                <c:ptCount val="1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</c:numCache>
            </c:numRef>
          </c:xVal>
          <c:yVal>
            <c:numRef>
              <c:f>Histogram!$C$1:$C$14</c:f>
              <c:numCache>
                <c:formatCode>General</c:formatCode>
                <c:ptCount val="14"/>
                <c:pt idx="0">
                  <c:v>0</c:v>
                </c:pt>
                <c:pt idx="1">
                  <c:v>61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marker>
            <c:symbol val="none"/>
          </c:marker>
          <c:xVal>
            <c:numRef>
              <c:f>Histogram!$A$1:$A$14</c:f>
              <c:numCache>
                <c:formatCode>General</c:formatCode>
                <c:ptCount val="1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</c:numCache>
            </c:numRef>
          </c:xVal>
          <c:yVal>
            <c:numRef>
              <c:f>Histogram!$E$1:$E$14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6</c:v>
                </c:pt>
                <c:pt idx="11">
                  <c:v>12</c:v>
                </c:pt>
                <c:pt idx="12">
                  <c:v>16</c:v>
                </c:pt>
                <c:pt idx="13">
                  <c:v>0</c:v>
                </c:pt>
              </c:numCache>
            </c:numRef>
          </c:yVal>
          <c:smooth val="1"/>
        </c:ser>
        <c:axId val="57197696"/>
        <c:axId val="57199616"/>
      </c:scatterChart>
      <c:valAx>
        <c:axId val="57197696"/>
        <c:scaling>
          <c:orientation val="minMax"/>
          <c:max val="1300"/>
          <c:min val="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 (s)</a:t>
                </a:r>
              </a:p>
            </c:rich>
          </c:tx>
          <c:layout>
            <c:manualLayout>
              <c:xMode val="edge"/>
              <c:yMode val="edge"/>
              <c:x val="0.44573536122645829"/>
              <c:y val="0.9114195340966994"/>
            </c:manualLayout>
          </c:layout>
        </c:title>
        <c:numFmt formatCode="General" sourceLinked="1"/>
        <c:tickLblPos val="nextTo"/>
        <c:crossAx val="57199616"/>
        <c:crosses val="autoZero"/>
        <c:crossBetween val="midCat"/>
      </c:valAx>
      <c:valAx>
        <c:axId val="57199616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Frequency</a:t>
                </a:r>
              </a:p>
            </c:rich>
          </c:tx>
          <c:layout>
            <c:manualLayout>
              <c:xMode val="edge"/>
              <c:yMode val="edge"/>
              <c:x val="1.4191598931163309E-2"/>
              <c:y val="0.10922075165272151"/>
            </c:manualLayout>
          </c:layout>
        </c:title>
        <c:numFmt formatCode="General" sourceLinked="1"/>
        <c:tickLblPos val="nextTo"/>
        <c:crossAx val="57197696"/>
        <c:crosses val="autoZero"/>
        <c:crossBetween val="midCat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0.04488</cdr:x>
      <cdr:y>0.79158</cdr:y>
    </cdr:from>
    <cdr:to>
      <cdr:x>0.97507</cdr:x>
      <cdr:y>0.91709</cdr:y>
    </cdr:to>
    <cdr:grpSp>
      <cdr:nvGrpSpPr>
        <cdr:cNvPr id="16" name="Group 15"/>
        <cdr:cNvGrpSpPr/>
      </cdr:nvGrpSpPr>
      <cdr:grpSpPr>
        <a:xfrm xmlns:a="http://schemas.openxmlformats.org/drawingml/2006/main">
          <a:off x="346263" y="3732227"/>
          <a:ext cx="7176698" cy="591768"/>
          <a:chOff x="337594" y="2250114"/>
          <a:chExt cx="4060964" cy="251239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 rot="18900000">
            <a:off x="337594" y="2270693"/>
            <a:ext cx="531102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900" b="1"/>
              <a:t>P1.2.1</a:t>
            </a: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 rot="18900000">
            <a:off x="686597" y="2297709"/>
            <a:ext cx="443217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P1.2.2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 rot="18900000">
            <a:off x="1044215" y="2297000"/>
            <a:ext cx="46577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P1.2.3</a:t>
            </a:r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 rot="18900000">
            <a:off x="2090393" y="2291834"/>
            <a:ext cx="49584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P1.2.13</a:t>
            </a:r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 rot="18900000">
            <a:off x="2415124" y="2267585"/>
            <a:ext cx="54718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P1.2.24</a:t>
            </a:r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 rot="18900000">
            <a:off x="2765350" y="2256901"/>
            <a:ext cx="510648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P1.2.28</a:t>
            </a:r>
          </a:p>
        </cdr:txBody>
      </cdr:sp>
      <cdr:sp macro="" textlink="">
        <cdr:nvSpPr>
          <cdr:cNvPr id="11" name="TextBox 1"/>
          <cdr:cNvSpPr txBox="1"/>
        </cdr:nvSpPr>
        <cdr:spPr>
          <a:xfrm xmlns:a="http://schemas.openxmlformats.org/drawingml/2006/main" rot="18900000">
            <a:off x="3501238" y="2250114"/>
            <a:ext cx="555023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P1.2.37</a:t>
            </a:r>
          </a:p>
        </cdr:txBody>
      </cdr:sp>
      <cdr:sp macro="" textlink="">
        <cdr:nvSpPr>
          <cdr:cNvPr id="12" name="TextBox 1"/>
          <cdr:cNvSpPr txBox="1"/>
        </cdr:nvSpPr>
        <cdr:spPr>
          <a:xfrm xmlns:a="http://schemas.openxmlformats.org/drawingml/2006/main" rot="18900000">
            <a:off x="3839918" y="2250259"/>
            <a:ext cx="558640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P1.2.78</a:t>
            </a: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 rot="18900000">
            <a:off x="3139259" y="2271208"/>
            <a:ext cx="546221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P1.2.36</a:t>
            </a: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 rot="18900000">
            <a:off x="1757054" y="2275834"/>
            <a:ext cx="46577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P1.2.6</a:t>
            </a: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 rot="18900000">
            <a:off x="1397001" y="2288080"/>
            <a:ext cx="46577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P1.2.4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0.04488</cdr:x>
      <cdr:y>0.79158</cdr:y>
    </cdr:from>
    <cdr:to>
      <cdr:x>0.97507</cdr:x>
      <cdr:y>0.91862</cdr:y>
    </cdr:to>
    <cdr:grpSp>
      <cdr:nvGrpSpPr>
        <cdr:cNvPr id="16" name="Group 15"/>
        <cdr:cNvGrpSpPr/>
      </cdr:nvGrpSpPr>
      <cdr:grpSpPr>
        <a:xfrm xmlns:a="http://schemas.openxmlformats.org/drawingml/2006/main">
          <a:off x="346263" y="3675678"/>
          <a:ext cx="7176698" cy="589906"/>
          <a:chOff x="337594" y="2250117"/>
          <a:chExt cx="4060964" cy="254307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 rot="18900000">
            <a:off x="337594" y="2270693"/>
            <a:ext cx="531102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900" b="1"/>
              <a:t>P2.2.1</a:t>
            </a: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 rot="18900000">
            <a:off x="686597" y="2297709"/>
            <a:ext cx="443217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P2.2.2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 rot="18900000">
            <a:off x="1044215" y="2297000"/>
            <a:ext cx="46577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P2.2.3</a:t>
            </a:r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 rot="18900000">
            <a:off x="2090393" y="2291834"/>
            <a:ext cx="49584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P2.2.13</a:t>
            </a:r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 rot="18900000">
            <a:off x="2438976" y="2263792"/>
            <a:ext cx="541428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P2.2.23</a:t>
            </a:r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 rot="18900000">
            <a:off x="2787239" y="2266988"/>
            <a:ext cx="531668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P2.2.31</a:t>
            </a:r>
          </a:p>
        </cdr:txBody>
      </cdr:sp>
      <cdr:sp macro="" textlink="">
        <cdr:nvSpPr>
          <cdr:cNvPr id="11" name="TextBox 1"/>
          <cdr:cNvSpPr txBox="1"/>
        </cdr:nvSpPr>
        <cdr:spPr>
          <a:xfrm xmlns:a="http://schemas.openxmlformats.org/drawingml/2006/main" rot="18900000">
            <a:off x="3501238" y="2250117"/>
            <a:ext cx="555023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P2.2.38</a:t>
            </a:r>
          </a:p>
        </cdr:txBody>
      </cdr:sp>
      <cdr:sp macro="" textlink="">
        <cdr:nvSpPr>
          <cdr:cNvPr id="12" name="TextBox 1"/>
          <cdr:cNvSpPr txBox="1"/>
        </cdr:nvSpPr>
        <cdr:spPr>
          <a:xfrm xmlns:a="http://schemas.openxmlformats.org/drawingml/2006/main" rot="18900000">
            <a:off x="3839918" y="2250262"/>
            <a:ext cx="558640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P2.2.74</a:t>
            </a: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 rot="18900000">
            <a:off x="3139259" y="2271211"/>
            <a:ext cx="546221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P2.2.37</a:t>
            </a: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 rot="18900000">
            <a:off x="1739900" y="2300780"/>
            <a:ext cx="46577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P2.2.6</a:t>
            </a: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 rot="18900000">
            <a:off x="1397001" y="2288080"/>
            <a:ext cx="46577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P2.2.4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0.04488</cdr:x>
      <cdr:y>0.79158</cdr:y>
    </cdr:from>
    <cdr:to>
      <cdr:x>0.97507</cdr:x>
      <cdr:y>0.91709</cdr:y>
    </cdr:to>
    <cdr:grpSp>
      <cdr:nvGrpSpPr>
        <cdr:cNvPr id="16" name="Group 15"/>
        <cdr:cNvGrpSpPr/>
      </cdr:nvGrpSpPr>
      <cdr:grpSpPr>
        <a:xfrm xmlns:a="http://schemas.openxmlformats.org/drawingml/2006/main">
          <a:off x="343057" y="3732227"/>
          <a:ext cx="7110247" cy="591768"/>
          <a:chOff x="337594" y="2250114"/>
          <a:chExt cx="4060964" cy="251239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 rot="18900000">
            <a:off x="337594" y="2270693"/>
            <a:ext cx="531102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900" b="1"/>
              <a:t>P1.3.1</a:t>
            </a: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 rot="18900000">
            <a:off x="686597" y="2297709"/>
            <a:ext cx="443217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P1.3.2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 rot="18900000">
            <a:off x="1044215" y="2297000"/>
            <a:ext cx="46577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P1.3.4</a:t>
            </a:r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 rot="18900000">
            <a:off x="2090393" y="2291834"/>
            <a:ext cx="49584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P1.3.21</a:t>
            </a:r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 rot="18900000">
            <a:off x="2415124" y="2267585"/>
            <a:ext cx="54718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P1.3.27</a:t>
            </a:r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 rot="18900000">
            <a:off x="2765350" y="2256901"/>
            <a:ext cx="510648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P1.3.29</a:t>
            </a:r>
          </a:p>
        </cdr:txBody>
      </cdr:sp>
      <cdr:sp macro="" textlink="">
        <cdr:nvSpPr>
          <cdr:cNvPr id="11" name="TextBox 1"/>
          <cdr:cNvSpPr txBox="1"/>
        </cdr:nvSpPr>
        <cdr:spPr>
          <a:xfrm xmlns:a="http://schemas.openxmlformats.org/drawingml/2006/main" rot="18900000">
            <a:off x="3501238" y="2250114"/>
            <a:ext cx="555023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P1.3.37</a:t>
            </a:r>
          </a:p>
        </cdr:txBody>
      </cdr:sp>
      <cdr:sp macro="" textlink="">
        <cdr:nvSpPr>
          <cdr:cNvPr id="12" name="TextBox 1"/>
          <cdr:cNvSpPr txBox="1"/>
        </cdr:nvSpPr>
        <cdr:spPr>
          <a:xfrm xmlns:a="http://schemas.openxmlformats.org/drawingml/2006/main" rot="18900000">
            <a:off x="3839918" y="2250259"/>
            <a:ext cx="558640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P1.3.49</a:t>
            </a: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 rot="18900000">
            <a:off x="3139259" y="2271208"/>
            <a:ext cx="546221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P1.3.30</a:t>
            </a: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 rot="18900000">
            <a:off x="1749081" y="2256220"/>
            <a:ext cx="520216" cy="2050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P1.3.10</a:t>
            </a: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 rot="18900000">
            <a:off x="1397001" y="2288080"/>
            <a:ext cx="46577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P1.3.7</a:t>
            </a: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0.04488</cdr:x>
      <cdr:y>0.79158</cdr:y>
    </cdr:from>
    <cdr:to>
      <cdr:x>0.97507</cdr:x>
      <cdr:y>0.91709</cdr:y>
    </cdr:to>
    <cdr:grpSp>
      <cdr:nvGrpSpPr>
        <cdr:cNvPr id="16" name="Group 15"/>
        <cdr:cNvGrpSpPr/>
      </cdr:nvGrpSpPr>
      <cdr:grpSpPr>
        <a:xfrm xmlns:a="http://schemas.openxmlformats.org/drawingml/2006/main">
          <a:off x="343057" y="3732227"/>
          <a:ext cx="7110247" cy="591768"/>
          <a:chOff x="337594" y="2250114"/>
          <a:chExt cx="4060964" cy="251239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 rot="18900000">
            <a:off x="337594" y="2270693"/>
            <a:ext cx="531102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900" b="1"/>
              <a:t>P2.3.1</a:t>
            </a: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 rot="18900000">
            <a:off x="686597" y="2297709"/>
            <a:ext cx="443217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P2.3.2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 rot="18900000">
            <a:off x="1044215" y="2297000"/>
            <a:ext cx="46577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P2.3.3</a:t>
            </a:r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 rot="18900000">
            <a:off x="2090393" y="2291834"/>
            <a:ext cx="49584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P2.3.15</a:t>
            </a:r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 rot="18900000">
            <a:off x="2415124" y="2267585"/>
            <a:ext cx="547184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P2.3.20</a:t>
            </a:r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 rot="18900000">
            <a:off x="2765350" y="2256901"/>
            <a:ext cx="510648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P2.3.24</a:t>
            </a:r>
          </a:p>
        </cdr:txBody>
      </cdr:sp>
      <cdr:sp macro="" textlink="">
        <cdr:nvSpPr>
          <cdr:cNvPr id="11" name="TextBox 1"/>
          <cdr:cNvSpPr txBox="1"/>
        </cdr:nvSpPr>
        <cdr:spPr>
          <a:xfrm xmlns:a="http://schemas.openxmlformats.org/drawingml/2006/main" rot="18900000">
            <a:off x="3501238" y="2250114"/>
            <a:ext cx="555023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P2.3.29</a:t>
            </a:r>
          </a:p>
        </cdr:txBody>
      </cdr:sp>
      <cdr:sp macro="" textlink="">
        <cdr:nvSpPr>
          <cdr:cNvPr id="12" name="TextBox 1"/>
          <cdr:cNvSpPr txBox="1"/>
        </cdr:nvSpPr>
        <cdr:spPr>
          <a:xfrm xmlns:a="http://schemas.openxmlformats.org/drawingml/2006/main" rot="18900000">
            <a:off x="3839918" y="2250259"/>
            <a:ext cx="558640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P2.3.54</a:t>
            </a: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 rot="18900000">
            <a:off x="3139259" y="2271208"/>
            <a:ext cx="546221" cy="20364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P2.3.25</a:t>
            </a: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 rot="18900000">
            <a:off x="1749081" y="2256220"/>
            <a:ext cx="520216" cy="2050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P2.3.14</a:t>
            </a: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 rot="18900000">
            <a:off x="1387538" y="2264931"/>
            <a:ext cx="530394" cy="2050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900" b="1"/>
              <a:t>P2.3.4</a:t>
            </a: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71470" y="2149475"/>
            <a:ext cx="9144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F80D61AE-CC8F-4145-95CD-48B6BD5C70C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4" name="Picture 23" descr="Hagia-Sophia-Sultanahmet-Istanbul-Turkey-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4" y="2143116"/>
            <a:ext cx="8001024" cy="250033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16542" y="2357430"/>
            <a:ext cx="3183888" cy="3224704"/>
            <a:chOff x="316542" y="2357430"/>
            <a:chExt cx="3183888" cy="3224704"/>
          </a:xfrm>
        </p:grpSpPr>
        <p:pic>
          <p:nvPicPr>
            <p:cNvPr id="20" name="Picture 19" descr="pic1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16542" y="3206670"/>
              <a:ext cx="1714500" cy="1600200"/>
            </a:xfrm>
            <a:prstGeom prst="rect">
              <a:avLst/>
            </a:prstGeom>
          </p:spPr>
        </p:pic>
        <p:pic>
          <p:nvPicPr>
            <p:cNvPr id="21" name="Picture 20" descr="pic2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53796" y="2357430"/>
              <a:ext cx="1846634" cy="1600200"/>
            </a:xfrm>
            <a:prstGeom prst="rect">
              <a:avLst/>
            </a:prstGeom>
          </p:spPr>
        </p:pic>
        <p:pic>
          <p:nvPicPr>
            <p:cNvPr id="22" name="Picture 21" descr="pic3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683670" y="4000984"/>
              <a:ext cx="1714500" cy="1581150"/>
            </a:xfrm>
            <a:prstGeom prst="rect">
              <a:avLst/>
            </a:prstGeom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5" name="Rectangle 5"/>
          <p:cNvSpPr txBox="1">
            <a:spLocks noChangeArrowheads="1"/>
          </p:cNvSpPr>
          <p:nvPr userDrawn="1"/>
        </p:nvSpPr>
        <p:spPr bwMode="auto">
          <a:xfrm>
            <a:off x="3500430" y="4714884"/>
            <a:ext cx="45005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6000" sy="6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+mn-ea"/>
                <a:cs typeface="+mn-cs"/>
              </a:rPr>
              <a:t>2010 IEEE International Conference on Systems, Man, and Cybernetics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50885-D887-4DE2-A7FF-E938473E8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5B7A0-6151-42CA-AAE0-C38FE26B3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B229EB53-FE1C-4AA2-8DD9-F0ECEA696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69F34D31-8B44-44CE-942D-16540D379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67B8-78B3-449A-B7F9-1382711D8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8B978-CC2F-44A9-AFCD-728D312FB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73DDA-C2E6-4FE4-85CB-6108BBEAC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07DA5-3E99-4918-8960-E5DB9B354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E4924-7278-4081-A2D8-D8D8C366A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ABD3-D8B2-4698-8B93-C6F4B7028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922F9-452B-47FF-84F8-BD46E4ADF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9107A-B32D-4411-B14C-AA20D1D4B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7CA8D11-2A5E-4A59-94F9-ABD831CB740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Discovery of Sequential Attack Patterns of Malware in Botnets</a:t>
            </a:r>
            <a:endParaRPr lang="en-US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7752" y="3143248"/>
            <a:ext cx="3205162" cy="428628"/>
          </a:xfrm>
        </p:spPr>
        <p:txBody>
          <a:bodyPr/>
          <a:lstStyle/>
          <a:p>
            <a:r>
              <a:rPr lang="id-ID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Nur Rohman Rosyid</a:t>
            </a:r>
            <a:endParaRPr lang="en-US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5295928" y="3500438"/>
            <a:ext cx="27765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1100" b="1" i="1" u="none" strike="noStrike" kern="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October 10-13, 2010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1100" b="1" i="1" u="none" strike="noStrike" kern="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Istanbul</a:t>
            </a:r>
            <a:r>
              <a:rPr kumimoji="0" lang="id-ID" sz="1100" b="1" i="1" u="none" strike="noStrike" kern="0" spc="50" normalizeH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- Turkey</a:t>
            </a:r>
            <a:endParaRPr kumimoji="0" lang="en-US" sz="1100" b="1" i="1" u="none" strike="noStrike" kern="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 (count)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541906"/>
          <a:ext cx="7686700" cy="33872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86040"/>
                <a:gridCol w="1857388"/>
                <a:gridCol w="1571636"/>
                <a:gridCol w="1571636"/>
              </a:tblGrid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Seq. Database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Projected Database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</a:rPr>
                        <a:t>&lt;PE&gt;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</a:rPr>
                        <a:t>&lt;PE WO&gt;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</a:rPr>
                        <a:t>&lt;PE TR&gt;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6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 TR&gt;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 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TR</a:t>
                      </a:r>
                      <a:r>
                        <a:rPr lang="en-US" sz="1400" b="1" u="none" strike="noStrike" dirty="0"/>
                        <a:t>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6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PE TR WO</a:t>
                      </a:r>
                      <a:r>
                        <a:rPr lang="en-US" sz="1400" b="1" u="none" strike="noStrike" dirty="0"/>
                        <a:t>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TR</a:t>
                      </a:r>
                      <a:r>
                        <a:rPr lang="en-US" sz="1400" b="1" u="none" strike="noStrike" dirty="0"/>
                        <a:t>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lang="en-US" sz="1400" b="1" u="none" strike="noStrike" dirty="0"/>
                        <a:t>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96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/>
                        <a:t>&lt;BK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PE TR </a:t>
                      </a:r>
                      <a:r>
                        <a:rPr lang="de-DE" sz="1400" b="1" u="none" strike="noStrike" dirty="0"/>
                        <a:t>TS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lang="de-DE" sz="1400" b="1" u="none" strike="noStrike" dirty="0"/>
                        <a:t>&gt;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TR</a:t>
                      </a:r>
                      <a:r>
                        <a:rPr lang="en-US" sz="1400" b="1" u="none" strike="noStrike" dirty="0"/>
                        <a:t> TS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&lt;TS 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lang="en-US" sz="1400" b="1" u="none" strike="noStrike" dirty="0"/>
                        <a:t>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96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/>
                        <a:t>&lt;TS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PE</a:t>
                      </a:r>
                      <a:r>
                        <a:rPr lang="de-DE" sz="1400" b="1" u="none" strike="noStrike" dirty="0"/>
                        <a:t>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PE</a:t>
                      </a:r>
                      <a:r>
                        <a:rPr lang="de-DE" sz="1400" b="1" u="none" strike="noStrike" dirty="0"/>
                        <a:t>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TR WO </a:t>
                      </a:r>
                      <a:r>
                        <a:rPr lang="de-DE" sz="1400" b="1" u="none" strike="noStrike" dirty="0"/>
                        <a:t>BK&gt;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TR</a:t>
                      </a:r>
                      <a:r>
                        <a:rPr lang="en-US" sz="1400" b="1" u="none" strike="noStrike" dirty="0"/>
                        <a:t> WO BK&gt;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&lt;BK&gt;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lang="en-US" sz="1400" b="1" u="none" strike="noStrike" dirty="0"/>
                        <a:t> BK&gt;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7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PE</a:t>
                      </a:r>
                      <a:r>
                        <a:rPr lang="en-US" sz="1400" b="1" u="none" strike="noStrike" dirty="0"/>
                        <a:t> WO 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TR WO</a:t>
                      </a:r>
                      <a:r>
                        <a:rPr lang="en-US" sz="1400" b="1" u="none" strike="noStrike" dirty="0"/>
                        <a:t>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 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TR</a:t>
                      </a:r>
                      <a:r>
                        <a:rPr lang="en-US" sz="1400" b="1" u="none" strike="noStrike" dirty="0"/>
                        <a:t>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lang="en-US" sz="1400" b="1" u="none" strike="noStrike" dirty="0"/>
                        <a:t>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11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Sequential Patterns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&lt;PE&gt;:5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WO&gt;:5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 TR&gt;:2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PE TR WO</a:t>
                      </a:r>
                      <a:r>
                        <a:rPr lang="en-US" sz="1400" b="1" u="none" strike="noStrike" dirty="0" smtClean="0"/>
                        <a:t>&gt;:4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649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TR&gt;:5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8973" y="5357826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&lt;PE&gt;:5, &lt;WO&gt;:5, &lt;TR&gt;:5, &lt;BK&gt;:2, and &lt;TS&gt;:2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 (count)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9"/>
            <a:ext cx="7229475" cy="12509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3200" b="0" dirty="0" smtClean="0"/>
              <a:t>Final result of mining sequential patern is</a:t>
            </a:r>
            <a:endParaRPr lang="en-US" sz="3200" b="0" dirty="0"/>
          </a:p>
          <a:p>
            <a:pPr>
              <a:lnSpc>
                <a:spcPct val="80000"/>
              </a:lnSpc>
              <a:buNone/>
            </a:pPr>
            <a:endParaRPr lang="en-US" sz="3200" b="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457200" y="2514600"/>
          <a:ext cx="76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7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</a:rPr>
                        <a:t>Sequential Patterns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&lt;PE WO&gt;:5, &lt;PE TR&gt;:5, &lt;PE WO TR&gt;:2,&lt;PE</a:t>
                      </a:r>
                      <a:r>
                        <a:rPr lang="en-US" sz="1800" b="1" baseline="0" dirty="0" smtClean="0"/>
                        <a:t> TR WO&gt;:4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&lt;WO TR&gt;:2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&lt;TR WO&gt;:4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&lt;TS WO&gt;:2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Pre-Processing Data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000240"/>
          <a:ext cx="7762900" cy="29032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08986"/>
                <a:gridCol w="6653914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 smtClean="0"/>
                        <a:t>Slot_id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Sequence of Malware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/>
                        <a:t>TROJ_SYSTEMHI.BQ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/>
                        <a:t>KDR_AGENT.ANHZ UNKNOWN TROJ_SYSTEMHI.BQ DR_AGENT.ANHZ UNKNOWN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/>
                        <a:t>PE_BOBAX.AH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/>
                        <a:t>PE_BOBAX.AH UNKNOWN BKDR_AGENT.ANHZ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…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/>
                        <a:t>…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15323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/>
                        <a:t>PE_VIRUT.AV TROJ_IRCBRUTE.BW WORM_AUTORUN.CZU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15324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/>
                        <a:t>UNKNOWN PE_VIRUT.AV </a:t>
                      </a:r>
                      <a:r>
                        <a:rPr lang="en-US" sz="1100" b="1" u="none" strike="noStrike" dirty="0" err="1"/>
                        <a:t>PE_VIRUT.AV</a:t>
                      </a:r>
                      <a:r>
                        <a:rPr lang="en-US" sz="1100" b="1" u="none" strike="noStrike" dirty="0"/>
                        <a:t> WORM_AUTORUN.CZU TROJ_IRCBRUTE.BW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Experiment outlines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Result of </a:t>
            </a:r>
            <a:r>
              <a:rPr lang="en-US" b="0" dirty="0" smtClean="0"/>
              <a:t>mining</a:t>
            </a:r>
            <a:endParaRPr lang="id-ID" b="0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b="0" dirty="0" smtClean="0"/>
              <a:t>sequential </a:t>
            </a:r>
            <a:r>
              <a:rPr lang="id-ID" b="0" dirty="0" smtClean="0"/>
              <a:t>2-</a:t>
            </a:r>
            <a:r>
              <a:rPr lang="en-US" b="0" dirty="0" smtClean="0"/>
              <a:t>patterns.</a:t>
            </a:r>
            <a:endParaRPr lang="id-ID" b="0" dirty="0" smtClean="0"/>
          </a:p>
          <a:p>
            <a:pPr marL="914400" lvl="1" indent="-514350">
              <a:buFont typeface="+mj-lt"/>
              <a:buAutoNum type="alphaLcPeriod"/>
            </a:pPr>
            <a:r>
              <a:rPr lang="id-ID" b="0" dirty="0" smtClean="0"/>
              <a:t>sequential 3-patterns.</a:t>
            </a: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Distribution of attacks of duplicate 3-pattern.</a:t>
            </a:r>
            <a:r>
              <a:rPr lang="id-ID" b="0" dirty="0" smtClean="0"/>
              <a:t> (figure 3)</a:t>
            </a: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Distribution of attacks of non-duplicate 3-pattern.</a:t>
            </a:r>
            <a:r>
              <a:rPr lang="id-ID" b="0" dirty="0" smtClean="0"/>
              <a:t> (figure 4)</a:t>
            </a: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Attack pattern based on source IP address and timestamp.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00900" cy="5635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d-ID" sz="2400" dirty="0" smtClean="0"/>
              <a:t>1.a. </a:t>
            </a:r>
            <a:r>
              <a:rPr lang="id-ID" sz="2400" dirty="0" smtClean="0"/>
              <a:t>Result of mining sequential </a:t>
            </a:r>
            <a:r>
              <a:rPr lang="id-ID" sz="2400" dirty="0" smtClean="0"/>
              <a:t>2-patterns</a:t>
            </a:r>
            <a:endParaRPr lang="en-US" sz="2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28596" y="1500174"/>
          <a:ext cx="771530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357158" y="1285860"/>
            <a:ext cx="838200" cy="304800"/>
          </a:xfrm>
          <a:prstGeom prst="wedgeRoundRectCallout">
            <a:avLst>
              <a:gd name="adj1" fmla="val 71465"/>
              <a:gd name="adj2" fmla="val 92314"/>
              <a:gd name="adj3" fmla="val 16667"/>
            </a:avLst>
          </a:prstGeom>
          <a:noFill/>
          <a:ln w="25400" cap="flat" cmpd="sng" algn="ctr">
            <a:solidFill>
              <a:srgbClr val="3E78C6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1A1A70"/>
                </a:solidFill>
              </a:rPr>
              <a:t>length</a:t>
            </a:r>
            <a:endParaRPr lang="en-US" sz="1400" dirty="0">
              <a:solidFill>
                <a:srgbClr val="1A1A7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571604" y="1214422"/>
            <a:ext cx="838200" cy="304800"/>
          </a:xfrm>
          <a:prstGeom prst="wedgeRoundRectCallout">
            <a:avLst>
              <a:gd name="adj1" fmla="val -50067"/>
              <a:gd name="adj2" fmla="val 11229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serial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72338" cy="5635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d-ID" sz="2200" dirty="0" smtClean="0"/>
              <a:t>1.a. </a:t>
            </a:r>
            <a:r>
              <a:rPr lang="id-ID" sz="2200" dirty="0" smtClean="0"/>
              <a:t>Result of mining sequential </a:t>
            </a:r>
            <a:r>
              <a:rPr lang="id-ID" sz="2200" dirty="0" smtClean="0"/>
              <a:t>2-patterns </a:t>
            </a:r>
            <a:r>
              <a:rPr lang="id-ID" sz="2200" dirty="0" smtClean="0"/>
              <a:t>(cnt)</a:t>
            </a:r>
            <a:endParaRPr lang="en-US" sz="2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28596" y="1500174"/>
          <a:ext cx="771530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72338" cy="5635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d-ID" sz="2200" dirty="0" smtClean="0"/>
              <a:t>1.b. </a:t>
            </a:r>
            <a:r>
              <a:rPr lang="id-ID" sz="2200" dirty="0" smtClean="0"/>
              <a:t>Result of mining sequential </a:t>
            </a:r>
            <a:r>
              <a:rPr lang="id-ID" sz="2200" dirty="0" smtClean="0"/>
              <a:t>3-patterns</a:t>
            </a:r>
            <a:endParaRPr lang="en-US" sz="22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00034" y="1500174"/>
          <a:ext cx="764386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72338" cy="5635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d-ID" sz="2200" dirty="0" smtClean="0"/>
              <a:t>1.b. </a:t>
            </a:r>
            <a:r>
              <a:rPr lang="id-ID" sz="2200" dirty="0" smtClean="0"/>
              <a:t>Result of mining sequential </a:t>
            </a:r>
            <a:r>
              <a:rPr lang="id-ID" sz="2200" dirty="0" smtClean="0"/>
              <a:t>3-patterns </a:t>
            </a:r>
            <a:r>
              <a:rPr lang="id-ID" sz="2200" dirty="0" smtClean="0"/>
              <a:t>(cnt)</a:t>
            </a:r>
            <a:endParaRPr lang="en-US" sz="2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00034" y="1428736"/>
          <a:ext cx="764386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 Tip</a:t>
            </a:r>
          </a:p>
        </p:txBody>
      </p:sp>
      <p:pic>
        <p:nvPicPr>
          <p:cNvPr id="7" name="Picture Placeholder 6" descr="H03-Duplicate.eps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19740" y="1285860"/>
            <a:ext cx="7065172" cy="403704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6350026" cy="704868"/>
          </a:xfrm>
        </p:spPr>
        <p:txBody>
          <a:bodyPr/>
          <a:lstStyle/>
          <a:p>
            <a:r>
              <a:rPr lang="id-ID" dirty="0" smtClean="0"/>
              <a:t>The  sequential attack 3-pattern is considered as a distribution form of command and control (C&amp;C) of botnet system captured at Honeypot-1 in a year.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3.a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 Tip</a:t>
            </a:r>
          </a:p>
        </p:txBody>
      </p:sp>
      <p:pic>
        <p:nvPicPr>
          <p:cNvPr id="7" name="Picture Placeholder 6" descr="H03-Duplicate.eps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98331" y="1285860"/>
            <a:ext cx="7107991" cy="403704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6350026" cy="704868"/>
          </a:xfrm>
        </p:spPr>
        <p:txBody>
          <a:bodyPr/>
          <a:lstStyle/>
          <a:p>
            <a:r>
              <a:rPr lang="id-ID" dirty="0" smtClean="0"/>
              <a:t>The  sequential attack 3-pattern is considered as a distribution form of command and control (C&amp;C) of botnet system captured at Honeypot-2 in a year.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3.b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id-ID" b="1" dirty="0" smtClean="0">
                  <a:solidFill>
                    <a:srgbClr val="000000"/>
                  </a:solidFill>
                </a:rPr>
                <a:t>Botnet attack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id-ID" b="1" dirty="0" smtClean="0">
                  <a:solidFill>
                    <a:srgbClr val="000000"/>
                  </a:solidFill>
                </a:rPr>
                <a:t>PrefixSpan method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8120" name="Group 56"/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id-ID" b="1" dirty="0" smtClean="0">
                  <a:solidFill>
                    <a:srgbClr val="000000"/>
                  </a:solidFill>
                </a:rPr>
                <a:t>Results and  Analysis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8125" name="Group 61"/>
          <p:cNvGrpSpPr>
            <a:grpSpLocks/>
          </p:cNvGrpSpPr>
          <p:nvPr/>
        </p:nvGrpSpPr>
        <p:grpSpPr bwMode="auto">
          <a:xfrm>
            <a:off x="2133600" y="4495800"/>
            <a:ext cx="4724400" cy="685800"/>
            <a:chOff x="1296" y="1824"/>
            <a:chExt cx="2976" cy="432"/>
          </a:xfrm>
        </p:grpSpPr>
        <p:sp>
          <p:nvSpPr>
            <p:cNvPr id="88126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7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8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id-ID" b="1" dirty="0" smtClean="0">
                  <a:solidFill>
                    <a:srgbClr val="000000"/>
                  </a:solidFill>
                </a:rPr>
                <a:t>Conclusion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8129" name="Text Box 6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 Tip</a:t>
            </a:r>
          </a:p>
        </p:txBody>
      </p:sp>
      <p:pic>
        <p:nvPicPr>
          <p:cNvPr id="7" name="Picture Placeholder 6" descr="H03-Duplicate.eps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37722" y="1606533"/>
            <a:ext cx="7029208" cy="403704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928662" y="5715016"/>
            <a:ext cx="6350026" cy="704868"/>
          </a:xfrm>
        </p:spPr>
        <p:txBody>
          <a:bodyPr/>
          <a:lstStyle/>
          <a:p>
            <a:r>
              <a:rPr lang="id-ID" dirty="0" smtClean="0"/>
              <a:t>Distribution of non-duplicate the sequential attack 3-patterns of malware within a year at honeypot </a:t>
            </a:r>
            <a:r>
              <a:rPr lang="id-ID" dirty="0" smtClean="0"/>
              <a:t>-1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4.a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20"/>
          <p:cNvGrpSpPr/>
          <p:nvPr/>
        </p:nvGrpSpPr>
        <p:grpSpPr>
          <a:xfrm>
            <a:off x="1343012" y="1219200"/>
            <a:ext cx="1371600" cy="381000"/>
            <a:chOff x="1219200" y="1219200"/>
            <a:chExt cx="1371600" cy="381000"/>
          </a:xfrm>
        </p:grpSpPr>
        <p:sp>
          <p:nvSpPr>
            <p:cNvPr id="11" name="TextBox 10"/>
            <p:cNvSpPr txBox="1"/>
            <p:nvPr/>
          </p:nvSpPr>
          <p:spPr>
            <a:xfrm>
              <a:off x="1524000" y="121920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 days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1828800" y="838200"/>
              <a:ext cx="152400" cy="1371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3428992" y="1219200"/>
            <a:ext cx="1676400" cy="381000"/>
            <a:chOff x="1219200" y="1219200"/>
            <a:chExt cx="1371600" cy="381000"/>
          </a:xfrm>
        </p:grpSpPr>
        <p:sp>
          <p:nvSpPr>
            <p:cNvPr id="14" name="TextBox 13"/>
            <p:cNvSpPr txBox="1"/>
            <p:nvPr/>
          </p:nvSpPr>
          <p:spPr>
            <a:xfrm>
              <a:off x="1524000" y="1219200"/>
              <a:ext cx="687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25 days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rot="5400000">
              <a:off x="1828800" y="838200"/>
              <a:ext cx="152400" cy="1371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5857884" y="1076324"/>
            <a:ext cx="1071570" cy="566726"/>
            <a:chOff x="6629400" y="1219200"/>
            <a:chExt cx="7620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629400" y="1219200"/>
              <a:ext cx="762000" cy="20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8 days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 rot="5400000">
              <a:off x="6896100" y="1409700"/>
              <a:ext cx="152400" cy="228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928662" y="5572140"/>
            <a:ext cx="5588059" cy="646331"/>
            <a:chOff x="1039905" y="4953000"/>
            <a:chExt cx="5588059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1339913" y="4953000"/>
              <a:ext cx="5288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(P</a:t>
              </a:r>
              <a:r>
                <a:rPr lang="id-ID" sz="1200" dirty="0" smtClean="0"/>
                <a:t>1.</a:t>
              </a:r>
              <a:r>
                <a:rPr lang="en-US" sz="1200" dirty="0" smtClean="0"/>
                <a:t>3.4) TROJ_QHOST.WT, WORM_HAMWEQ.AP, BKDR_POEBOT.AHP</a:t>
              </a:r>
            </a:p>
            <a:p>
              <a:r>
                <a:rPr lang="en-US" sz="1200" dirty="0" smtClean="0"/>
                <a:t>(P</a:t>
              </a:r>
              <a:r>
                <a:rPr lang="id-ID" sz="1200" dirty="0" smtClean="0"/>
                <a:t>1.</a:t>
              </a:r>
              <a:r>
                <a:rPr lang="en-US" sz="1200" dirty="0" smtClean="0"/>
                <a:t>3.29) TSPY_ONLINEG.OPJ, TROJ_QHOST.WT, BKDR_POEBOT.AHP</a:t>
              </a:r>
            </a:p>
            <a:p>
              <a:r>
                <a:rPr lang="en-US" sz="1200" dirty="0" smtClean="0"/>
                <a:t>(P</a:t>
              </a:r>
              <a:r>
                <a:rPr lang="id-ID" sz="1200" dirty="0" smtClean="0"/>
                <a:t>1.</a:t>
              </a:r>
              <a:r>
                <a:rPr lang="en-US" sz="1200" dirty="0" smtClean="0"/>
                <a:t>3.30) BKDR_RBOT.CZO, WORM_HAMWEQ.AP, TROJ_QHOST.WT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39905" y="508298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</a:p>
          </p:txBody>
        </p:sp>
      </p:grpSp>
      <p:grpSp>
        <p:nvGrpSpPr>
          <p:cNvPr id="25" name="Group 17"/>
          <p:cNvGrpSpPr/>
          <p:nvPr/>
        </p:nvGrpSpPr>
        <p:grpSpPr>
          <a:xfrm>
            <a:off x="928662" y="5568751"/>
            <a:ext cx="5429288" cy="646331"/>
            <a:chOff x="1042011" y="5715000"/>
            <a:chExt cx="5429288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1507696" y="5715000"/>
              <a:ext cx="49636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(P</a:t>
              </a:r>
              <a:r>
                <a:rPr lang="id-ID" sz="1200" dirty="0" smtClean="0"/>
                <a:t>1.</a:t>
              </a:r>
              <a:r>
                <a:rPr lang="en-US" sz="1200" dirty="0" smtClean="0"/>
                <a:t>3.21)  PE_VIRUT.AV BKDR_SDBOT.BU BKDR_VANBOT.HI</a:t>
              </a:r>
            </a:p>
            <a:p>
              <a:r>
                <a:rPr lang="en-US" sz="1200" dirty="0" smtClean="0"/>
                <a:t>(P</a:t>
              </a:r>
              <a:r>
                <a:rPr lang="id-ID" sz="1200" dirty="0" smtClean="0"/>
                <a:t>1.</a:t>
              </a:r>
              <a:r>
                <a:rPr lang="en-US" sz="1200" dirty="0" smtClean="0"/>
                <a:t>3.27) BKDR_SCRYPT.ZHB BKDR_SDBOT.BU BKDR_VANBOT.HI</a:t>
              </a:r>
            </a:p>
            <a:p>
              <a:r>
                <a:rPr lang="en-US" sz="1200" dirty="0" smtClean="0"/>
                <a:t>(P</a:t>
              </a:r>
              <a:r>
                <a:rPr lang="id-ID" sz="1200" dirty="0" smtClean="0"/>
                <a:t>1.</a:t>
              </a:r>
              <a:r>
                <a:rPr lang="en-US" sz="1200" dirty="0" smtClean="0"/>
                <a:t>3.</a:t>
              </a:r>
              <a:r>
                <a:rPr lang="id-ID" sz="1200" dirty="0" smtClean="0"/>
                <a:t>4</a:t>
              </a:r>
              <a:r>
                <a:rPr lang="en-US" sz="1200" dirty="0" smtClean="0"/>
                <a:t>9) BKDR_SCRYPT.ZHB PE_VIRUT.AV BKDR_SDBOT.BU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2011" y="587636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06773" y="5715016"/>
            <a:ext cx="5165425" cy="369332"/>
            <a:chOff x="1970481" y="6529009"/>
            <a:chExt cx="5165425" cy="369332"/>
          </a:xfrm>
        </p:grpSpPr>
        <p:sp>
          <p:nvSpPr>
            <p:cNvPr id="29" name="Rectangle 28"/>
            <p:cNvSpPr/>
            <p:nvPr/>
          </p:nvSpPr>
          <p:spPr>
            <a:xfrm>
              <a:off x="2259106" y="6553200"/>
              <a:ext cx="4876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(P</a:t>
              </a:r>
              <a:r>
                <a:rPr lang="id-ID" sz="1200" dirty="0" smtClean="0"/>
                <a:t>1.</a:t>
              </a:r>
              <a:r>
                <a:rPr lang="en-US" sz="1200" dirty="0" smtClean="0"/>
                <a:t>3.37) PE_VIRUT.AV TSPY_KOLABC.CH TROJ_AGENT.AGSB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70481" y="652900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C</a:t>
              </a:r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 Tip</a:t>
            </a:r>
          </a:p>
        </p:txBody>
      </p:sp>
      <p:pic>
        <p:nvPicPr>
          <p:cNvPr id="7" name="Picture Placeholder 6" descr="H03-Duplicate.eps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37722" y="1699432"/>
            <a:ext cx="7029208" cy="401558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928662" y="5715016"/>
            <a:ext cx="6350026" cy="704868"/>
          </a:xfrm>
        </p:spPr>
        <p:txBody>
          <a:bodyPr/>
          <a:lstStyle/>
          <a:p>
            <a:r>
              <a:rPr lang="id-ID" dirty="0" smtClean="0"/>
              <a:t>Distribution of non-duplicate the sequential attack 3-patterns of malware within a year at honeypot </a:t>
            </a:r>
            <a:r>
              <a:rPr lang="id-ID" dirty="0" smtClean="0"/>
              <a:t>-2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4.b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20"/>
          <p:cNvGrpSpPr/>
          <p:nvPr/>
        </p:nvGrpSpPr>
        <p:grpSpPr>
          <a:xfrm>
            <a:off x="1343012" y="1219200"/>
            <a:ext cx="1371600" cy="381000"/>
            <a:chOff x="1219200" y="1219200"/>
            <a:chExt cx="1371600" cy="381000"/>
          </a:xfrm>
        </p:grpSpPr>
        <p:sp>
          <p:nvSpPr>
            <p:cNvPr id="11" name="TextBox 10"/>
            <p:cNvSpPr txBox="1"/>
            <p:nvPr/>
          </p:nvSpPr>
          <p:spPr>
            <a:xfrm>
              <a:off x="1524000" y="121920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 days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1828800" y="838200"/>
              <a:ext cx="152400" cy="1371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3500430" y="1219200"/>
            <a:ext cx="1676400" cy="381000"/>
            <a:chOff x="1219200" y="1219200"/>
            <a:chExt cx="1371600" cy="381000"/>
          </a:xfrm>
        </p:grpSpPr>
        <p:sp>
          <p:nvSpPr>
            <p:cNvPr id="14" name="TextBox 13"/>
            <p:cNvSpPr txBox="1"/>
            <p:nvPr/>
          </p:nvSpPr>
          <p:spPr>
            <a:xfrm>
              <a:off x="1524000" y="1219200"/>
              <a:ext cx="687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25 days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rot="5400000">
              <a:off x="1828800" y="838200"/>
              <a:ext cx="152400" cy="1371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5857884" y="1076324"/>
            <a:ext cx="1071570" cy="566726"/>
            <a:chOff x="6629400" y="1219200"/>
            <a:chExt cx="7620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629400" y="1219200"/>
              <a:ext cx="762000" cy="20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8 days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 rot="5400000">
              <a:off x="6896100" y="1409700"/>
              <a:ext cx="152400" cy="228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10"/>
          <p:cNvGrpSpPr/>
          <p:nvPr/>
        </p:nvGrpSpPr>
        <p:grpSpPr>
          <a:xfrm>
            <a:off x="928662" y="5643578"/>
            <a:ext cx="5631339" cy="646331"/>
            <a:chOff x="1039905" y="4953000"/>
            <a:chExt cx="5631339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1339913" y="4953000"/>
              <a:ext cx="5331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(P</a:t>
              </a:r>
              <a:r>
                <a:rPr lang="id-ID" sz="1200" dirty="0" smtClean="0"/>
                <a:t>2.</a:t>
              </a:r>
              <a:r>
                <a:rPr lang="en-US" sz="1200" dirty="0" smtClean="0"/>
                <a:t>3.</a:t>
              </a:r>
              <a:r>
                <a:rPr lang="id-ID" sz="1200" dirty="0" smtClean="0"/>
                <a:t>29</a:t>
              </a:r>
              <a:r>
                <a:rPr lang="en-US" sz="1200" dirty="0" smtClean="0"/>
                <a:t>) TSPY_ONLINEG.OPJ BKDR_POEBOT.AHP</a:t>
              </a:r>
              <a:r>
                <a:rPr lang="id-ID" sz="1200" dirty="0" smtClean="0"/>
                <a:t> </a:t>
              </a:r>
              <a:r>
                <a:rPr lang="en-US" sz="1200" dirty="0" smtClean="0"/>
                <a:t>TROJ_QHOST.WT</a:t>
              </a:r>
            </a:p>
            <a:p>
              <a:r>
                <a:rPr lang="en-US" sz="1200" dirty="0" smtClean="0"/>
                <a:t>(P</a:t>
              </a:r>
              <a:r>
                <a:rPr lang="id-ID" sz="1200" dirty="0" smtClean="0"/>
                <a:t>2.</a:t>
              </a:r>
              <a:r>
                <a:rPr lang="en-US" sz="1200" dirty="0" smtClean="0"/>
                <a:t>3.</a:t>
              </a:r>
              <a:r>
                <a:rPr lang="id-ID" sz="1200" dirty="0" smtClean="0"/>
                <a:t>15</a:t>
              </a:r>
              <a:r>
                <a:rPr lang="en-US" sz="1200" dirty="0" smtClean="0"/>
                <a:t>) BKDR_RBOT.CZO WORM_HAMWEQ.AP</a:t>
              </a:r>
              <a:r>
                <a:rPr lang="id-ID" sz="1200" dirty="0" smtClean="0"/>
                <a:t> </a:t>
              </a:r>
              <a:r>
                <a:rPr lang="en-US" sz="1200" dirty="0" smtClean="0"/>
                <a:t>TROJ_QHOST.WT</a:t>
              </a:r>
            </a:p>
            <a:p>
              <a:r>
                <a:rPr lang="en-US" sz="1200" dirty="0" smtClean="0"/>
                <a:t>(P</a:t>
              </a:r>
              <a:r>
                <a:rPr lang="id-ID" sz="1200" dirty="0" smtClean="0"/>
                <a:t>2.</a:t>
              </a:r>
              <a:r>
                <a:rPr lang="en-US" sz="1200" dirty="0" smtClean="0"/>
                <a:t>3.</a:t>
              </a:r>
              <a:r>
                <a:rPr lang="id-ID" sz="1200" dirty="0" smtClean="0"/>
                <a:t>4</a:t>
              </a:r>
              <a:r>
                <a:rPr lang="en-US" sz="1200" dirty="0" smtClean="0"/>
                <a:t>) BKDR_POEBOT.AHP WORM_HAMWEQ.AP TROJ_QHOST.WT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39905" y="508298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</a:p>
          </p:txBody>
        </p:sp>
      </p:grpSp>
      <p:grpSp>
        <p:nvGrpSpPr>
          <p:cNvPr id="32" name="Group 17"/>
          <p:cNvGrpSpPr/>
          <p:nvPr/>
        </p:nvGrpSpPr>
        <p:grpSpPr>
          <a:xfrm>
            <a:off x="928662" y="5640189"/>
            <a:ext cx="5472568" cy="646331"/>
            <a:chOff x="1042011" y="5715000"/>
            <a:chExt cx="5472568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1507696" y="5715000"/>
              <a:ext cx="5006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(P</a:t>
              </a:r>
              <a:r>
                <a:rPr lang="id-ID" sz="1200" dirty="0" smtClean="0"/>
                <a:t>2.</a:t>
              </a:r>
              <a:r>
                <a:rPr lang="en-US" sz="1200" dirty="0" smtClean="0"/>
                <a:t>3.</a:t>
              </a:r>
              <a:r>
                <a:rPr lang="id-ID" sz="1200" dirty="0" smtClean="0"/>
                <a:t>54</a:t>
              </a:r>
              <a:r>
                <a:rPr lang="en-US" sz="1200" dirty="0" smtClean="0"/>
                <a:t>) BKDR_SCRYPT.ZHB PE_VIRUT.AV BKDR_SDBOT.B</a:t>
              </a:r>
              <a:r>
                <a:rPr lang="id-ID" sz="1200" dirty="0" smtClean="0"/>
                <a:t>U</a:t>
              </a:r>
              <a:endParaRPr lang="en-US" sz="1200" dirty="0" smtClean="0"/>
            </a:p>
            <a:p>
              <a:r>
                <a:rPr lang="en-US" sz="1200" dirty="0" smtClean="0"/>
                <a:t>(P</a:t>
              </a:r>
              <a:r>
                <a:rPr lang="id-ID" sz="1200" dirty="0" smtClean="0"/>
                <a:t>2.</a:t>
              </a:r>
              <a:r>
                <a:rPr lang="en-US" sz="1200" dirty="0" smtClean="0"/>
                <a:t>3.2</a:t>
              </a:r>
              <a:r>
                <a:rPr lang="id-ID" sz="1200" dirty="0" smtClean="0"/>
                <a:t>4</a:t>
              </a:r>
              <a:r>
                <a:rPr lang="en-US" sz="1200" dirty="0" smtClean="0"/>
                <a:t>) BKDR_SCRYPT.ZHB BKDR_VANBOT.HI</a:t>
              </a:r>
              <a:r>
                <a:rPr lang="id-ID" sz="1200" dirty="0" smtClean="0"/>
                <a:t> </a:t>
              </a:r>
              <a:r>
                <a:rPr lang="en-US" sz="1200" dirty="0" smtClean="0"/>
                <a:t>BKDR_SDBOT.BU</a:t>
              </a:r>
              <a:endParaRPr lang="id-ID" sz="1200" dirty="0" smtClean="0"/>
            </a:p>
            <a:p>
              <a:r>
                <a:rPr lang="en-US" sz="1200" dirty="0" smtClean="0"/>
                <a:t>(P</a:t>
              </a:r>
              <a:r>
                <a:rPr lang="id-ID" sz="1200" dirty="0" smtClean="0"/>
                <a:t>2.</a:t>
              </a:r>
              <a:r>
                <a:rPr lang="en-US" sz="1200" dirty="0" smtClean="0"/>
                <a:t>3.</a:t>
              </a:r>
              <a:r>
                <a:rPr lang="id-ID" sz="1200" dirty="0" smtClean="0"/>
                <a:t>14</a:t>
              </a:r>
              <a:r>
                <a:rPr lang="en-US" sz="1200" dirty="0" smtClean="0"/>
                <a:t>) PE_VIRUT.AV BKDR_VANBOT.HI BKDR_SDBOT.BU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42011" y="587636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8662" y="5715016"/>
            <a:ext cx="5165425" cy="369332"/>
            <a:chOff x="1970481" y="6529009"/>
            <a:chExt cx="5165425" cy="369332"/>
          </a:xfrm>
        </p:grpSpPr>
        <p:sp>
          <p:nvSpPr>
            <p:cNvPr id="36" name="Rectangle 35"/>
            <p:cNvSpPr/>
            <p:nvPr/>
          </p:nvSpPr>
          <p:spPr>
            <a:xfrm>
              <a:off x="2259106" y="6553200"/>
              <a:ext cx="4876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(P</a:t>
              </a:r>
              <a:r>
                <a:rPr lang="id-ID" sz="1200" dirty="0" smtClean="0"/>
                <a:t>2.</a:t>
              </a:r>
              <a:r>
                <a:rPr lang="en-US" sz="1200" dirty="0" smtClean="0"/>
                <a:t>3.</a:t>
              </a:r>
              <a:r>
                <a:rPr lang="id-ID" sz="1200" dirty="0" smtClean="0"/>
                <a:t>20</a:t>
              </a:r>
              <a:r>
                <a:rPr lang="en-US" sz="1200" dirty="0" smtClean="0"/>
                <a:t>) PE_VIRUT.AV TSPY_KOLABC.CH TROJ_AGENT.AGSB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70481" y="652900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C</a:t>
              </a:r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dirty="0" smtClean="0"/>
              <a:t>The common features of non-dulicate sequential attack 3-pattern are</a:t>
            </a:r>
            <a:endParaRPr lang="en-US" sz="2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8"/>
            <a:ext cx="7229475" cy="4852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3200" b="0" dirty="0" smtClean="0"/>
              <a:t>These patterns occured intensively within the sort time period.</a:t>
            </a:r>
          </a:p>
          <a:p>
            <a:pPr>
              <a:lnSpc>
                <a:spcPct val="80000"/>
              </a:lnSpc>
            </a:pPr>
            <a:r>
              <a:rPr lang="id-ID" sz="3200" b="0" dirty="0" smtClean="0"/>
              <a:t>The number of slots that have been infected are greater than the duplicate patterns.</a:t>
            </a:r>
          </a:p>
          <a:p>
            <a:pPr>
              <a:lnSpc>
                <a:spcPct val="80000"/>
              </a:lnSpc>
            </a:pPr>
            <a:r>
              <a:rPr lang="id-ID" sz="3200" b="0" dirty="0" smtClean="0"/>
              <a:t>Each group of attack has been performed by multiple 3-patterns except group C.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dirty="0" smtClean="0"/>
              <a:t>4. Attack pattern based on source IP address and timestamp</a:t>
            </a:r>
            <a:endParaRPr lang="en-US" sz="1200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3148804" y="2719390"/>
            <a:ext cx="2847186" cy="79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1383268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Pattern P</a:t>
            </a:r>
            <a:r>
              <a:rPr lang="id-ID" baseline="-25000" dirty="0" smtClean="0"/>
              <a:t>1.3</a:t>
            </a:r>
            <a:r>
              <a:rPr lang="en-US" baseline="-25000" dirty="0" smtClean="0"/>
              <a:t>.29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1371600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Pattern P</a:t>
            </a:r>
            <a:r>
              <a:rPr lang="id-ID" baseline="-25000" dirty="0" smtClean="0"/>
              <a:t>2.3</a:t>
            </a:r>
            <a:r>
              <a:rPr lang="en-US" baseline="-25000" dirty="0" smtClean="0"/>
              <a:t>.49</a:t>
            </a:r>
            <a:endParaRPr lang="en-US" baseline="-25000" dirty="0"/>
          </a:p>
        </p:txBody>
      </p:sp>
      <p:pic>
        <p:nvPicPr>
          <p:cNvPr id="24" name="Picture 23" descr="P1329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67458"/>
            <a:ext cx="3429024" cy="2157762"/>
          </a:xfrm>
          <a:prstGeom prst="rect">
            <a:avLst/>
          </a:prstGeom>
        </p:spPr>
      </p:pic>
      <p:pic>
        <p:nvPicPr>
          <p:cNvPr id="26" name="Picture 25" descr="P2349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714488"/>
            <a:ext cx="3519312" cy="22145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94277" y="3880991"/>
            <a:ext cx="2900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TROJ_QHOST.WT  BKDR_POEBOT.AHP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99804" y="3883968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TSPY_ONLINEG.OPJ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2900" y="3876538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00" b="1" dirty="0" smtClean="0"/>
              <a:t>BKDR_SCRYPT.ZHB</a:t>
            </a:r>
            <a:endParaRPr 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72198" y="3879515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00" b="1" dirty="0" smtClean="0"/>
              <a:t>PE_VIRUT.AV</a:t>
            </a:r>
            <a:endParaRPr lang="en-US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72330" y="3879515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00" b="1" dirty="0" smtClean="0"/>
              <a:t>BKDR_SDBOT.BU</a:t>
            </a:r>
            <a:r>
              <a:rPr lang="en-US" sz="1100" b="1" dirty="0" smtClean="0"/>
              <a:t> </a:t>
            </a:r>
            <a:endParaRPr lang="en-US" sz="1100" b="1" dirty="0"/>
          </a:p>
        </p:txBody>
      </p:sp>
      <p:graphicFrame>
        <p:nvGraphicFramePr>
          <p:cNvPr id="33" name="Chart 32"/>
          <p:cNvGraphicFramePr/>
          <p:nvPr/>
        </p:nvGraphicFramePr>
        <p:xfrm>
          <a:off x="1785918" y="4257675"/>
          <a:ext cx="5143536" cy="217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Line Callout 2 17"/>
          <p:cNvSpPr/>
          <p:nvPr/>
        </p:nvSpPr>
        <p:spPr>
          <a:xfrm>
            <a:off x="3571868" y="4429132"/>
            <a:ext cx="1000132" cy="357190"/>
          </a:xfrm>
          <a:prstGeom prst="borderCallout2">
            <a:avLst>
              <a:gd name="adj1" fmla="val 18750"/>
              <a:gd name="adj2" fmla="val -128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/>
              <a:t>P</a:t>
            </a:r>
            <a:r>
              <a:rPr lang="id-ID" sz="1400" dirty="0" smtClean="0"/>
              <a:t>1.3.29</a:t>
            </a:r>
            <a:endParaRPr lang="en-US" dirty="0"/>
          </a:p>
        </p:txBody>
      </p:sp>
      <p:sp>
        <p:nvSpPr>
          <p:cNvPr id="19" name="Line Callout 2 18"/>
          <p:cNvSpPr/>
          <p:nvPr/>
        </p:nvSpPr>
        <p:spPr>
          <a:xfrm>
            <a:off x="6715140" y="5143512"/>
            <a:ext cx="928694" cy="357190"/>
          </a:xfrm>
          <a:prstGeom prst="borderCallout2">
            <a:avLst>
              <a:gd name="adj1" fmla="val 18750"/>
              <a:gd name="adj2" fmla="val 503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/>
              <a:t>P</a:t>
            </a:r>
            <a:r>
              <a:rPr lang="id-ID" sz="1400" dirty="0" smtClean="0"/>
              <a:t>2.3.49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28" grpId="0"/>
      <p:bldP spid="29" grpId="0"/>
      <p:bldP spid="30" grpId="0"/>
      <p:bldP spid="31" grpId="0"/>
      <p:bldGraphic spid="33" grpId="0">
        <p:bldAsOne/>
      </p:bldGraphic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Conclusion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8"/>
            <a:ext cx="7229475" cy="4852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2400" b="0" dirty="0" smtClean="0"/>
              <a:t>Coordinated attacks are performed by multiple sequential attack patterns within a short time period.</a:t>
            </a:r>
          </a:p>
          <a:p>
            <a:pPr>
              <a:lnSpc>
                <a:spcPct val="80000"/>
              </a:lnSpc>
            </a:pPr>
            <a:r>
              <a:rPr lang="id-ID" sz="2400" b="0" dirty="0" smtClean="0">
                <a:solidFill>
                  <a:schemeClr val="tx2"/>
                </a:solidFill>
              </a:rPr>
              <a:t>The sequential pattern of coordinated attacks tends to change all the time.</a:t>
            </a:r>
          </a:p>
          <a:p>
            <a:pPr>
              <a:lnSpc>
                <a:spcPct val="80000"/>
              </a:lnSpc>
            </a:pPr>
            <a:r>
              <a:rPr lang="id-ID" sz="2400" b="0" dirty="0" smtClean="0"/>
              <a:t>The types of malware do not have a high of operating system dependency, but the sequence of malware within a pattern has operating system dependency.</a:t>
            </a:r>
          </a:p>
          <a:p>
            <a:pPr>
              <a:lnSpc>
                <a:spcPct val="80000"/>
              </a:lnSpc>
            </a:pPr>
            <a:r>
              <a:rPr lang="id-ID" sz="2400" b="0" i="1" dirty="0" smtClean="0">
                <a:solidFill>
                  <a:schemeClr val="tx2"/>
                </a:solidFill>
              </a:rPr>
              <a:t>PrefixSpan</a:t>
            </a:r>
            <a:r>
              <a:rPr lang="id-ID" sz="2400" b="0" dirty="0" smtClean="0">
                <a:solidFill>
                  <a:schemeClr val="tx2"/>
                </a:solidFill>
              </a:rPr>
              <a:t> method sufficiently discover all sequential attack patterns.</a:t>
            </a:r>
          </a:p>
          <a:p>
            <a:pPr>
              <a:lnSpc>
                <a:spcPct val="80000"/>
              </a:lnSpc>
            </a:pPr>
            <a:r>
              <a:rPr lang="id-ID" sz="2400" b="0" dirty="0" smtClean="0"/>
              <a:t>This result gives several behaviors useful for alerting threats of botnets’ attacks.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WordArt 6"/>
          <p:cNvSpPr>
            <a:spLocks noChangeArrowheads="1" noChangeShapeType="1" noTextEdit="1"/>
          </p:cNvSpPr>
          <p:nvPr/>
        </p:nvSpPr>
        <p:spPr bwMode="gray">
          <a:xfrm>
            <a:off x="3581400" y="3429000"/>
            <a:ext cx="4343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Botnet</a:t>
            </a:r>
            <a:endParaRPr lang="en-US" sz="2000" dirty="0"/>
          </a:p>
        </p:txBody>
      </p:sp>
      <p:pic>
        <p:nvPicPr>
          <p:cNvPr id="21" name="Content Placeholder 6" descr="Bot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76835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Honeypots</a:t>
            </a:r>
            <a:endParaRPr lang="en-US" sz="2000" dirty="0"/>
          </a:p>
        </p:txBody>
      </p:sp>
      <p:pic>
        <p:nvPicPr>
          <p:cNvPr id="4" name="Content Placeholder 5" descr="HoneyPo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68874"/>
            <a:ext cx="8229600" cy="3488886"/>
          </a:xfrm>
        </p:spPr>
      </p:pic>
      <p:sp>
        <p:nvSpPr>
          <p:cNvPr id="5" name="TextBox 4"/>
          <p:cNvSpPr txBox="1"/>
          <p:nvPr/>
        </p:nvSpPr>
        <p:spPr>
          <a:xfrm>
            <a:off x="609600" y="5000636"/>
            <a:ext cx="8194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1600" dirty="0" smtClean="0"/>
              <a:t>CCC DATA set 2009 consist of the access log of attack to 94 </a:t>
            </a:r>
            <a:r>
              <a:rPr lang="en-US" sz="1600" dirty="0" err="1" smtClean="0"/>
              <a:t>honeypots</a:t>
            </a:r>
            <a:r>
              <a:rPr lang="en-US" sz="1600" dirty="0" smtClean="0"/>
              <a:t> in 1 year (may 1, 2008 – April 30 2009).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1600" dirty="0" smtClean="0"/>
              <a:t>This research observes one of the </a:t>
            </a:r>
            <a:r>
              <a:rPr lang="en-US" sz="1600" dirty="0" err="1" smtClean="0"/>
              <a:t>honeypot</a:t>
            </a:r>
            <a:r>
              <a:rPr lang="en-US" sz="1600" dirty="0" smtClean="0"/>
              <a:t> runs on Windows XP+SP1</a:t>
            </a:r>
            <a:r>
              <a:rPr lang="id-ID" sz="1600" dirty="0" smtClean="0"/>
              <a:t> and Windows 2000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Coordinated attack</a:t>
            </a:r>
            <a:endParaRPr lang="en-US" sz="2000" dirty="0"/>
          </a:p>
        </p:txBody>
      </p:sp>
      <p:pic>
        <p:nvPicPr>
          <p:cNvPr id="15" name="Content Placeholder 8" descr="TimeChartBotnet-P3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7406" y="1285860"/>
            <a:ext cx="4996882" cy="1904999"/>
          </a:xfrm>
        </p:spPr>
      </p:pic>
      <p:pic>
        <p:nvPicPr>
          <p:cNvPr id="16" name="Content Placeholder 9" descr="TimeChartBotnet-P349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57406" y="3724260"/>
            <a:ext cx="5029200" cy="2362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70325" y="3187883"/>
            <a:ext cx="354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TROJ_QHOST.WT BKDR_POEBOT.AHP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73532" y="6083483"/>
            <a:ext cx="1320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PE_VIRUT.AV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06177" y="3190860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TSPY_ONLINEG.OPJ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403056" y="6086460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TSPY_KOLABC.CH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73800" y="6086460"/>
            <a:ext cx="2038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 TROJ_AGENT.AGSB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Sequential pattern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9"/>
            <a:ext cx="7229475" cy="175101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b="0" dirty="0" smtClean="0"/>
              <a:t>It is difficult to find frequent sequential pattern of attacks in the big size of access log of attacks manually. </a:t>
            </a:r>
          </a:p>
          <a:p>
            <a:pPr lvl="1">
              <a:lnSpc>
                <a:spcPct val="80000"/>
              </a:lnSpc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3200400"/>
          <a:ext cx="5029200" cy="2227688"/>
        </p:xfrm>
        <a:graphic>
          <a:graphicData uri="http://schemas.openxmlformats.org/drawingml/2006/table">
            <a:tbl>
              <a:tblPr/>
              <a:tblGrid>
                <a:gridCol w="1654342"/>
                <a:gridCol w="3374858"/>
              </a:tblGrid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Sequence_id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Sequence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&lt;PE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TR&gt;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TR 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WO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&lt;BK </a:t>
                      </a:r>
                      <a:r>
                        <a:rPr lang="de-DE" sz="2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 TR 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TS </a:t>
                      </a:r>
                      <a:r>
                        <a:rPr lang="de-DE" sz="2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WO</a:t>
                      </a:r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&lt;TS </a:t>
                      </a:r>
                      <a:r>
                        <a:rPr lang="de-DE" sz="2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 PE TR WO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BK&gt;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TR 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WO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5791200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&lt;</a:t>
            </a:r>
            <a:r>
              <a:rPr lang="en-US" sz="2400" b="1" dirty="0" smtClean="0">
                <a:solidFill>
                  <a:srgbClr val="FF0000"/>
                </a:solidFill>
              </a:rPr>
              <a:t>PE TR WO</a:t>
            </a:r>
            <a:r>
              <a:rPr lang="en-US" sz="2400" b="1" dirty="0" smtClean="0"/>
              <a:t>&gt;:4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Objective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229475" cy="13938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3200" b="0" dirty="0" smtClean="0"/>
              <a:t>Discover the frequent sequential attack pattern on CCC DATA set 2009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8"/>
            <a:ext cx="7524775" cy="4852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3200" b="0" dirty="0" smtClean="0"/>
              <a:t>Data mining algorithm to discover the frequent sub-sequences as patterns in a sequence database.</a:t>
            </a:r>
          </a:p>
          <a:p>
            <a:pPr>
              <a:lnSpc>
                <a:spcPct val="80000"/>
              </a:lnSpc>
            </a:pPr>
            <a:r>
              <a:rPr lang="en-US" sz="3200" b="0" dirty="0" smtClean="0"/>
              <a:t>PrefixSpan</a:t>
            </a:r>
            <a:r>
              <a:rPr lang="en-US" sz="3200" b="0" baseline="30000" dirty="0" smtClean="0"/>
              <a:t>1</a:t>
            </a:r>
            <a:r>
              <a:rPr lang="en-US" sz="3200" b="0" dirty="0" smtClean="0"/>
              <a:t> </a:t>
            </a:r>
            <a:r>
              <a:rPr lang="id-ID" sz="3200" b="0" dirty="0" smtClean="0"/>
              <a:t>is an algorithm for efficient mining of sequential pattern in a huge dataset </a:t>
            </a:r>
          </a:p>
          <a:p>
            <a:pPr lvl="1">
              <a:lnSpc>
                <a:spcPct val="80000"/>
              </a:lnSpc>
            </a:pPr>
            <a:r>
              <a:rPr lang="id-ID" sz="3200" b="0" dirty="0" smtClean="0"/>
              <a:t>No candidate generation</a:t>
            </a:r>
          </a:p>
          <a:p>
            <a:pPr lvl="1">
              <a:lnSpc>
                <a:spcPct val="80000"/>
              </a:lnSpc>
            </a:pPr>
            <a:r>
              <a:rPr lang="id-ID" sz="3200" b="0" dirty="0" smtClean="0"/>
              <a:t>L</a:t>
            </a:r>
            <a:r>
              <a:rPr lang="en-US" sz="3200" b="0" dirty="0" err="1" smtClean="0"/>
              <a:t>ow</a:t>
            </a:r>
            <a:r>
              <a:rPr lang="en-US" sz="3200" b="0" dirty="0" smtClean="0"/>
              <a:t> cost </a:t>
            </a:r>
            <a:r>
              <a:rPr lang="id-ID" sz="3200" b="0" dirty="0" smtClean="0"/>
              <a:t>of </a:t>
            </a:r>
            <a:r>
              <a:rPr lang="en-US" sz="3200" b="0" dirty="0" smtClean="0"/>
              <a:t>computation</a:t>
            </a:r>
            <a:endParaRPr lang="id-ID" sz="3200" b="0" dirty="0" smtClean="0"/>
          </a:p>
          <a:p>
            <a:pPr>
              <a:lnSpc>
                <a:spcPct val="80000"/>
              </a:lnSpc>
            </a:pPr>
            <a:endParaRPr lang="en-US" sz="3200" b="0" dirty="0"/>
          </a:p>
        </p:txBody>
      </p:sp>
      <p:sp>
        <p:nvSpPr>
          <p:cNvPr id="6" name="Rectangle 5"/>
          <p:cNvSpPr/>
          <p:nvPr/>
        </p:nvSpPr>
        <p:spPr>
          <a:xfrm>
            <a:off x="475129" y="5987497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1) J. Pei, et al., ``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PrefixSpan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Mining Sequential Patterns by Prefix-Projected Growth'‘, in Proc. of The 17th Int'l Conf. on Data Engineering, pp.215-224, 2001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 (count)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SMC-2010, Istanbul-Turkey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1524000"/>
            <a:ext cx="419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Example: Given a sequence database and minimum support threshold 2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43400" y="1600200"/>
          <a:ext cx="3800500" cy="2057400"/>
        </p:xfrm>
        <a:graphic>
          <a:graphicData uri="http://schemas.openxmlformats.org/drawingml/2006/table">
            <a:tbl>
              <a:tblPr/>
              <a:tblGrid>
                <a:gridCol w="1250164"/>
                <a:gridCol w="2550336"/>
              </a:tblGrid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Sequence_id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Sequence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&lt;PE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TR&gt;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&lt;PE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WO&gt;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&lt;BK 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 TR TS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WO&gt;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&lt;TS 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 PE TR WO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BK&gt;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&lt;PE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 TR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WO&gt;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419128" y="3932254"/>
          <a:ext cx="77247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77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</a:rPr>
                        <a:t>Sequential Patterns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&lt;PE WO&gt;:5, &lt;PE TR&gt;:5, &lt;PE WO TR&gt;:2,&lt;PE</a:t>
                      </a:r>
                      <a:r>
                        <a:rPr lang="en-US" sz="1800" b="1" baseline="0" dirty="0" smtClean="0"/>
                        <a:t> TR WO&gt;:4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&lt;WO TR&gt;:2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&lt;TR WO&gt;:4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&lt;TS WO&gt;:2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6l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cdb2004146l</Template>
  <TotalTime>2537</TotalTime>
  <Words>1149</Words>
  <Application>Microsoft PowerPoint</Application>
  <PresentationFormat>On-screen Show (4:3)</PresentationFormat>
  <Paragraphs>224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cdb2004146l</vt:lpstr>
      <vt:lpstr>A Discovery of Sequential Attack Patterns of Malware in Botnets</vt:lpstr>
      <vt:lpstr>Outlines</vt:lpstr>
      <vt:lpstr>Botnet</vt:lpstr>
      <vt:lpstr>Honeypots</vt:lpstr>
      <vt:lpstr>Coordinated attack</vt:lpstr>
      <vt:lpstr>Sequential pattern</vt:lpstr>
      <vt:lpstr>Objective</vt:lpstr>
      <vt:lpstr>Method</vt:lpstr>
      <vt:lpstr>Method (count)</vt:lpstr>
      <vt:lpstr>Method (count)</vt:lpstr>
      <vt:lpstr>Method (count)</vt:lpstr>
      <vt:lpstr>Pre-Processing Data</vt:lpstr>
      <vt:lpstr>Experiment outlines</vt:lpstr>
      <vt:lpstr>1.a. Result of mining sequential 2-patterns</vt:lpstr>
      <vt:lpstr>1.a. Result of mining sequential 2-patterns (cnt)</vt:lpstr>
      <vt:lpstr>1.b. Result of mining sequential 3-patterns</vt:lpstr>
      <vt:lpstr>1.b. Result of mining sequential 3-patterns (cnt)</vt:lpstr>
      <vt:lpstr>Hot Tip</vt:lpstr>
      <vt:lpstr>Hot Tip</vt:lpstr>
      <vt:lpstr>Hot Tip</vt:lpstr>
      <vt:lpstr>Hot Tip</vt:lpstr>
      <vt:lpstr>The common features of non-dulicate sequential attack 3-pattern are</vt:lpstr>
      <vt:lpstr>4. Attack pattern based on source IP address and timestamp</vt:lpstr>
      <vt:lpstr>Conclusion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NurRosyid</dc:creator>
  <cp:lastModifiedBy>NurRosyid</cp:lastModifiedBy>
  <cp:revision>129</cp:revision>
  <dcterms:created xsi:type="dcterms:W3CDTF">2010-09-02T04:21:32Z</dcterms:created>
  <dcterms:modified xsi:type="dcterms:W3CDTF">2010-09-05T13:35:37Z</dcterms:modified>
</cp:coreProperties>
</file>