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</p:sldMasterIdLst>
  <p:notesMasterIdLst>
    <p:notesMasterId r:id="rId21"/>
  </p:notesMasterIdLst>
  <p:sldIdLst>
    <p:sldId id="292" r:id="rId2"/>
    <p:sldId id="288" r:id="rId3"/>
    <p:sldId id="377" r:id="rId4"/>
    <p:sldId id="301" r:id="rId5"/>
    <p:sldId id="325" r:id="rId6"/>
    <p:sldId id="300" r:id="rId7"/>
    <p:sldId id="384" r:id="rId8"/>
    <p:sldId id="330" r:id="rId9"/>
    <p:sldId id="395" r:id="rId10"/>
    <p:sldId id="369" r:id="rId11"/>
    <p:sldId id="382" r:id="rId12"/>
    <p:sldId id="386" r:id="rId13"/>
    <p:sldId id="355" r:id="rId14"/>
    <p:sldId id="332" r:id="rId15"/>
    <p:sldId id="380" r:id="rId16"/>
    <p:sldId id="387" r:id="rId17"/>
    <p:sldId id="339" r:id="rId18"/>
    <p:sldId id="363" r:id="rId19"/>
    <p:sldId id="393" r:id="rId20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ヒラギノ角ゴ Pro W6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ヒラギノ角ゴ Pro W6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ヒラギノ角ゴ Pro W6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ヒラギノ角ゴ Pro W6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ヒラギノ角ゴ Pro W6" pitchFamily="34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ヒラギノ角ゴ Pro W6" pitchFamily="34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ヒラギノ角ゴ Pro W6" pitchFamily="34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ヒラギノ角ゴ Pro W6" pitchFamily="34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ヒラギノ角ゴ Pro W6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E8D0D0"/>
    <a:srgbClr val="C0504D"/>
    <a:srgbClr val="F4E9E9"/>
    <a:srgbClr val="000040"/>
    <a:srgbClr val="FDF1D7"/>
    <a:srgbClr val="FEF8EC"/>
    <a:srgbClr val="FADA7A"/>
    <a:srgbClr val="DEE7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中間スタイル 3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テーマ スタイル 2 - アクセント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660B408-B3CF-4A94-85FC-2B1E0A45F4A2}" styleName="濃色スタイル 2 - アクセント 1/アクセント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濃色スタイル 1 - アクセント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中間スタイル 4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テーマ スタイル 2 - アクセント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27F97BB-C833-4FB7-BDE5-3F7075034690}" styleName="テーマ スタイル 2 - アクセント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85" autoAdjust="0"/>
    <p:restoredTop sz="74048" autoAdjust="0"/>
  </p:normalViewPr>
  <p:slideViewPr>
    <p:cSldViewPr>
      <p:cViewPr>
        <p:scale>
          <a:sx n="100" d="100"/>
          <a:sy n="100" d="100"/>
        </p:scale>
        <p:origin x="-480" y="1116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15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C2E1739F-B0D4-45A2-A0B8-2B62876D1B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943704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1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7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さて、ます</a:t>
            </a:r>
            <a:r>
              <a:rPr kumimoji="1" lang="en-US" altLang="ja-JP" dirty="0" smtClean="0"/>
              <a:t>2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アルゴリズムの比較ですが、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この、</a:t>
            </a:r>
            <a:r>
              <a:rPr kumimoji="1" lang="en-US" altLang="ja-JP" dirty="0" smtClean="0"/>
              <a:t>PE</a:t>
            </a:r>
            <a:r>
              <a:rPr kumimoji="1" lang="ja-JP" altLang="en-US" dirty="0" smtClean="0"/>
              <a:t>に感染後、</a:t>
            </a:r>
            <a:r>
              <a:rPr kumimoji="1" lang="en-US" altLang="ja-JP" dirty="0" smtClean="0"/>
              <a:t>WO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TR</a:t>
            </a:r>
            <a:r>
              <a:rPr kumimoji="1" lang="ja-JP" altLang="en-US" dirty="0" smtClean="0"/>
              <a:t>に同時感染する連携感染を特定したいとき、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E1739F-B0D4-45A2-A0B8-2B62876D1BD2}" type="slidenum">
              <a:rPr lang="en-US" altLang="ja-JP" smtClean="0"/>
              <a:pPr>
                <a:defRPr/>
              </a:pPr>
              <a:t>11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68858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39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39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 descr="sphere1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0"/>
            <a:ext cx="22939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直線コネクタ 28"/>
          <p:cNvSpPr>
            <a:spLocks noChangeShapeType="1"/>
          </p:cNvSpPr>
          <p:nvPr userDrawn="1"/>
        </p:nvSpPr>
        <p:spPr bwMode="auto">
          <a:xfrm>
            <a:off x="1238250" y="2492375"/>
            <a:ext cx="5472113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タイトル 7"/>
          <p:cNvSpPr>
            <a:spLocks noGrp="1"/>
          </p:cNvSpPr>
          <p:nvPr>
            <p:ph type="ctrTitle"/>
          </p:nvPr>
        </p:nvSpPr>
        <p:spPr>
          <a:xfrm>
            <a:off x="1219200" y="2492896"/>
            <a:ext cx="5585048" cy="990600"/>
          </a:xfrm>
        </p:spPr>
        <p:txBody>
          <a:bodyPr anchor="t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9" name="サブタイトル 8"/>
          <p:cNvSpPr>
            <a:spLocks noGrp="1"/>
          </p:cNvSpPr>
          <p:nvPr>
            <p:ph type="subTitle" idx="1"/>
          </p:nvPr>
        </p:nvSpPr>
        <p:spPr>
          <a:xfrm>
            <a:off x="1219200" y="3731146"/>
            <a:ext cx="5585048" cy="236215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ja-JP" altLang="en-US" dirty="0" smtClean="0"/>
              <a:t>マスター サブタイトルの書式設定</a:t>
            </a:r>
            <a:endParaRPr lang="en-US" dirty="0"/>
          </a:p>
        </p:txBody>
      </p:sp>
      <p:sp>
        <p:nvSpPr>
          <p:cNvPr id="16" name="テキスト プレースホルダー 15"/>
          <p:cNvSpPr>
            <a:spLocks noGrp="1"/>
          </p:cNvSpPr>
          <p:nvPr>
            <p:ph type="body" sz="quarter" idx="13"/>
          </p:nvPr>
        </p:nvSpPr>
        <p:spPr>
          <a:xfrm>
            <a:off x="1222845" y="2132534"/>
            <a:ext cx="5581403" cy="360362"/>
          </a:xfrm>
        </p:spPr>
        <p:txBody>
          <a:bodyPr anchor="b"/>
          <a:lstStyle>
            <a:lvl1pPr marL="0" indent="0" algn="r">
              <a:buNone/>
              <a:defRPr sz="1400"/>
            </a:lvl1pPr>
          </a:lstStyle>
          <a:p>
            <a:pPr lvl="0"/>
            <a:endParaRPr lang="ja-JP" altLang="en-US" dirty="0"/>
          </a:p>
        </p:txBody>
      </p:sp>
      <p:sp>
        <p:nvSpPr>
          <p:cNvPr id="11" name="日付プレースホルダー 27"/>
          <p:cNvSpPr>
            <a:spLocks noGrp="1"/>
          </p:cNvSpPr>
          <p:nvPr>
            <p:ph type="dt" sz="half" idx="14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r>
              <a:rPr lang="ja-JP" altLang="en-US" smtClean="0"/>
              <a:t>修士論文発表会 </a:t>
            </a:r>
            <a:r>
              <a:rPr lang="en-US" altLang="ja-JP" smtClean="0"/>
              <a:t>C7</a:t>
            </a:r>
            <a:endParaRPr lang="en-US" altLang="ja-JP"/>
          </a:p>
        </p:txBody>
      </p:sp>
      <p:sp>
        <p:nvSpPr>
          <p:cNvPr id="12" name="フッター プレースホルダー 16"/>
          <p:cNvSpPr>
            <a:spLocks noGrp="1"/>
          </p:cNvSpPr>
          <p:nvPr>
            <p:ph type="ftr" sz="quarter" idx="15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3" name="スライド番号プレースホルダー 28"/>
          <p:cNvSpPr>
            <a:spLocks noGrp="1"/>
          </p:cNvSpPr>
          <p:nvPr>
            <p:ph type="sldNum" sz="quarter" idx="16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0DE83-C6BE-461F-9A32-6598D52BF25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2898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修士論文発表会 </a:t>
            </a:r>
            <a:r>
              <a:rPr lang="en-US" altLang="ja-JP" smtClean="0"/>
              <a:t>C7</a:t>
            </a:r>
            <a:endParaRPr lang="en-US" altLang="ja-JP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52927-177D-4B04-B83B-90E5A02591C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09528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線コネクタ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二等辺三角形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6" name="直線コネクタ 1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7" name="Picture 11" descr="sphere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0"/>
            <a:ext cx="32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8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ja-JP" altLang="en-US" smtClean="0"/>
              <a:t>修士論文発表会 </a:t>
            </a:r>
            <a:r>
              <a:rPr lang="en-US" altLang="ja-JP" smtClean="0"/>
              <a:t>C7</a:t>
            </a:r>
            <a:endParaRPr lang="en-US" altLang="ja-JP"/>
          </a:p>
        </p:txBody>
      </p:sp>
      <p:sp>
        <p:nvSpPr>
          <p:cNvPr id="9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96FC4-851A-4BD6-8FF3-B087D1D2656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169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472608"/>
          </a:xfrm>
        </p:spPr>
        <p:txBody>
          <a:bodyPr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4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修士論文発表会 </a:t>
            </a:r>
            <a:r>
              <a:rPr lang="en-US" altLang="ja-JP" smtClean="0"/>
              <a:t>C7</a:t>
            </a:r>
            <a:endParaRPr lang="en-US" altLang="ja-JP" dirty="0"/>
          </a:p>
        </p:txBody>
      </p:sp>
      <p:sp>
        <p:nvSpPr>
          <p:cNvPr id="5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ED8DB-5A52-40FB-8A9D-E0AEFB1A719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533793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339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ja-JP" altLang="en-US" smtClean="0"/>
              <a:t>修士論文発表会 </a:t>
            </a:r>
            <a:r>
              <a:rPr lang="en-US" altLang="ja-JP" smtClean="0"/>
              <a:t>C7</a:t>
            </a:r>
            <a:endParaRPr lang="en-US" altLang="ja-JP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F00C2-C591-4B1E-B7CE-FDF6ED6A272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pic>
        <p:nvPicPr>
          <p:cNvPr id="12" name="Picture 11" descr="sphere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0"/>
            <a:ext cx="32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1919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012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4041648" cy="547260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632198" y="980728"/>
            <a:ext cx="4041648" cy="547260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5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修士論文発表会 </a:t>
            </a:r>
            <a:r>
              <a:rPr lang="en-US" altLang="ja-JP" smtClean="0"/>
              <a:t>C7</a:t>
            </a:r>
            <a:endParaRPr lang="en-US" altLang="ja-JP" dirty="0"/>
          </a:p>
        </p:txBody>
      </p:sp>
      <p:sp>
        <p:nvSpPr>
          <p:cNvPr id="6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F30FB-7907-4004-83C0-BEAF605D778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18070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コンテンツ プレースホルダー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13" name="コンテンツ プレースホルダー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7" name="日付プレースホルダー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ja-JP" altLang="en-US" smtClean="0"/>
              <a:t>修士論文発表会 </a:t>
            </a:r>
            <a:r>
              <a:rPr lang="en-US" altLang="ja-JP" smtClean="0"/>
              <a:t>C7</a:t>
            </a:r>
            <a:endParaRPr lang="en-US" altLang="ja-JP" dirty="0"/>
          </a:p>
        </p:txBody>
      </p:sp>
      <p:sp>
        <p:nvSpPr>
          <p:cNvPr id="8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ー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51A09-6C54-4C25-BD19-D5E67924B0BC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10703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線コネクタ 27"/>
          <p:cNvSpPr>
            <a:spLocks noChangeShapeType="1"/>
          </p:cNvSpPr>
          <p:nvPr/>
        </p:nvSpPr>
        <p:spPr bwMode="auto">
          <a:xfrm>
            <a:off x="457200" y="6453188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" name="直線コネクタ 28"/>
          <p:cNvSpPr>
            <a:spLocks noChangeShapeType="1"/>
          </p:cNvSpPr>
          <p:nvPr/>
        </p:nvSpPr>
        <p:spPr bwMode="auto">
          <a:xfrm>
            <a:off x="457200" y="90805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" name="二等辺三角形 4"/>
          <p:cNvSpPr>
            <a:spLocks noChangeAspect="1"/>
          </p:cNvSpPr>
          <p:nvPr/>
        </p:nvSpPr>
        <p:spPr>
          <a:xfrm rot="5400000">
            <a:off x="419100" y="6567488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pic>
        <p:nvPicPr>
          <p:cNvPr id="6" name="Picture 11" descr="sphere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0"/>
            <a:ext cx="32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二等辺三角形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8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ja-JP" altLang="en-US" smtClean="0"/>
              <a:t>修士論文発表会 </a:t>
            </a:r>
            <a:r>
              <a:rPr lang="en-US" altLang="ja-JP" smtClean="0"/>
              <a:t>C7</a:t>
            </a:r>
            <a:endParaRPr lang="en-US" altLang="ja-JP"/>
          </a:p>
        </p:txBody>
      </p:sp>
      <p:sp>
        <p:nvSpPr>
          <p:cNvPr id="9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95C33-3CCB-4774-9F4D-A8641FABC3F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7974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線コネクタ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" name="二等辺三角形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pic>
        <p:nvPicPr>
          <p:cNvPr id="4" name="Picture 11" descr="sphere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0"/>
            <a:ext cx="32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ja-JP" altLang="en-US" smtClean="0"/>
              <a:t>修士論文発表会 </a:t>
            </a:r>
            <a:r>
              <a:rPr lang="en-US" altLang="ja-JP" smtClean="0"/>
              <a:t>C7</a:t>
            </a:r>
            <a:endParaRPr lang="en-US" altLang="ja-JP"/>
          </a:p>
        </p:txBody>
      </p:sp>
      <p:sp>
        <p:nvSpPr>
          <p:cNvPr id="6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91568-68CA-41A0-8750-67193CA4AB3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50424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直線コネクタ 14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" name="二等辺三角形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pic>
        <p:nvPicPr>
          <p:cNvPr id="8" name="Picture 11" descr="sphere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0"/>
            <a:ext cx="32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9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ja-JP" altLang="en-US" smtClean="0"/>
              <a:t>修士論文発表会 </a:t>
            </a:r>
            <a:r>
              <a:rPr lang="en-US" altLang="ja-JP" smtClean="0"/>
              <a:t>C7</a:t>
            </a:r>
            <a:endParaRPr lang="en-US" altLang="ja-JP"/>
          </a:p>
        </p:txBody>
      </p:sp>
      <p:sp>
        <p:nvSpPr>
          <p:cNvPr id="10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EB3B2-EB74-4C68-986A-5C0A098EE6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38698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線コネクタ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" name="二等辺三角形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7" name="正方形/長方形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en-US" noProof="0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ja-JP" altLang="en-US" smtClean="0"/>
              <a:t>修士論文発表会 </a:t>
            </a:r>
            <a:r>
              <a:rPr lang="en-US" altLang="ja-JP" smtClean="0"/>
              <a:t>C7</a:t>
            </a:r>
            <a:endParaRPr lang="en-US" altLang="ja-JP"/>
          </a:p>
        </p:txBody>
      </p:sp>
      <p:sp>
        <p:nvSpPr>
          <p:cNvPr id="9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AE03E-515C-438B-BB3F-FBE6FC68468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00711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39975" y="-1887538"/>
            <a:ext cx="4533900" cy="431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1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0225" y="-1800225"/>
            <a:ext cx="453390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プレースホルダー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dirty="0" smtClean="0"/>
              <a:t>マスター タイトルの書式設定</a:t>
            </a:r>
            <a:endParaRPr lang="en-US" dirty="0" smtClean="0"/>
          </a:p>
        </p:txBody>
      </p:sp>
      <p:sp>
        <p:nvSpPr>
          <p:cNvPr id="1029" name="テキスト プレースホルダー 12"/>
          <p:cNvSpPr>
            <a:spLocks noGrp="1"/>
          </p:cNvSpPr>
          <p:nvPr>
            <p:ph type="body" idx="1"/>
          </p:nvPr>
        </p:nvSpPr>
        <p:spPr bwMode="auto">
          <a:xfrm>
            <a:off x="457200" y="981075"/>
            <a:ext cx="82296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smtClean="0"/>
          </a:p>
        </p:txBody>
      </p:sp>
      <p:sp>
        <p:nvSpPr>
          <p:cNvPr id="14" name="日付プレースホルダー 13"/>
          <p:cNvSpPr>
            <a:spLocks noGrp="1"/>
          </p:cNvSpPr>
          <p:nvPr>
            <p:ph type="dt" sz="half" idx="2"/>
          </p:nvPr>
        </p:nvSpPr>
        <p:spPr>
          <a:xfrm>
            <a:off x="6400800" y="6456363"/>
            <a:ext cx="2289175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</a:defRPr>
            </a:lvl1pPr>
          </a:lstStyle>
          <a:p>
            <a:pPr>
              <a:defRPr/>
            </a:pPr>
            <a:r>
              <a:rPr lang="ja-JP" altLang="en-US" smtClean="0"/>
              <a:t>修士論文発表会 </a:t>
            </a:r>
            <a:r>
              <a:rPr lang="en-US" altLang="ja-JP" smtClean="0"/>
              <a:t>C7</a:t>
            </a:r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3"/>
          </p:nvPr>
        </p:nvSpPr>
        <p:spPr>
          <a:xfrm>
            <a:off x="2898775" y="6456363"/>
            <a:ext cx="3505200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 dirty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3" name="スライド番号プレースホルダー 22"/>
          <p:cNvSpPr>
            <a:spLocks noGrp="1"/>
          </p:cNvSpPr>
          <p:nvPr>
            <p:ph type="sldNum" sz="quarter" idx="4"/>
          </p:nvPr>
        </p:nvSpPr>
        <p:spPr>
          <a:xfrm>
            <a:off x="612775" y="6456363"/>
            <a:ext cx="1981200" cy="365125"/>
          </a:xfrm>
          <a:prstGeom prst="rect">
            <a:avLst/>
          </a:prstGeom>
        </p:spPr>
        <p:txBody>
          <a:bodyPr vert="horz" anchor="ctr"/>
          <a:lstStyle>
            <a:lvl1pPr algn="l" eaLnBrk="1" latinLnBrk="0" hangingPunct="1">
              <a:defRPr kumimoji="0" sz="14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</a:defRPr>
            </a:lvl1pPr>
          </a:lstStyle>
          <a:p>
            <a:pPr>
              <a:defRPr/>
            </a:pPr>
            <a:fld id="{C032F423-2292-46DE-96CC-8E411B9B213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033" name="直線コネクタ 27"/>
          <p:cNvSpPr>
            <a:spLocks noChangeShapeType="1"/>
          </p:cNvSpPr>
          <p:nvPr/>
        </p:nvSpPr>
        <p:spPr bwMode="auto">
          <a:xfrm>
            <a:off x="457200" y="6453188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34" name="直線コネクタ 28"/>
          <p:cNvSpPr>
            <a:spLocks noChangeShapeType="1"/>
          </p:cNvSpPr>
          <p:nvPr/>
        </p:nvSpPr>
        <p:spPr bwMode="auto">
          <a:xfrm>
            <a:off x="457200" y="908050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二等辺三角形 9"/>
          <p:cNvSpPr>
            <a:spLocks noChangeAspect="1"/>
          </p:cNvSpPr>
          <p:nvPr/>
        </p:nvSpPr>
        <p:spPr>
          <a:xfrm rot="5400000">
            <a:off x="419100" y="6567488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/>
          </a:p>
        </p:txBody>
      </p:sp>
      <p:pic>
        <p:nvPicPr>
          <p:cNvPr id="1036" name="Picture 11" descr="sphere2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3325" y="0"/>
            <a:ext cx="320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0" r:id="rId2"/>
    <p:sldLayoutId id="2147483785" r:id="rId3"/>
    <p:sldLayoutId id="2147483781" r:id="rId4"/>
    <p:sldLayoutId id="2147483782" r:id="rId5"/>
    <p:sldLayoutId id="2147483786" r:id="rId6"/>
    <p:sldLayoutId id="2147483787" r:id="rId7"/>
    <p:sldLayoutId id="2147483788" r:id="rId8"/>
    <p:sldLayoutId id="2147483789" r:id="rId9"/>
    <p:sldLayoutId id="2147483783" r:id="rId10"/>
    <p:sldLayoutId id="2147483790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ヒラギノ角ゴ ProN W6" pitchFamily="34" charset="-128"/>
          <a:ea typeface="ヒラギノ角ゴ ProN W6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ヒラギノ角ゴ ProN W6" pitchFamily="34" charset="-128"/>
          <a:ea typeface="ヒラギノ角ゴ ProN W6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ヒラギノ角ゴ ProN W6" pitchFamily="34" charset="-128"/>
          <a:ea typeface="ヒラギノ角ゴ ProN W6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ヒラギノ角ゴ ProN W6" pitchFamily="34" charset="-128"/>
          <a:ea typeface="ヒラギノ角ゴ ProN W6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ヒラギノ角ゴ ProN W6" pitchFamily="34" charset="-128"/>
          <a:ea typeface="ヒラギノ角ゴ ProN W6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ヒラギノ角ゴ ProN W6" pitchFamily="34" charset="-128"/>
          <a:ea typeface="ヒラギノ角ゴ ProN W6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ヒラギノ角ゴ ProN W6" pitchFamily="34" charset="-128"/>
          <a:ea typeface="ヒラギノ角ゴ ProN W6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ヒラギノ角ゴ ProN W6" pitchFamily="34" charset="-128"/>
          <a:ea typeface="ヒラギノ角ゴ ProN W6" pitchFamily="34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kumimoji="1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1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1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1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indicons.com/icon/42149/cinema_display_diagonal_blu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://findicons.com/icon/42149/cinema_display_diagonal_blue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>
          <a:xfrm>
            <a:off x="0" y="2492375"/>
            <a:ext cx="6804025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dirty="0" err="1" smtClean="0">
                <a:latin typeface="+mj-ea"/>
              </a:rPr>
              <a:t>Apriori</a:t>
            </a:r>
            <a:r>
              <a:rPr lang="ja-JP" altLang="en-US" dirty="0">
                <a:latin typeface="+mj-ea"/>
              </a:rPr>
              <a:t>と</a:t>
            </a:r>
            <a:r>
              <a:rPr lang="en-US" altLang="ja-JP" dirty="0" err="1" smtClean="0">
                <a:latin typeface="+mj-ea"/>
              </a:rPr>
              <a:t>PrefixSpan</a:t>
            </a:r>
            <a:r>
              <a:rPr lang="ja-JP" altLang="en-US" dirty="0" smtClean="0">
                <a:latin typeface="+mj-ea"/>
              </a:rPr>
              <a:t>による連携感染のハイブリッド</a:t>
            </a:r>
            <a:r>
              <a:rPr lang="en-US" altLang="ja-JP" dirty="0" smtClean="0">
                <a:latin typeface="+mj-ea"/>
              </a:rPr>
              <a:t/>
            </a:r>
            <a:br>
              <a:rPr lang="en-US" altLang="ja-JP" dirty="0" smtClean="0">
                <a:latin typeface="+mj-ea"/>
              </a:rPr>
            </a:br>
            <a:r>
              <a:rPr lang="ja-JP" altLang="en-US" dirty="0" smtClean="0">
                <a:latin typeface="+mj-ea"/>
              </a:rPr>
              <a:t>検出方式</a:t>
            </a:r>
            <a:endParaRPr lang="ja-JP" altLang="en-US" dirty="0">
              <a:latin typeface="+mj-ea"/>
            </a:endParaRPr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>
          <a:xfrm>
            <a:off x="0" y="3730625"/>
            <a:ext cx="6804025" cy="286672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altLang="ja-JP" dirty="0">
              <a:latin typeface="+mn-ea"/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ja-JP" dirty="0" smtClean="0">
              <a:latin typeface="+mn-ea"/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>
                <a:latin typeface="+mn-ea"/>
                <a:ea typeface="+mn-ea"/>
              </a:rPr>
              <a:t>東海大学大学院工学研究科 情報理工学専攻</a:t>
            </a:r>
            <a:endParaRPr lang="en-US" altLang="ja-JP" dirty="0">
              <a:latin typeface="+mn-ea"/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>
                <a:latin typeface="+mn-ea"/>
                <a:ea typeface="+mn-ea"/>
              </a:rPr>
              <a:t>菊池研究室</a:t>
            </a:r>
            <a:endParaRPr lang="en-US" altLang="ja-JP" dirty="0" smtClean="0">
              <a:latin typeface="+mn-ea"/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altLang="ja-JP" dirty="0">
              <a:latin typeface="+mn-ea"/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ja-JP" dirty="0" smtClean="0">
                <a:latin typeface="+mn-ea"/>
                <a:ea typeface="+mn-ea"/>
              </a:rPr>
              <a:t>0BDRM004 </a:t>
            </a:r>
            <a:r>
              <a:rPr lang="ja-JP" altLang="en-US" dirty="0" smtClean="0">
                <a:latin typeface="+mn-ea"/>
                <a:ea typeface="+mn-ea"/>
              </a:rPr>
              <a:t>大類 将之</a:t>
            </a:r>
            <a:endParaRPr lang="en-US" altLang="ja-JP" dirty="0" smtClean="0">
              <a:latin typeface="+mn-ea"/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ja-JP" altLang="en-US" dirty="0" smtClean="0">
                <a:latin typeface="+mn-ea"/>
                <a:ea typeface="+mn-ea"/>
              </a:rPr>
              <a:t>担当</a:t>
            </a:r>
            <a:r>
              <a:rPr lang="ja-JP" altLang="en-US" dirty="0">
                <a:latin typeface="+mn-ea"/>
                <a:ea typeface="+mn-ea"/>
              </a:rPr>
              <a:t>教員</a:t>
            </a:r>
            <a:r>
              <a:rPr lang="ja-JP" altLang="en-US" dirty="0" smtClean="0">
                <a:latin typeface="+mn-ea"/>
                <a:ea typeface="+mn-ea"/>
              </a:rPr>
              <a:t> 菊池 浩明 教授</a:t>
            </a:r>
            <a:endParaRPr lang="en-US" altLang="ja-JP" dirty="0" smtClean="0">
              <a:latin typeface="+mn-ea"/>
              <a:ea typeface="+mn-ea"/>
            </a:endParaRPr>
          </a:p>
        </p:txBody>
      </p:sp>
      <p:sp>
        <p:nvSpPr>
          <p:cNvPr id="9221" name="テキスト プレースホルダー 6"/>
          <p:cNvSpPr>
            <a:spLocks noGrp="1"/>
          </p:cNvSpPr>
          <p:nvPr>
            <p:ph type="body" sz="quarter" idx="13"/>
          </p:nvPr>
        </p:nvSpPr>
        <p:spPr>
          <a:xfrm>
            <a:off x="1222375" y="2132013"/>
            <a:ext cx="5581650" cy="360362"/>
          </a:xfrm>
        </p:spPr>
        <p:txBody>
          <a:bodyPr/>
          <a:lstStyle/>
          <a:p>
            <a:pPr eaLnBrk="1" hangingPunct="1"/>
            <a:r>
              <a:rPr lang="en-US" altLang="ja-JP" dirty="0" smtClean="0"/>
              <a:t>2012</a:t>
            </a:r>
            <a:r>
              <a:rPr lang="ja-JP" altLang="en-US" dirty="0" smtClean="0"/>
              <a:t>年</a:t>
            </a:r>
            <a:r>
              <a:rPr lang="en-US" altLang="ja-JP" dirty="0"/>
              <a:t>2</a:t>
            </a:r>
            <a:r>
              <a:rPr lang="ja-JP" altLang="en-US" dirty="0" smtClean="0"/>
              <a:t>月</a:t>
            </a:r>
            <a:r>
              <a:rPr lang="en-US" altLang="ja-JP" dirty="0" smtClean="0"/>
              <a:t>16</a:t>
            </a:r>
            <a:r>
              <a:rPr lang="ja-JP" altLang="en-US" dirty="0" smtClean="0"/>
              <a:t>日 修士論文発表会 </a:t>
            </a:r>
            <a:r>
              <a:rPr lang="en-US" altLang="ja-JP" dirty="0" smtClean="0"/>
              <a:t>C7</a:t>
            </a:r>
          </a:p>
        </p:txBody>
      </p:sp>
      <p:pic>
        <p:nvPicPr>
          <p:cNvPr id="8" name="Picture 2" descr="C:\Users\Scanner_2\Desktop\id_tokai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5876925"/>
            <a:ext cx="763588" cy="7588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 </a:t>
            </a:r>
            <a:r>
              <a:rPr kumimoji="1" lang="en-US" altLang="ja-JP" dirty="0" err="1" smtClean="0"/>
              <a:t>PrefixSpan</a:t>
            </a:r>
            <a:r>
              <a:rPr kumimoji="1" lang="ja-JP" altLang="en-US" dirty="0" smtClean="0"/>
              <a:t>の例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ja-JP" altLang="en-US" dirty="0" smtClean="0">
                <a:latin typeface="+mj-lt"/>
              </a:rPr>
              <a:t>シークエンスデータベースに対し、</a:t>
            </a:r>
            <a:r>
              <a:rPr lang="en-US" altLang="ja-JP" dirty="0" smtClean="0">
                <a:latin typeface="+mj-lt"/>
              </a:rPr>
              <a:t>2</a:t>
            </a:r>
            <a:r>
              <a:rPr lang="ja-JP" altLang="en-US" dirty="0" smtClean="0">
                <a:latin typeface="+mj-lt"/>
              </a:rPr>
              <a:t>以上の閾値を与える．</a:t>
            </a:r>
            <a:endParaRPr lang="en-US" altLang="ja-JP" dirty="0" smtClean="0">
              <a:latin typeface="+mj-lt"/>
            </a:endParaRPr>
          </a:p>
          <a:p>
            <a:pPr marL="0" indent="0">
              <a:buNone/>
            </a:pPr>
            <a:endParaRPr lang="en-US" altLang="ja-JP" dirty="0" smtClean="0">
              <a:latin typeface="+mj-lt"/>
            </a:endParaRPr>
          </a:p>
          <a:p>
            <a:endParaRPr lang="en-US" altLang="ja-JP" dirty="0">
              <a:latin typeface="+mj-lt"/>
            </a:endParaRPr>
          </a:p>
          <a:p>
            <a:endParaRPr lang="en-US" altLang="ja-JP" dirty="0" smtClean="0">
              <a:latin typeface="+mj-lt"/>
            </a:endParaRPr>
          </a:p>
          <a:p>
            <a:endParaRPr lang="en-US" altLang="ja-JP" dirty="0">
              <a:latin typeface="+mj-lt"/>
            </a:endParaRPr>
          </a:p>
          <a:p>
            <a:endParaRPr lang="en-US" altLang="ja-JP" dirty="0" smtClean="0">
              <a:latin typeface="+mj-lt"/>
            </a:endParaRPr>
          </a:p>
          <a:p>
            <a:endParaRPr lang="en-US" altLang="ja-JP" dirty="0">
              <a:latin typeface="+mj-lt"/>
            </a:endParaRPr>
          </a:p>
          <a:p>
            <a:endParaRPr lang="en-US" altLang="ja-JP" dirty="0" smtClean="0">
              <a:latin typeface="+mj-lt"/>
            </a:endParaRPr>
          </a:p>
          <a:p>
            <a:endParaRPr lang="en-US" altLang="ja-JP" dirty="0">
              <a:latin typeface="+mj-lt"/>
            </a:endParaRPr>
          </a:p>
          <a:p>
            <a:r>
              <a:rPr lang="en-US" altLang="ja-JP" dirty="0" smtClean="0">
                <a:latin typeface="+mj-lt"/>
              </a:rPr>
              <a:t>&lt;</a:t>
            </a:r>
            <a:r>
              <a:rPr lang="en-US" altLang="ja-JP" dirty="0">
                <a:latin typeface="+mj-lt"/>
              </a:rPr>
              <a:t>PE</a:t>
            </a:r>
            <a:r>
              <a:rPr lang="en-US" altLang="ja-JP" dirty="0" smtClean="0">
                <a:latin typeface="+mj-lt"/>
              </a:rPr>
              <a:t>&gt;: 5</a:t>
            </a:r>
            <a:r>
              <a:rPr lang="en-US" altLang="ja-JP" dirty="0"/>
              <a:t>, &lt;WO</a:t>
            </a:r>
            <a:r>
              <a:rPr lang="en-US" altLang="ja-JP" dirty="0" smtClean="0"/>
              <a:t>&gt;: 5</a:t>
            </a:r>
            <a:r>
              <a:rPr lang="en-US" altLang="ja-JP" dirty="0"/>
              <a:t>, &lt;TR</a:t>
            </a:r>
            <a:r>
              <a:rPr lang="en-US" altLang="ja-JP" dirty="0" smtClean="0"/>
              <a:t>&gt;: 5</a:t>
            </a:r>
            <a:r>
              <a:rPr lang="en-US" altLang="ja-JP" dirty="0"/>
              <a:t>, &lt;BK</a:t>
            </a:r>
            <a:r>
              <a:rPr lang="en-US" altLang="ja-JP" dirty="0" smtClean="0"/>
              <a:t>&gt;: 2</a:t>
            </a:r>
            <a:r>
              <a:rPr lang="en-US" altLang="ja-JP" dirty="0"/>
              <a:t>, and &lt;TS</a:t>
            </a:r>
            <a:r>
              <a:rPr lang="en-US" altLang="ja-JP" dirty="0" smtClean="0"/>
              <a:t>&gt;: 2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修士論文発表会 </a:t>
            </a:r>
            <a:r>
              <a:rPr lang="en-US" altLang="ja-JP" smtClean="0"/>
              <a:t>C7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10</a:t>
            </a:fld>
            <a:endParaRPr lang="en-US" altLang="ja-JP" dirty="0"/>
          </a:p>
        </p:txBody>
      </p:sp>
      <p:graphicFrame>
        <p:nvGraphicFramePr>
          <p:cNvPr id="6" name="グラフ プレースホルダー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0827545"/>
              </p:ext>
            </p:extLst>
          </p:nvPr>
        </p:nvGraphicFramePr>
        <p:xfrm>
          <a:off x="467544" y="1854712"/>
          <a:ext cx="8225243" cy="390652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schemeClr val="bg1">
                      <a:alpha val="40000"/>
                    </a:schemeClr>
                  </a:outerShdw>
                </a:effectLst>
                <a:tableStyleId>{5C22544A-7EE6-4342-B048-85BDC9FD1C3A}</a:tableStyleId>
              </a:tblPr>
              <a:tblGrid>
                <a:gridCol w="2498408"/>
                <a:gridCol w="1908945"/>
                <a:gridCol w="1908945"/>
                <a:gridCol w="1908945"/>
              </a:tblGrid>
              <a:tr h="36576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j-lt"/>
                        </a:rPr>
                        <a:t>Seq.</a:t>
                      </a:r>
                      <a:r>
                        <a:rPr kumimoji="1" lang="en-US" altLang="ja-JP" baseline="0" dirty="0" smtClean="0">
                          <a:latin typeface="+mj-lt"/>
                        </a:rPr>
                        <a:t> Database</a:t>
                      </a:r>
                      <a:endParaRPr kumimoji="1" lang="ja-JP" altLang="en-US" dirty="0">
                        <a:latin typeface="+mj-lt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latin typeface="+mj-lt"/>
                        </a:rPr>
                        <a:t>Projected Database</a:t>
                      </a:r>
                      <a:endParaRPr kumimoji="1" lang="ja-JP" altLang="en-US" dirty="0"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&lt;PE&gt;</a:t>
                      </a:r>
                      <a:endParaRPr kumimoji="1" lang="ja-JP" altLang="en-US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&lt;PE WO&gt;</a:t>
                      </a:r>
                      <a:endParaRPr kumimoji="1" lang="ja-JP" altLang="en-US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A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&lt;PE TR&gt;</a:t>
                      </a:r>
                      <a:endParaRPr kumimoji="1" lang="ja-JP" altLang="en-US" b="1" dirty="0">
                        <a:solidFill>
                          <a:srgbClr val="0000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PE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 WO TR&gt;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WO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600" dirty="0" smtClean="0">
                          <a:solidFill>
                            <a:srgbClr val="0000FF"/>
                          </a:solidFill>
                        </a:rPr>
                        <a:t>TR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&lt;</a:t>
                      </a: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TR</a:t>
                      </a:r>
                      <a:r>
                        <a:rPr kumimoji="1" lang="en-US" altLang="ja-JP" sz="1600" dirty="0" smtClean="0"/>
                        <a:t>&gt;</a:t>
                      </a:r>
                      <a:endParaRPr kumimoji="1" lang="ja-JP" altLang="en-US" sz="1600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4E9E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PE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 TR WO&gt;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kumimoji="1" lang="en-US" altLang="ja-JP" sz="1600" dirty="0" smtClean="0">
                          <a:solidFill>
                            <a:srgbClr val="0000FF"/>
                          </a:solidFill>
                        </a:rPr>
                        <a:t>TR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WO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&lt;</a:t>
                      </a:r>
                      <a:r>
                        <a:rPr kumimoji="1" lang="en-US" altLang="ja-JP" sz="1600" dirty="0" smtClean="0">
                          <a:solidFill>
                            <a:srgbClr val="0000FF"/>
                          </a:solidFill>
                        </a:rPr>
                        <a:t>WO</a:t>
                      </a:r>
                      <a:r>
                        <a:rPr kumimoji="1" lang="en-US" altLang="ja-JP" sz="1600" dirty="0" smtClean="0"/>
                        <a:t>&gt;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rgbClr val="E8D0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&lt;BK 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PE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 TR TS WO&gt;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kumimoji="1" lang="en-US" altLang="ja-JP" sz="1600" dirty="0" smtClean="0">
                          <a:solidFill>
                            <a:srgbClr val="0000FF"/>
                          </a:solidFill>
                        </a:rPr>
                        <a:t>TR 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TS </a:t>
                      </a: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WO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&gt;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&lt;TS </a:t>
                      </a:r>
                      <a:r>
                        <a:rPr kumimoji="1" lang="en-US" altLang="ja-JP" sz="1600" dirty="0" smtClean="0">
                          <a:solidFill>
                            <a:srgbClr val="0000FF"/>
                          </a:solidFill>
                        </a:rPr>
                        <a:t>WO</a:t>
                      </a:r>
                      <a:r>
                        <a:rPr kumimoji="1" lang="en-US" altLang="ja-JP" sz="1600" dirty="0" smtClean="0"/>
                        <a:t>&gt;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rgbClr val="F4E9E9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&lt;TS 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PE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600" b="0" dirty="0" err="1" smtClean="0">
                          <a:solidFill>
                            <a:schemeClr val="tx1"/>
                          </a:solidFill>
                        </a:rPr>
                        <a:t>PE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 TR WO BK&gt;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&lt;PE </a:t>
                      </a:r>
                      <a:r>
                        <a:rPr kumimoji="1" lang="en-US" altLang="ja-JP" sz="1600" dirty="0" smtClean="0">
                          <a:solidFill>
                            <a:srgbClr val="0000FF"/>
                          </a:solidFill>
                        </a:rPr>
                        <a:t>TR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WO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 BK&gt;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&lt;BK&gt;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&lt;</a:t>
                      </a:r>
                      <a:r>
                        <a:rPr kumimoji="1" lang="en-US" altLang="ja-JP" sz="1600" dirty="0" smtClean="0">
                          <a:solidFill>
                            <a:srgbClr val="0000FF"/>
                          </a:solidFill>
                        </a:rPr>
                        <a:t>WO</a:t>
                      </a:r>
                      <a:r>
                        <a:rPr kumimoji="1" lang="en-US" altLang="ja-JP" sz="1600" dirty="0" smtClean="0"/>
                        <a:t> BK&gt;</a:t>
                      </a:r>
                      <a:endParaRPr kumimoji="1" lang="ja-JP" altLang="en-US" sz="1600" dirty="0"/>
                    </a:p>
                  </a:txBody>
                  <a:tcPr>
                    <a:solidFill>
                      <a:srgbClr val="E8D0D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PE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</a:rPr>
                        <a:t> WO TR WO&gt;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WO </a:t>
                      </a:r>
                      <a:r>
                        <a:rPr kumimoji="1" lang="en-US" altLang="ja-JP" sz="1600" dirty="0" smtClean="0">
                          <a:solidFill>
                            <a:srgbClr val="0000FF"/>
                          </a:solidFill>
                        </a:rPr>
                        <a:t>TR 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WO&gt;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&lt;</a:t>
                      </a: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TR</a:t>
                      </a:r>
                      <a:r>
                        <a:rPr kumimoji="1" lang="en-US" altLang="ja-JP" sz="1600" dirty="0" smtClean="0"/>
                        <a:t> WO&gt;</a:t>
                      </a:r>
                      <a:endParaRPr kumimoji="1" lang="ja-JP" altLang="en-US" sz="1600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&lt;</a:t>
                      </a:r>
                      <a:r>
                        <a:rPr kumimoji="1" lang="en-US" altLang="ja-JP" sz="1600" dirty="0" smtClean="0">
                          <a:solidFill>
                            <a:srgbClr val="0000FF"/>
                          </a:solidFill>
                        </a:rPr>
                        <a:t>WO</a:t>
                      </a:r>
                      <a:r>
                        <a:rPr kumimoji="1" lang="en-US" altLang="ja-JP" sz="1600" dirty="0" smtClean="0"/>
                        <a:t>&gt;</a:t>
                      </a:r>
                      <a:endParaRPr kumimoji="1" lang="ja-JP" altLang="en-US" sz="1600" dirty="0"/>
                    </a:p>
                  </a:txBody>
                  <a:tcP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9E9"/>
                    </a:solidFill>
                  </a:tcPr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Sequential</a:t>
                      </a:r>
                      <a:r>
                        <a:rPr kumimoji="1" lang="en-US" altLang="ja-JP" b="1" baseline="0" dirty="0" smtClean="0">
                          <a:solidFill>
                            <a:schemeClr val="bg1"/>
                          </a:solidFill>
                        </a:rPr>
                        <a:t> Patterns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latin typeface="+mj-lt"/>
                        </a:rPr>
                        <a:t>&lt;PE&gt;: 5</a:t>
                      </a:r>
                      <a:endParaRPr kumimoji="1" lang="ja-JP" altLang="en-US" sz="1600" dirty="0">
                        <a:latin typeface="+mj-lt"/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PE WO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&gt;: 5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EE7D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&lt;</a:t>
                      </a:r>
                      <a:r>
                        <a:rPr kumimoji="1" lang="en-US" altLang="ja-JP" sz="1600" dirty="0" smtClean="0">
                          <a:solidFill>
                            <a:srgbClr val="FF0000"/>
                          </a:solidFill>
                        </a:rPr>
                        <a:t>PE WO TR</a:t>
                      </a:r>
                      <a:r>
                        <a:rPr kumimoji="1" lang="en-US" altLang="ja-JP" sz="1600" dirty="0" smtClean="0"/>
                        <a:t>&gt;: 2</a:t>
                      </a:r>
                      <a:endParaRPr kumimoji="1" lang="ja-JP" altLang="en-US" sz="1600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F1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/>
                        <a:t>&lt;</a:t>
                      </a:r>
                      <a:r>
                        <a:rPr kumimoji="1" lang="en-US" altLang="ja-JP" sz="1600" dirty="0" smtClean="0">
                          <a:solidFill>
                            <a:srgbClr val="0000FF"/>
                          </a:solidFill>
                        </a:rPr>
                        <a:t>PE TR WO</a:t>
                      </a:r>
                      <a:r>
                        <a:rPr kumimoji="1" lang="en-US" altLang="ja-JP" sz="1600" dirty="0" smtClean="0"/>
                        <a:t>&gt;: 4</a:t>
                      </a:r>
                      <a:endParaRPr kumimoji="1" lang="ja-JP" altLang="en-US" sz="1600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8D0D0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kumimoji="1" lang="en-US" altLang="ja-JP" sz="1600" dirty="0" smtClean="0">
                          <a:solidFill>
                            <a:srgbClr val="0000FF"/>
                          </a:solidFill>
                        </a:rPr>
                        <a:t>PE TR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</a:rPr>
                        <a:t>&gt;: 5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FEF8EC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  <p:sp>
        <p:nvSpPr>
          <p:cNvPr id="9" name="正方形/長方形 8"/>
          <p:cNvSpPr>
            <a:spLocks noChangeArrowheads="1"/>
          </p:cNvSpPr>
          <p:nvPr/>
        </p:nvSpPr>
        <p:spPr bwMode="auto">
          <a:xfrm>
            <a:off x="467544" y="1844824"/>
            <a:ext cx="2494800" cy="25992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3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467544" y="4760864"/>
            <a:ext cx="2494800" cy="792088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3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auto">
          <a:xfrm>
            <a:off x="2962344" y="2240584"/>
            <a:ext cx="1897688" cy="3312368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3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1" name="正方形/長方形 10"/>
          <p:cNvSpPr>
            <a:spLocks noChangeArrowheads="1"/>
          </p:cNvSpPr>
          <p:nvPr/>
        </p:nvSpPr>
        <p:spPr bwMode="auto">
          <a:xfrm>
            <a:off x="4860032" y="2240584"/>
            <a:ext cx="1897688" cy="3312368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3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6778768" y="2240584"/>
            <a:ext cx="1897688" cy="3312368"/>
          </a:xfrm>
          <a:prstGeom prst="rect">
            <a:avLst/>
          </a:prstGeom>
          <a:noFill/>
          <a:ln w="381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3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3552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メリットとデメリット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修士論文発表会 </a:t>
            </a:r>
            <a:r>
              <a:rPr lang="en-US" altLang="ja-JP" smtClean="0"/>
              <a:t>C7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11</a:t>
            </a:fld>
            <a:endParaRPr lang="en-US" altLang="ja-JP" dirty="0"/>
          </a:p>
        </p:txBody>
      </p:sp>
      <p:sp>
        <p:nvSpPr>
          <p:cNvPr id="7" name="テキスト プレースホルダ 6"/>
          <p:cNvSpPr>
            <a:spLocks noGrp="1"/>
          </p:cNvSpPr>
          <p:nvPr>
            <p:ph type="body" idx="4294967295"/>
          </p:nvPr>
        </p:nvSpPr>
        <p:spPr>
          <a:xfrm>
            <a:off x="467544" y="981075"/>
            <a:ext cx="8229600" cy="5400675"/>
          </a:xfrm>
        </p:spPr>
        <p:txBody>
          <a:bodyPr/>
          <a:lstStyle/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endParaRPr lang="en-US" altLang="ja-JP" dirty="0"/>
          </a:p>
          <a:p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02842185"/>
              </p:ext>
            </p:extLst>
          </p:nvPr>
        </p:nvGraphicFramePr>
        <p:xfrm>
          <a:off x="457200" y="980728"/>
          <a:ext cx="8229599" cy="3198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488"/>
                <a:gridCol w="1728192"/>
                <a:gridCol w="864096"/>
                <a:gridCol w="803852"/>
                <a:gridCol w="1788436"/>
                <a:gridCol w="792088"/>
                <a:gridCol w="946447"/>
              </a:tblGrid>
              <a:tr h="314836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>
                          <a:latin typeface="+mj-lt"/>
                        </a:rPr>
                        <a:t>日付</a:t>
                      </a:r>
                      <a:endParaRPr kumimoji="1" lang="ja-JP" altLang="en-US" sz="1800" dirty="0">
                        <a:latin typeface="+mj-lt"/>
                      </a:endParaRPr>
                    </a:p>
                  </a:txBody>
                  <a:tcPr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err="1" smtClean="0">
                          <a:latin typeface="+mj-lt"/>
                        </a:rPr>
                        <a:t>Apriori</a:t>
                      </a:r>
                      <a:endParaRPr kumimoji="1" lang="ja-JP" altLang="en-US" sz="1800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err="1" smtClean="0">
                          <a:latin typeface="+mj-lt"/>
                        </a:rPr>
                        <a:t>PrefixSpan</a:t>
                      </a:r>
                      <a:endParaRPr kumimoji="1" lang="ja-JP" altLang="en-US" sz="1800" dirty="0"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14836">
                <a:tc vMerge="1">
                  <a:txBody>
                    <a:bodyPr/>
                    <a:lstStyle/>
                    <a:p>
                      <a:endParaRPr kumimoji="1" lang="ja-JP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ルール</a:t>
                      </a:r>
                      <a:r>
                        <a:rPr kumimoji="1" lang="en-US" altLang="ja-JP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(</a:t>
                      </a:r>
                      <a:r>
                        <a:rPr kumimoji="1" lang="ja-JP" altLang="en-US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集合</a:t>
                      </a:r>
                      <a:r>
                        <a:rPr kumimoji="1" lang="en-US" altLang="ja-JP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)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Slots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True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系列パターン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err="1" smtClean="0">
                          <a:solidFill>
                            <a:schemeClr val="bg1"/>
                          </a:solidFill>
                          <a:latin typeface="+mj-lt"/>
                        </a:rPr>
                        <a:t>Ptns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True</a:t>
                      </a:r>
                      <a:endParaRPr kumimoji="1" lang="ja-JP" altLang="en-US" sz="18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314836">
                <a:tc rowSpan="4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09/02/04</a:t>
                      </a:r>
                      <a:endParaRPr kumimoji="1" lang="ja-JP" altLang="en-US" sz="1800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D7E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BK,TS</a:t>
                      </a:r>
                      <a:r>
                        <a:rPr kumimoji="1" lang="ja-JP" altLang="en-US" sz="1800" dirty="0" smtClean="0"/>
                        <a:t>⇒</a:t>
                      </a:r>
                      <a:r>
                        <a:rPr kumimoji="1" lang="en-US" altLang="ja-JP" sz="1800" dirty="0" smtClean="0"/>
                        <a:t>WO</a:t>
                      </a:r>
                      <a:endParaRPr kumimoji="1" lang="ja-JP" altLang="en-US" sz="1800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D7E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14</a:t>
                      </a:r>
                      <a:endParaRPr kumimoji="1" lang="ja-JP" altLang="en-US" sz="1800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D7E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14</a:t>
                      </a:r>
                      <a:endParaRPr kumimoji="1" lang="ja-JP" altLang="en-US" sz="1800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TS</a:t>
                      </a:r>
                      <a:r>
                        <a:rPr kumimoji="1" lang="ja-JP" altLang="en-US" sz="1800" dirty="0" smtClean="0"/>
                        <a:t>⇒</a:t>
                      </a:r>
                      <a:r>
                        <a:rPr kumimoji="1" lang="en-US" altLang="ja-JP" sz="1800" dirty="0" smtClean="0"/>
                        <a:t>BK</a:t>
                      </a:r>
                      <a:r>
                        <a:rPr kumimoji="1" lang="ja-JP" altLang="en-US" sz="1800" dirty="0" smtClean="0"/>
                        <a:t>⇒</a:t>
                      </a:r>
                      <a:r>
                        <a:rPr kumimoji="1" lang="en-US" altLang="ja-JP" sz="1800" dirty="0" smtClean="0"/>
                        <a:t>WO</a:t>
                      </a:r>
                      <a:endParaRPr kumimoji="1" lang="ja-JP" altLang="en-US" sz="1800" dirty="0" smtClean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3</a:t>
                      </a:r>
                      <a:endParaRPr kumimoji="1" lang="ja-JP" altLang="en-US" sz="1800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D7E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29</a:t>
                      </a:r>
                      <a:endParaRPr kumimoji="1" lang="ja-JP" altLang="en-US" sz="1800" dirty="0"/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5D7E0"/>
                    </a:solidFill>
                  </a:tcPr>
                </a:tc>
              </a:tr>
              <a:tr h="314836">
                <a:tc vMerge="1"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TS</a:t>
                      </a:r>
                      <a:r>
                        <a:rPr kumimoji="1" lang="ja-JP" altLang="en-US" sz="1800" dirty="0" smtClean="0"/>
                        <a:t>⇒</a:t>
                      </a:r>
                      <a:r>
                        <a:rPr kumimoji="1" lang="en-US" altLang="ja-JP" sz="1800" dirty="0" smtClean="0"/>
                        <a:t>WO</a:t>
                      </a:r>
                      <a:r>
                        <a:rPr kumimoji="1" lang="ja-JP" altLang="en-US" sz="1800" dirty="0" smtClean="0"/>
                        <a:t>⇒</a:t>
                      </a:r>
                      <a:r>
                        <a:rPr kumimoji="1" lang="en-US" altLang="ja-JP" sz="1800" dirty="0" smtClean="0"/>
                        <a:t>BK</a:t>
                      </a:r>
                      <a:endParaRPr kumimoji="1" lang="ja-JP" altLang="en-US" sz="1800" dirty="0" smtClean="0"/>
                    </a:p>
                  </a:txBody>
                  <a:tcP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7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rgbClr val="D5D7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14836">
                <a:tc vMerge="1"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WO</a:t>
                      </a:r>
                      <a:r>
                        <a:rPr kumimoji="1" lang="ja-JP" altLang="en-US" sz="1800" dirty="0" smtClean="0"/>
                        <a:t>⇒</a:t>
                      </a:r>
                      <a:r>
                        <a:rPr kumimoji="1" lang="en-US" altLang="ja-JP" sz="1800" dirty="0" smtClean="0"/>
                        <a:t>BK</a:t>
                      </a:r>
                      <a:r>
                        <a:rPr kumimoji="1" lang="ja-JP" altLang="en-US" sz="1800" dirty="0" smtClean="0"/>
                        <a:t>⇒</a:t>
                      </a:r>
                      <a:r>
                        <a:rPr kumimoji="1" lang="en-US" altLang="ja-JP" sz="1800" dirty="0" smtClean="0"/>
                        <a:t>TS</a:t>
                      </a:r>
                      <a:endParaRPr kumimoji="1" lang="ja-JP" altLang="en-US" sz="1800" dirty="0" smtClean="0"/>
                    </a:p>
                  </a:txBody>
                  <a:tcP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4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rgbClr val="D5D7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314836">
                <a:tc vMerge="1">
                  <a:txBody>
                    <a:bodyPr/>
                    <a:lstStyle/>
                    <a:p>
                      <a:endParaRPr kumimoji="1" lang="ja-JP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sz="18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/>
                        <a:t>WO</a:t>
                      </a:r>
                      <a:r>
                        <a:rPr kumimoji="1" lang="ja-JP" altLang="en-US" sz="1800" dirty="0" smtClean="0"/>
                        <a:t>⇒</a:t>
                      </a:r>
                      <a:r>
                        <a:rPr kumimoji="1" lang="en-US" altLang="ja-JP" sz="1800" dirty="0" smtClean="0"/>
                        <a:t>TS</a:t>
                      </a:r>
                      <a:r>
                        <a:rPr kumimoji="1" lang="ja-JP" altLang="en-US" sz="1800" dirty="0" smtClean="0"/>
                        <a:t>⇒</a:t>
                      </a:r>
                      <a:r>
                        <a:rPr kumimoji="1" lang="en-US" altLang="ja-JP" sz="1800" dirty="0" smtClean="0"/>
                        <a:t>BK</a:t>
                      </a:r>
                      <a:endParaRPr kumimoji="1" lang="ja-JP" altLang="en-US" sz="1800" dirty="0" smtClean="0"/>
                    </a:p>
                  </a:txBody>
                  <a:tcP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800" dirty="0" smtClean="0"/>
                        <a:t>12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rgbClr val="D5D7E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272810">
                <a:tc gridSpan="7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…</a:t>
                      </a:r>
                      <a:endParaRPr kumimoji="1" lang="ja-JP" altLang="en-US" dirty="0"/>
                    </a:p>
                  </a:txBody>
                  <a:tcPr vert="eaVert" anchor="ctr">
                    <a:solidFill>
                      <a:srgbClr val="EBEC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  <a:tr h="314836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09/02/28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BK,TS</a:t>
                      </a:r>
                      <a:r>
                        <a:rPr kumimoji="1" lang="ja-JP" altLang="en-US" sz="1800" dirty="0" smtClean="0"/>
                        <a:t>⇒</a:t>
                      </a:r>
                      <a:r>
                        <a:rPr kumimoji="1" lang="en-US" altLang="ja-JP" sz="1800" dirty="0" smtClean="0"/>
                        <a:t>WO</a:t>
                      </a:r>
                      <a:endParaRPr kumimoji="1" lang="ja-JP" altLang="en-US" sz="1800" dirty="0"/>
                    </a:p>
                  </a:txBody>
                  <a:tcP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7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D5D7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7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TS</a:t>
                      </a:r>
                      <a:r>
                        <a:rPr kumimoji="1" lang="ja-JP" altLang="en-US" sz="1800" dirty="0" smtClean="0"/>
                        <a:t>⇒</a:t>
                      </a:r>
                      <a:r>
                        <a:rPr kumimoji="1" lang="en-US" altLang="ja-JP" sz="1800" dirty="0" smtClean="0"/>
                        <a:t>WO</a:t>
                      </a:r>
                      <a:r>
                        <a:rPr kumimoji="1" lang="ja-JP" altLang="en-US" sz="1800" dirty="0" smtClean="0"/>
                        <a:t>⇒</a:t>
                      </a:r>
                      <a:r>
                        <a:rPr kumimoji="1" lang="en-US" altLang="ja-JP" sz="1800" dirty="0" smtClean="0"/>
                        <a:t>BK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5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D5D7E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14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D5D7E0"/>
                    </a:solidFill>
                  </a:tcPr>
                </a:tc>
              </a:tr>
              <a:tr h="314836"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BK,WO</a:t>
                      </a:r>
                      <a:r>
                        <a:rPr kumimoji="1" lang="ja-JP" altLang="en-US" sz="1800" dirty="0" smtClean="0">
                          <a:solidFill>
                            <a:srgbClr val="FF0000"/>
                          </a:solidFill>
                        </a:rPr>
                        <a:t>⇒</a:t>
                      </a:r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TS</a:t>
                      </a:r>
                      <a:endParaRPr kumimoji="1" lang="ja-JP" altLang="en-US" sz="18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D5D7E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WO</a:t>
                      </a:r>
                      <a:r>
                        <a:rPr kumimoji="1" lang="ja-JP" altLang="en-US" sz="1800" dirty="0" smtClean="0"/>
                        <a:t>⇒</a:t>
                      </a:r>
                      <a:r>
                        <a:rPr kumimoji="1" lang="en-US" altLang="ja-JP" sz="1800" dirty="0" smtClean="0"/>
                        <a:t>TS</a:t>
                      </a:r>
                      <a:r>
                        <a:rPr kumimoji="1" lang="ja-JP" altLang="en-US" sz="1800" dirty="0" smtClean="0"/>
                        <a:t>⇒</a:t>
                      </a:r>
                      <a:r>
                        <a:rPr kumimoji="1" lang="en-US" altLang="ja-JP" sz="1800" dirty="0" smtClean="0"/>
                        <a:t>BK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>
                    <a:solidFill>
                      <a:srgbClr val="D5D7E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/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正方形/長方形 10"/>
          <p:cNvSpPr>
            <a:spLocks noChangeArrowheads="1"/>
          </p:cNvSpPr>
          <p:nvPr/>
        </p:nvSpPr>
        <p:spPr bwMode="auto">
          <a:xfrm>
            <a:off x="1763688" y="3798056"/>
            <a:ext cx="2592288" cy="351024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3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4" name="正方形/長方形 13"/>
          <p:cNvSpPr>
            <a:spLocks noChangeArrowheads="1"/>
          </p:cNvSpPr>
          <p:nvPr/>
        </p:nvSpPr>
        <p:spPr bwMode="auto">
          <a:xfrm>
            <a:off x="1763688" y="1700808"/>
            <a:ext cx="3361112" cy="144016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3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auto">
          <a:xfrm>
            <a:off x="5148064" y="1700808"/>
            <a:ext cx="3505128" cy="144016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3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508104" y="6032901"/>
            <a:ext cx="3312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未検出</a:t>
            </a:r>
            <a:endParaRPr lang="ja-JP" altLang="en-US" sz="2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475656" y="4140064"/>
            <a:ext cx="3312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誤検出</a:t>
            </a:r>
            <a:endParaRPr lang="ja-JP" alt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788060" y="3080573"/>
            <a:ext cx="33123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全て発見</a:t>
            </a:r>
            <a:endParaRPr lang="ja-JP" alt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652120" y="3080573"/>
            <a:ext cx="35283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</a:rPr>
              <a:t>複数のパターン</a:t>
            </a:r>
            <a:endParaRPr lang="ja-JP" alt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</a:endParaRPr>
          </a:p>
        </p:txBody>
      </p:sp>
      <p:sp>
        <p:nvSpPr>
          <p:cNvPr id="8" name="四角形吹き出し 7"/>
          <p:cNvSpPr/>
          <p:nvPr/>
        </p:nvSpPr>
        <p:spPr>
          <a:xfrm>
            <a:off x="5724128" y="4357314"/>
            <a:ext cx="2736304" cy="1663974"/>
          </a:xfrm>
          <a:prstGeom prst="wedgeRectCallout">
            <a:avLst>
              <a:gd name="adj1" fmla="val -35465"/>
              <a:gd name="adj2" fmla="val -63770"/>
            </a:avLst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t"/>
            <a:endParaRPr lang="ja-JP" altLang="ja-JP" dirty="0"/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842515"/>
              </p:ext>
            </p:extLst>
          </p:nvPr>
        </p:nvGraphicFramePr>
        <p:xfrm>
          <a:off x="5796136" y="4454307"/>
          <a:ext cx="2589447" cy="1483360"/>
        </p:xfrm>
        <a:graphic>
          <a:graphicData uri="http://schemas.openxmlformats.org/drawingml/2006/table">
            <a:tbl>
              <a:tblPr bandRow="1">
                <a:tableStyleId>{3C2FFA5D-87B4-456A-9821-1D502468CF0F}</a:tableStyleId>
              </a:tblPr>
              <a:tblGrid>
                <a:gridCol w="1800200"/>
                <a:gridCol w="789247"/>
              </a:tblGrid>
              <a:tr h="370840">
                <a:tc>
                  <a:txBody>
                    <a:bodyPr/>
                    <a:lstStyle/>
                    <a:p>
                      <a:pPr algn="ctr" fontAlgn="t"/>
                      <a:r>
                        <a:rPr lang="en-US" altLang="ja-JP" dirty="0" smtClean="0">
                          <a:solidFill>
                            <a:srgbClr val="0000FF"/>
                          </a:solidFill>
                        </a:rPr>
                        <a:t>TS</a:t>
                      </a:r>
                      <a:r>
                        <a:rPr lang="ja-JP" altLang="ja-JP" dirty="0" smtClean="0">
                          <a:solidFill>
                            <a:srgbClr val="0000FF"/>
                          </a:solidFill>
                        </a:rPr>
                        <a:t>⇒</a:t>
                      </a:r>
                      <a:r>
                        <a:rPr lang="en-US" altLang="ja-JP" dirty="0" smtClean="0">
                          <a:solidFill>
                            <a:srgbClr val="0000FF"/>
                          </a:solidFill>
                        </a:rPr>
                        <a:t>BK</a:t>
                      </a:r>
                      <a:r>
                        <a:rPr lang="ja-JP" altLang="ja-JP" dirty="0" smtClean="0">
                          <a:solidFill>
                            <a:srgbClr val="0000FF"/>
                          </a:solidFill>
                        </a:rPr>
                        <a:t>⇒</a:t>
                      </a:r>
                      <a:r>
                        <a:rPr lang="en-US" altLang="ja-JP" dirty="0" smtClean="0">
                          <a:solidFill>
                            <a:srgbClr val="0000FF"/>
                          </a:solidFill>
                        </a:rPr>
                        <a:t>WO</a:t>
                      </a:r>
                      <a:endParaRPr lang="ja-JP" altLang="ja-JP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ja-JP" dirty="0" smtClean="0">
                          <a:solidFill>
                            <a:srgbClr val="0000FF"/>
                          </a:solidFill>
                        </a:rPr>
                        <a:t>BK</a:t>
                      </a:r>
                      <a:r>
                        <a:rPr lang="ja-JP" altLang="ja-JP" dirty="0" smtClean="0">
                          <a:solidFill>
                            <a:srgbClr val="0000FF"/>
                          </a:solidFill>
                        </a:rPr>
                        <a:t>⇒</a:t>
                      </a:r>
                      <a:r>
                        <a:rPr lang="en-US" altLang="ja-JP" dirty="0" smtClean="0">
                          <a:solidFill>
                            <a:srgbClr val="0000FF"/>
                          </a:solidFill>
                        </a:rPr>
                        <a:t>TS</a:t>
                      </a:r>
                      <a:r>
                        <a:rPr lang="ja-JP" altLang="ja-JP" dirty="0" smtClean="0">
                          <a:solidFill>
                            <a:srgbClr val="0000FF"/>
                          </a:solidFill>
                        </a:rPr>
                        <a:t>⇒</a:t>
                      </a:r>
                      <a:r>
                        <a:rPr lang="en-US" altLang="ja-JP" dirty="0" smtClean="0">
                          <a:solidFill>
                            <a:srgbClr val="0000FF"/>
                          </a:solidFill>
                        </a:rPr>
                        <a:t>WO</a:t>
                      </a:r>
                      <a:endParaRPr lang="ja-JP" altLang="ja-JP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2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ja-JP" dirty="0" smtClean="0">
                          <a:solidFill>
                            <a:srgbClr val="0000FF"/>
                          </a:solidFill>
                        </a:rPr>
                        <a:t>WO</a:t>
                      </a:r>
                      <a:r>
                        <a:rPr lang="ja-JP" altLang="ja-JP" dirty="0" smtClean="0">
                          <a:solidFill>
                            <a:srgbClr val="0000FF"/>
                          </a:solidFill>
                        </a:rPr>
                        <a:t>⇒</a:t>
                      </a:r>
                      <a:r>
                        <a:rPr lang="en-US" altLang="ja-JP" dirty="0" smtClean="0">
                          <a:solidFill>
                            <a:srgbClr val="0000FF"/>
                          </a:solidFill>
                        </a:rPr>
                        <a:t>BK</a:t>
                      </a:r>
                      <a:r>
                        <a:rPr lang="ja-JP" altLang="ja-JP" dirty="0" smtClean="0">
                          <a:solidFill>
                            <a:srgbClr val="0000FF"/>
                          </a:solidFill>
                        </a:rPr>
                        <a:t>⇒</a:t>
                      </a:r>
                      <a:r>
                        <a:rPr lang="en-US" altLang="ja-JP" dirty="0" smtClean="0">
                          <a:solidFill>
                            <a:srgbClr val="0000FF"/>
                          </a:solidFill>
                        </a:rPr>
                        <a:t>TS</a:t>
                      </a:r>
                      <a:endParaRPr lang="ja-JP" altLang="ja-JP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dirty="0" smtClean="0">
                          <a:solidFill>
                            <a:srgbClr val="0000FF"/>
                          </a:solidFill>
                        </a:rPr>
                        <a:t>BK</a:t>
                      </a:r>
                      <a:r>
                        <a:rPr lang="ja-JP" altLang="ja-JP" dirty="0" smtClean="0">
                          <a:solidFill>
                            <a:srgbClr val="0000FF"/>
                          </a:solidFill>
                        </a:rPr>
                        <a:t>⇒</a:t>
                      </a:r>
                      <a:r>
                        <a:rPr lang="en-US" altLang="ja-JP" dirty="0" smtClean="0">
                          <a:solidFill>
                            <a:srgbClr val="0000FF"/>
                          </a:solidFill>
                        </a:rPr>
                        <a:t>WO</a:t>
                      </a:r>
                      <a:r>
                        <a:rPr lang="ja-JP" altLang="ja-JP" dirty="0" smtClean="0">
                          <a:solidFill>
                            <a:srgbClr val="0000FF"/>
                          </a:solidFill>
                        </a:rPr>
                        <a:t>⇒</a:t>
                      </a:r>
                      <a:r>
                        <a:rPr lang="en-US" altLang="ja-JP" dirty="0" smtClean="0">
                          <a:solidFill>
                            <a:srgbClr val="0000FF"/>
                          </a:solidFill>
                        </a:rPr>
                        <a:t>TS</a:t>
                      </a:r>
                      <a:endParaRPr kumimoji="1" lang="ja-JP" altLang="en-US" dirty="0" smtClean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dirty="0" smtClean="0">
                          <a:solidFill>
                            <a:srgbClr val="0000FF"/>
                          </a:solidFill>
                        </a:rPr>
                        <a:t>1</a:t>
                      </a:r>
                      <a:endParaRPr kumimoji="1" lang="ja-JP" alt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9274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16" grpId="0"/>
      <p:bldP spid="17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ハイブリッド検出方式</a:t>
            </a:r>
            <a:endParaRPr kumimoji="1" lang="ja-JP" altLang="en-US" dirty="0"/>
          </a:p>
        </p:txBody>
      </p:sp>
      <p:sp>
        <p:nvSpPr>
          <p:cNvPr id="8" name="コンテンツ プレースホルダー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修士論文発表会 </a:t>
            </a:r>
            <a:r>
              <a:rPr lang="en-US" altLang="ja-JP" smtClean="0"/>
              <a:t>C7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EF30FB-7907-4004-83C0-BEAF605D778B}" type="slidenum">
              <a:rPr lang="en-US" altLang="ja-JP" smtClean="0"/>
              <a:pPr>
                <a:defRPr/>
              </a:pPr>
              <a:t>12</a:t>
            </a:fld>
            <a:endParaRPr lang="en-US" altLang="ja-JP" dirty="0"/>
          </a:p>
        </p:txBody>
      </p:sp>
      <p:cxnSp>
        <p:nvCxnSpPr>
          <p:cNvPr id="10" name="直線コネクタ 9"/>
          <p:cNvCxnSpPr>
            <a:stCxn id="15" idx="2"/>
            <a:endCxn id="16" idx="0"/>
          </p:cNvCxnSpPr>
          <p:nvPr/>
        </p:nvCxnSpPr>
        <p:spPr>
          <a:xfrm flipH="1">
            <a:off x="3055276" y="1870727"/>
            <a:ext cx="50" cy="441559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/>
          <p:cNvCxnSpPr>
            <a:stCxn id="16" idx="2"/>
            <a:endCxn id="18" idx="0"/>
          </p:cNvCxnSpPr>
          <p:nvPr/>
        </p:nvCxnSpPr>
        <p:spPr>
          <a:xfrm>
            <a:off x="3055276" y="3315564"/>
            <a:ext cx="0" cy="441603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コネクタ 11"/>
          <p:cNvCxnSpPr>
            <a:stCxn id="18" idx="2"/>
            <a:endCxn id="20" idx="0"/>
          </p:cNvCxnSpPr>
          <p:nvPr/>
        </p:nvCxnSpPr>
        <p:spPr>
          <a:xfrm>
            <a:off x="3055276" y="4760446"/>
            <a:ext cx="50" cy="441603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カギ線コネクタ 12"/>
          <p:cNvCxnSpPr>
            <a:stCxn id="16" idx="1"/>
            <a:endCxn id="17" idx="0"/>
          </p:cNvCxnSpPr>
          <p:nvPr/>
        </p:nvCxnSpPr>
        <p:spPr>
          <a:xfrm rot="10800000" flipV="1">
            <a:off x="1348270" y="2813925"/>
            <a:ext cx="359500" cy="461615"/>
          </a:xfrm>
          <a:prstGeom prst="bentConnector2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カギ線コネクタ 13"/>
          <p:cNvCxnSpPr>
            <a:stCxn id="18" idx="1"/>
            <a:endCxn id="19" idx="0"/>
          </p:cNvCxnSpPr>
          <p:nvPr/>
        </p:nvCxnSpPr>
        <p:spPr>
          <a:xfrm rot="10800000" flipV="1">
            <a:off x="1348270" y="4258806"/>
            <a:ext cx="359500" cy="463683"/>
          </a:xfrm>
          <a:prstGeom prst="bentConnector2">
            <a:avLst/>
          </a:prstGeom>
          <a:ln w="38100"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フローチャート : 代替処理 14"/>
          <p:cNvSpPr/>
          <p:nvPr/>
        </p:nvSpPr>
        <p:spPr>
          <a:xfrm>
            <a:off x="2156989" y="1268760"/>
            <a:ext cx="1796675" cy="601967"/>
          </a:xfrm>
          <a:prstGeom prst="flowChartAlternateProces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+mj-lt"/>
              </a:rPr>
              <a:t>Dataset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16" name="フローチャート : 判断 15"/>
          <p:cNvSpPr/>
          <p:nvPr/>
        </p:nvSpPr>
        <p:spPr>
          <a:xfrm>
            <a:off x="1707770" y="2312286"/>
            <a:ext cx="2695012" cy="1003279"/>
          </a:xfrm>
          <a:prstGeom prst="flowChartDecis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+mj-lt"/>
              </a:rPr>
              <a:t>Step.1</a:t>
            </a:r>
          </a:p>
          <a:p>
            <a:pPr algn="ctr"/>
            <a:r>
              <a:rPr kumimoji="1" lang="en-US" altLang="ja-JP" dirty="0" err="1" smtClean="0">
                <a:latin typeface="+mj-lt"/>
              </a:rPr>
              <a:t>Apriori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539552" y="3275540"/>
            <a:ext cx="1617437" cy="39928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>
                <a:latin typeface="+mj-lt"/>
              </a:rPr>
              <a:t>Useless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18" name="フローチャート : 判断 17"/>
          <p:cNvSpPr/>
          <p:nvPr/>
        </p:nvSpPr>
        <p:spPr>
          <a:xfrm>
            <a:off x="1707770" y="3757168"/>
            <a:ext cx="2695012" cy="1003279"/>
          </a:xfrm>
          <a:prstGeom prst="flowChartDecision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+mj-lt"/>
              </a:rPr>
              <a:t>Step.2</a:t>
            </a:r>
          </a:p>
          <a:p>
            <a:pPr algn="ctr"/>
            <a:r>
              <a:rPr kumimoji="1" lang="en-US" altLang="ja-JP" dirty="0" smtClean="0">
                <a:latin typeface="+mj-lt"/>
              </a:rPr>
              <a:t>Prefix</a:t>
            </a:r>
          </a:p>
          <a:p>
            <a:pPr algn="ctr"/>
            <a:r>
              <a:rPr kumimoji="1" lang="en-US" altLang="ja-JP" dirty="0" smtClean="0">
                <a:latin typeface="+mj-lt"/>
              </a:rPr>
              <a:t>Span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539552" y="4722490"/>
            <a:ext cx="1617437" cy="39928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>
                <a:latin typeface="+mj-lt"/>
              </a:rPr>
              <a:t>Useless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20" name="フローチャート : 代替処理 19"/>
          <p:cNvSpPr/>
          <p:nvPr/>
        </p:nvSpPr>
        <p:spPr>
          <a:xfrm>
            <a:off x="1707820" y="5202049"/>
            <a:ext cx="2695012" cy="963255"/>
          </a:xfrm>
          <a:prstGeom prst="flowChartAlternateProcess">
            <a:avLst/>
          </a:prstGeom>
          <a:solidFill>
            <a:srgbClr val="C0504D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+mj-lt"/>
              </a:rPr>
              <a:t>連携感染</a:t>
            </a:r>
            <a:endParaRPr kumimoji="1" lang="ja-JP" altLang="en-US" dirty="0">
              <a:latin typeface="+mj-lt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113638" y="3275540"/>
            <a:ext cx="988281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+mn-lt"/>
              </a:rPr>
              <a:t>YES</a:t>
            </a:r>
            <a:endParaRPr lang="en-US" altLang="ja-JP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113638" y="4720422"/>
            <a:ext cx="988281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+mn-lt"/>
              </a:rPr>
              <a:t>YES</a:t>
            </a:r>
            <a:endParaRPr lang="en-US" altLang="ja-JP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37076" y="2392557"/>
            <a:ext cx="988281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+mn-lt"/>
              </a:rPr>
              <a:t>NO</a:t>
            </a:r>
            <a:endParaRPr lang="en-US" altLang="ja-JP" dirty="0">
              <a:latin typeface="+mn-lt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137076" y="3917710"/>
            <a:ext cx="988281" cy="369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+mn-lt"/>
              </a:rPr>
              <a:t>NO</a:t>
            </a:r>
            <a:endParaRPr lang="en-US" altLang="ja-JP" dirty="0">
              <a:latin typeface="+mn-lt"/>
            </a:endParaRPr>
          </a:p>
        </p:txBody>
      </p:sp>
      <p:sp>
        <p:nvSpPr>
          <p:cNvPr id="40" name="直線コネクタ 28"/>
          <p:cNvSpPr>
            <a:spLocks noChangeShapeType="1"/>
          </p:cNvSpPr>
          <p:nvPr/>
        </p:nvSpPr>
        <p:spPr bwMode="auto">
          <a:xfrm>
            <a:off x="4572000" y="1052736"/>
            <a:ext cx="0" cy="5328593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" name="Rectangle 6"/>
          <p:cNvSpPr>
            <a:spLocks noChangeArrowheads="1"/>
          </p:cNvSpPr>
          <p:nvPr/>
        </p:nvSpPr>
        <p:spPr bwMode="gray">
          <a:xfrm>
            <a:off x="4654550" y="980728"/>
            <a:ext cx="4032250" cy="376237"/>
          </a:xfrm>
          <a:prstGeom prst="rect">
            <a:avLst/>
          </a:prstGeom>
          <a:gradFill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0" bIns="0" anchor="ctr"/>
          <a:lstStyle/>
          <a:p>
            <a:pPr defTabSz="801688">
              <a:defRPr/>
            </a:pPr>
            <a:r>
              <a:rPr lang="en-US" altLang="ja-JP" sz="2600" dirty="0" smtClean="0">
                <a:solidFill>
                  <a:schemeClr val="bg1"/>
                </a:solidFill>
                <a:latin typeface="+mj-lt"/>
                <a:ea typeface="ヒラギノ角ゴ ProN W3" pitchFamily="34" charset="-128"/>
              </a:rPr>
              <a:t>Step.1</a:t>
            </a:r>
            <a:r>
              <a:rPr lang="en-US" altLang="ja-JP" sz="2600" dirty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:</a:t>
            </a:r>
            <a:r>
              <a:rPr lang="en-US" altLang="ja-JP" sz="26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 </a:t>
            </a:r>
            <a:r>
              <a:rPr lang="en-US" altLang="ja-JP" sz="2600" dirty="0" err="1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Apriori</a:t>
            </a:r>
            <a:endParaRPr lang="de-DE" altLang="ja-JP" sz="2600" dirty="0">
              <a:solidFill>
                <a:schemeClr val="bg1"/>
              </a:solidFill>
              <a:latin typeface="ヒラギノ角ゴ ProN W3" pitchFamily="34" charset="-128"/>
              <a:ea typeface="ヒラギノ角ゴ ProN W3" pitchFamily="34" charset="-128"/>
            </a:endParaRPr>
          </a:p>
        </p:txBody>
      </p:sp>
      <p:sp>
        <p:nvSpPr>
          <p:cNvPr id="42" name="コンテンツ プレースホルダー 7"/>
          <p:cNvSpPr txBox="1">
            <a:spLocks/>
          </p:cNvSpPr>
          <p:nvPr/>
        </p:nvSpPr>
        <p:spPr bwMode="auto">
          <a:xfrm>
            <a:off x="4644008" y="980728"/>
            <a:ext cx="404164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 smtClean="0"/>
          </a:p>
          <a:p>
            <a:r>
              <a:rPr lang="en-US" altLang="ja-JP" dirty="0" smtClean="0">
                <a:solidFill>
                  <a:srgbClr val="FF0000"/>
                </a:solidFill>
              </a:rPr>
              <a:t>BK, TS, WO</a:t>
            </a:r>
          </a:p>
          <a:p>
            <a:r>
              <a:rPr lang="en-US" altLang="ja-JP" dirty="0" smtClean="0"/>
              <a:t>PE, TS, WO</a:t>
            </a:r>
          </a:p>
          <a:p>
            <a:r>
              <a:rPr lang="en-US" altLang="ja-JP" dirty="0" smtClean="0"/>
              <a:t>TR, WO, BK</a:t>
            </a:r>
          </a:p>
          <a:p>
            <a:pPr marL="274638" lvl="1" indent="0" algn="r">
              <a:buNone/>
            </a:pPr>
            <a:r>
              <a:rPr lang="en-US" altLang="ja-JP" dirty="0" smtClean="0"/>
              <a:t>...etc.</a:t>
            </a:r>
          </a:p>
          <a:p>
            <a:pPr marL="274638" lvl="1" indent="0">
              <a:buNone/>
            </a:pPr>
            <a:endParaRPr lang="en-US" altLang="ja-JP" dirty="0" smtClean="0"/>
          </a:p>
          <a:p>
            <a:r>
              <a:rPr lang="en-US" altLang="ja-JP" dirty="0" smtClean="0"/>
              <a:t>TS</a:t>
            </a:r>
            <a:r>
              <a:rPr lang="ja-JP" altLang="en-US" dirty="0" smtClean="0"/>
              <a:t> ⇒ </a:t>
            </a:r>
            <a:r>
              <a:rPr lang="en-US" altLang="ja-JP" dirty="0" smtClean="0"/>
              <a:t>BK </a:t>
            </a:r>
            <a:r>
              <a:rPr lang="ja-JP" altLang="en-US" dirty="0" smtClean="0"/>
              <a:t>⇒ </a:t>
            </a:r>
            <a:r>
              <a:rPr lang="en-US" altLang="ja-JP" dirty="0" smtClean="0"/>
              <a:t>WO: 3</a:t>
            </a:r>
          </a:p>
          <a:p>
            <a:r>
              <a:rPr lang="en-US" altLang="ja-JP" dirty="0" smtClean="0"/>
              <a:t>WO </a:t>
            </a:r>
            <a:r>
              <a:rPr lang="ja-JP" altLang="en-US" dirty="0" smtClean="0"/>
              <a:t>⇒ </a:t>
            </a:r>
            <a:r>
              <a:rPr lang="en-US" altLang="ja-JP" dirty="0" smtClean="0"/>
              <a:t>BK </a:t>
            </a:r>
            <a:r>
              <a:rPr lang="ja-JP" altLang="en-US" dirty="0" smtClean="0"/>
              <a:t>⇒ </a:t>
            </a:r>
            <a:r>
              <a:rPr lang="en-US" altLang="ja-JP" dirty="0" smtClean="0"/>
              <a:t>TS: 4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TS </a:t>
            </a:r>
            <a:r>
              <a:rPr lang="ja-JP" altLang="en-US" dirty="0" smtClean="0">
                <a:solidFill>
                  <a:srgbClr val="FF0000"/>
                </a:solidFill>
              </a:rPr>
              <a:t>⇒ </a:t>
            </a:r>
            <a:r>
              <a:rPr lang="en-US" altLang="ja-JP" dirty="0" smtClean="0">
                <a:solidFill>
                  <a:srgbClr val="FF0000"/>
                </a:solidFill>
              </a:rPr>
              <a:t>WO </a:t>
            </a:r>
            <a:r>
              <a:rPr lang="ja-JP" altLang="en-US" dirty="0" smtClean="0">
                <a:solidFill>
                  <a:srgbClr val="FF0000"/>
                </a:solidFill>
              </a:rPr>
              <a:t>⇒ </a:t>
            </a:r>
            <a:r>
              <a:rPr lang="en-US" altLang="ja-JP" dirty="0" smtClean="0">
                <a:solidFill>
                  <a:srgbClr val="FF0000"/>
                </a:solidFill>
              </a:rPr>
              <a:t>BK: 7</a:t>
            </a:r>
          </a:p>
          <a:p>
            <a:r>
              <a:rPr lang="en-US" altLang="ja-JP" dirty="0" smtClean="0">
                <a:solidFill>
                  <a:srgbClr val="FF0000"/>
                </a:solidFill>
              </a:rPr>
              <a:t>WO </a:t>
            </a:r>
            <a:r>
              <a:rPr lang="ja-JP" altLang="en-US" dirty="0" smtClean="0">
                <a:solidFill>
                  <a:srgbClr val="FF0000"/>
                </a:solidFill>
              </a:rPr>
              <a:t>⇒ </a:t>
            </a:r>
            <a:r>
              <a:rPr lang="en-US" altLang="ja-JP" dirty="0" smtClean="0">
                <a:solidFill>
                  <a:srgbClr val="FF0000"/>
                </a:solidFill>
              </a:rPr>
              <a:t>TS </a:t>
            </a:r>
            <a:r>
              <a:rPr lang="ja-JP" altLang="en-US" dirty="0" smtClean="0">
                <a:solidFill>
                  <a:srgbClr val="FF0000"/>
                </a:solidFill>
              </a:rPr>
              <a:t>⇒ </a:t>
            </a:r>
            <a:r>
              <a:rPr lang="en-US" altLang="ja-JP" dirty="0" smtClean="0">
                <a:solidFill>
                  <a:srgbClr val="FF0000"/>
                </a:solidFill>
              </a:rPr>
              <a:t>BK: 12</a:t>
            </a:r>
          </a:p>
        </p:txBody>
      </p:sp>
      <p:sp>
        <p:nvSpPr>
          <p:cNvPr id="43" name="Rectangle 6"/>
          <p:cNvSpPr>
            <a:spLocks noChangeArrowheads="1"/>
          </p:cNvSpPr>
          <p:nvPr/>
        </p:nvSpPr>
        <p:spPr bwMode="gray">
          <a:xfrm>
            <a:off x="4644008" y="3268787"/>
            <a:ext cx="4032250" cy="376237"/>
          </a:xfrm>
          <a:prstGeom prst="rect">
            <a:avLst/>
          </a:prstGeom>
          <a:gradFill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0" bIns="0" anchor="ctr"/>
          <a:lstStyle/>
          <a:p>
            <a:pPr defTabSz="801688">
              <a:defRPr/>
            </a:pPr>
            <a:r>
              <a:rPr lang="en-US" altLang="ja-JP" sz="2600" dirty="0" smtClean="0">
                <a:solidFill>
                  <a:schemeClr val="bg1"/>
                </a:solidFill>
                <a:latin typeface="+mj-lt"/>
                <a:ea typeface="ヒラギノ角ゴ ProN W3" pitchFamily="34" charset="-128"/>
              </a:rPr>
              <a:t>Step.2</a:t>
            </a:r>
            <a:r>
              <a:rPr lang="en-US" altLang="ja-JP" sz="2600" dirty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:</a:t>
            </a:r>
            <a:r>
              <a:rPr lang="en-US" altLang="ja-JP" sz="26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 </a:t>
            </a:r>
            <a:r>
              <a:rPr lang="en-US" altLang="ja-JP" sz="2600" dirty="0" err="1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PrefixSpan</a:t>
            </a:r>
            <a:endParaRPr lang="de-DE" altLang="ja-JP" sz="2600" dirty="0">
              <a:solidFill>
                <a:schemeClr val="bg1"/>
              </a:solidFill>
              <a:latin typeface="ヒラギノ角ゴ ProN W3" pitchFamily="34" charset="-128"/>
              <a:ea typeface="ヒラギノ角ゴ ProN W3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7597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852936"/>
            <a:ext cx="6858000" cy="1152128"/>
          </a:xfrm>
        </p:spPr>
        <p:txBody>
          <a:bodyPr anchor="ctr"/>
          <a:lstStyle/>
          <a:p>
            <a:pPr lvl="0" algn="ctr"/>
            <a:r>
              <a:rPr lang="ja-JP" altLang="en-US" sz="4000" dirty="0" smtClean="0"/>
              <a:t>実験</a:t>
            </a:r>
            <a:endParaRPr lang="ja-JP" altLang="en-US" sz="40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修士論文発表会 </a:t>
            </a:r>
            <a:r>
              <a:rPr lang="en-US" altLang="ja-JP" smtClean="0"/>
              <a:t>C7</a:t>
            </a:r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13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CCC </a:t>
            </a:r>
            <a:r>
              <a:rPr kumimoji="1" lang="en-US" altLang="ja-JP" dirty="0" err="1" smtClean="0"/>
              <a:t>DATAset</a:t>
            </a:r>
            <a:r>
              <a:rPr kumimoji="1" lang="en-US" altLang="ja-JP" dirty="0" smtClean="0"/>
              <a:t> 2008-2010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0" lang="ja-JP" altLang="en-US" dirty="0" smtClean="0"/>
              <a:t>総務省、経済産業省によるプロジェクトであるサイバークリーンセンターによって提供されている研究用データセット．</a:t>
            </a:r>
            <a:endParaRPr kumimoji="0" lang="en-US" altLang="ja-JP" dirty="0" smtClean="0"/>
          </a:p>
          <a:p>
            <a:endParaRPr kumimoji="0" lang="en-US" altLang="ja-JP" dirty="0"/>
          </a:p>
          <a:p>
            <a:r>
              <a:rPr kumimoji="0" lang="ja-JP" altLang="en-US" dirty="0" smtClean="0">
                <a:latin typeface="+mj-lt"/>
              </a:rPr>
              <a:t>攻撃元データ</a:t>
            </a:r>
            <a:endParaRPr kumimoji="0" lang="en-US" altLang="ja-JP" dirty="0">
              <a:latin typeface="+mj-lt"/>
            </a:endParaRPr>
          </a:p>
          <a:p>
            <a:pPr lvl="1"/>
            <a:r>
              <a:rPr kumimoji="0" lang="en-US" altLang="ja-JP" sz="2200" dirty="0" smtClean="0"/>
              <a:t>112</a:t>
            </a:r>
            <a:r>
              <a:rPr kumimoji="0" lang="ja-JP" altLang="en-US" sz="2200" dirty="0" smtClean="0"/>
              <a:t>台</a:t>
            </a:r>
            <a:r>
              <a:rPr kumimoji="0" lang="en-US" altLang="ja-JP" sz="2200" dirty="0" smtClean="0"/>
              <a:t>(2008), 94</a:t>
            </a:r>
            <a:r>
              <a:rPr kumimoji="0" lang="ja-JP" altLang="en-US" sz="2200" dirty="0" smtClean="0"/>
              <a:t>台</a:t>
            </a:r>
            <a:r>
              <a:rPr kumimoji="0" lang="en-US" altLang="ja-JP" sz="2200" dirty="0" smtClean="0"/>
              <a:t>(2009), 92</a:t>
            </a:r>
            <a:r>
              <a:rPr kumimoji="0" lang="ja-JP" altLang="en-US" sz="2200" dirty="0" smtClean="0"/>
              <a:t>台</a:t>
            </a:r>
            <a:r>
              <a:rPr kumimoji="0" lang="en-US" altLang="ja-JP" sz="2200" dirty="0" smtClean="0"/>
              <a:t>(2010)</a:t>
            </a:r>
            <a:r>
              <a:rPr kumimoji="0" lang="ja-JP" altLang="en-US" sz="2200" dirty="0" smtClean="0"/>
              <a:t>のハニーポット</a:t>
            </a:r>
            <a:endParaRPr kumimoji="0" lang="en-US" altLang="ja-JP" sz="2200" dirty="0"/>
          </a:p>
          <a:p>
            <a:pPr lvl="1"/>
            <a:r>
              <a:rPr kumimoji="0" lang="en-US" altLang="ja-JP" sz="2200" dirty="0" smtClean="0"/>
              <a:t>3</a:t>
            </a:r>
            <a:r>
              <a:rPr kumimoji="0" lang="ja-JP" altLang="en-US" sz="2200" dirty="0" smtClean="0"/>
              <a:t>年間</a:t>
            </a:r>
            <a:r>
              <a:rPr kumimoji="0" lang="en-US" altLang="ja-JP" sz="2200" dirty="0" smtClean="0"/>
              <a:t> (2007/11/01</a:t>
            </a:r>
            <a:r>
              <a:rPr kumimoji="0" lang="ja-JP" altLang="en-US" sz="2200" dirty="0" smtClean="0"/>
              <a:t>～</a:t>
            </a:r>
            <a:r>
              <a:rPr kumimoji="0" lang="en-US" altLang="ja-JP" sz="2200" dirty="0" smtClean="0"/>
              <a:t>2010/04/30)</a:t>
            </a:r>
          </a:p>
          <a:p>
            <a:pPr lvl="1"/>
            <a:endParaRPr kumimoji="0" lang="en-US" altLang="ja-JP" sz="22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kumimoji="0" lang="ja-JP" altLang="en-US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攻撃通信データ</a:t>
            </a:r>
            <a:endParaRPr kumimoji="0" lang="en-US" altLang="ja-JP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lvl="1"/>
            <a:r>
              <a:rPr kumimoji="0" lang="en-US" altLang="ja-JP" sz="22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kumimoji="0" lang="ja-JP" altLang="en-US" sz="2200" dirty="0" smtClean="0">
                <a:solidFill>
                  <a:schemeClr val="bg1">
                    <a:lumMod val="50000"/>
                  </a:schemeClr>
                </a:solidFill>
              </a:rPr>
              <a:t>台のハニーポット</a:t>
            </a:r>
            <a:endParaRPr kumimoji="0" lang="en-US" altLang="ja-JP" sz="2200" dirty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kumimoji="0" lang="en-US" altLang="ja-JP" sz="22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kumimoji="0" lang="ja-JP" altLang="en-US" sz="2200" dirty="0" smtClean="0">
                <a:solidFill>
                  <a:schemeClr val="bg1">
                    <a:lumMod val="50000"/>
                  </a:schemeClr>
                </a:solidFill>
              </a:rPr>
              <a:t>日</a:t>
            </a:r>
            <a:r>
              <a:rPr kumimoji="0" lang="en-US" altLang="ja-JP" sz="2200" dirty="0" smtClean="0">
                <a:solidFill>
                  <a:schemeClr val="bg1">
                    <a:lumMod val="50000"/>
                  </a:schemeClr>
                </a:solidFill>
              </a:rPr>
              <a:t>(2008), 2</a:t>
            </a:r>
            <a:r>
              <a:rPr kumimoji="0" lang="ja-JP" altLang="en-US" sz="2200" dirty="0" smtClean="0">
                <a:solidFill>
                  <a:schemeClr val="bg1">
                    <a:lumMod val="50000"/>
                  </a:schemeClr>
                </a:solidFill>
              </a:rPr>
              <a:t>日</a:t>
            </a:r>
            <a:r>
              <a:rPr kumimoji="0" lang="en-US" altLang="ja-JP" sz="2200" dirty="0" smtClean="0">
                <a:solidFill>
                  <a:schemeClr val="bg1">
                    <a:lumMod val="50000"/>
                  </a:schemeClr>
                </a:solidFill>
              </a:rPr>
              <a:t>(2009), 7</a:t>
            </a:r>
            <a:r>
              <a:rPr kumimoji="0" lang="ja-JP" altLang="en-US" sz="2200" dirty="0" smtClean="0">
                <a:solidFill>
                  <a:schemeClr val="bg1">
                    <a:lumMod val="50000"/>
                  </a:schemeClr>
                </a:solidFill>
              </a:rPr>
              <a:t>日</a:t>
            </a:r>
            <a:r>
              <a:rPr kumimoji="0" lang="en-US" altLang="ja-JP" sz="2200" dirty="0" smtClean="0">
                <a:solidFill>
                  <a:schemeClr val="bg1">
                    <a:lumMod val="50000"/>
                  </a:schemeClr>
                </a:solidFill>
              </a:rPr>
              <a:t>(2010)</a:t>
            </a:r>
            <a:endParaRPr kumimoji="1" lang="ja-JP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修士論文発表会 </a:t>
            </a:r>
            <a:r>
              <a:rPr lang="en-US" altLang="ja-JP" smtClean="0"/>
              <a:t>C7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14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50627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評価方法</a:t>
            </a:r>
            <a:endParaRPr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endParaRPr lang="en-US" altLang="ja-JP" dirty="0" smtClean="0"/>
              </a:p>
              <a:p>
                <a:endParaRPr lang="en-US" altLang="ja-JP" dirty="0" smtClean="0"/>
              </a:p>
              <a:p>
                <a:endParaRPr lang="en-US" altLang="ja-JP" dirty="0"/>
              </a:p>
              <a:p>
                <a:endParaRPr lang="en-US" altLang="ja-JP" dirty="0" smtClean="0"/>
              </a:p>
              <a:p>
                <a:endParaRPr lang="en-US" altLang="ja-JP" dirty="0"/>
              </a:p>
              <a:p>
                <a:endParaRPr lang="en-US" altLang="ja-JP" dirty="0" smtClean="0"/>
              </a:p>
              <a:p>
                <a:endParaRPr lang="en-US" altLang="ja-JP" b="0" dirty="0" smtClean="0"/>
              </a:p>
              <a:p>
                <a:r>
                  <a:rPr lang="ja-JP" altLang="en-US" b="0" dirty="0" smtClean="0"/>
                  <a:t>どの程度網羅しているか？</a:t>
                </a:r>
                <a:endParaRPr lang="en-US" altLang="ja-JP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/>
                        </a:rPr>
                        <m:t>𝑅𝑒𝑐𝑎𝑙𝑙</m:t>
                      </m:r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altLang="ja-JP" i="1">
                              <a:latin typeface="Cambria Math"/>
                            </a:rPr>
                            <m:t>𝐵</m:t>
                          </m:r>
                        </m:den>
                      </m:f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i="1">
                              <a:latin typeface="Cambria Math"/>
                            </a:rPr>
                            <m:t>30</m:t>
                          </m:r>
                        </m:num>
                        <m:den>
                          <m:r>
                            <a:rPr lang="en-US" altLang="ja-JP" i="1">
                              <a:latin typeface="Cambria Math"/>
                            </a:rPr>
                            <m:t>50</m:t>
                          </m:r>
                        </m:den>
                      </m:f>
                      <m:r>
                        <a:rPr lang="en-US" altLang="ja-JP">
                          <a:latin typeface="Cambria Math"/>
                        </a:rPr>
                        <m:t>=0.6</m:t>
                      </m:r>
                    </m:oMath>
                  </m:oMathPara>
                </a14:m>
                <a:endParaRPr lang="en-US" altLang="ja-JP" b="0" dirty="0" smtClean="0"/>
              </a:p>
              <a:p>
                <a:endParaRPr lang="ja-JP" altLang="en-US" dirty="0"/>
              </a:p>
            </p:txBody>
          </p:sp>
        </mc:Choice>
        <mc:Fallback xmlns="">
          <p:sp>
            <p:nvSpPr>
              <p:cNvPr id="3" name="コンテンツ プレースホル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 cstate="print"/>
                <a:stretch>
                  <a:fillRect l="-12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コンテンツ プレースホルダ 5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4632198" y="980728"/>
                <a:ext cx="4260282" cy="5472608"/>
              </a:xfrm>
            </p:spPr>
            <p:txBody>
              <a:bodyPr/>
              <a:lstStyle/>
              <a:p>
                <a:endParaRPr lang="en-US" altLang="ja-JP" dirty="0" smtClean="0"/>
              </a:p>
              <a:p>
                <a:endParaRPr lang="en-US" altLang="ja-JP" dirty="0" smtClean="0"/>
              </a:p>
              <a:p>
                <a:endParaRPr lang="en-US" altLang="ja-JP" dirty="0"/>
              </a:p>
              <a:p>
                <a:endParaRPr lang="en-US" altLang="ja-JP" dirty="0" smtClean="0"/>
              </a:p>
              <a:p>
                <a:endParaRPr lang="en-US" altLang="ja-JP" dirty="0"/>
              </a:p>
              <a:p>
                <a:endParaRPr lang="en-US" altLang="ja-JP" dirty="0" smtClean="0"/>
              </a:p>
              <a:p>
                <a:endParaRPr lang="en-US" altLang="ja-JP" dirty="0" smtClean="0"/>
              </a:p>
              <a:p>
                <a:r>
                  <a:rPr lang="ja-JP" altLang="en-US" dirty="0" smtClean="0"/>
                  <a:t>どの程度一致している  か？</a:t>
                </a:r>
                <a:endParaRPr lang="en-US" altLang="ja-JP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 dirty="0">
                          <a:latin typeface="Cambria Math"/>
                        </a:rPr>
                        <m:t>𝑃𝑟𝑒𝑐𝑖𝑠𝑖𝑜𝑛</m:t>
                      </m:r>
                      <m:r>
                        <a:rPr lang="en-US" altLang="ja-JP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i="1" dirty="0"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altLang="ja-JP" i="1" dirty="0">
                              <a:latin typeface="Cambria Math"/>
                            </a:rPr>
                            <m:t>𝐴</m:t>
                          </m:r>
                        </m:den>
                      </m:f>
                      <m:r>
                        <a:rPr lang="en-US" altLang="ja-JP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i="1" dirty="0">
                              <a:latin typeface="Cambria Math"/>
                            </a:rPr>
                            <m:t>30</m:t>
                          </m:r>
                        </m:num>
                        <m:den>
                          <m:r>
                            <a:rPr lang="en-US" altLang="ja-JP" i="1" dirty="0">
                              <a:latin typeface="Cambria Math"/>
                            </a:rPr>
                            <m:t>40</m:t>
                          </m:r>
                        </m:den>
                      </m:f>
                      <m:r>
                        <a:rPr lang="en-US" altLang="ja-JP" i="1" dirty="0">
                          <a:latin typeface="Cambria Math"/>
                        </a:rPr>
                        <m:t>=0.75</m:t>
                      </m:r>
                    </m:oMath>
                  </m:oMathPara>
                </a14:m>
                <a:endParaRPr lang="en-US" altLang="ja-JP" dirty="0"/>
              </a:p>
              <a:p>
                <a:endParaRPr lang="ja-JP" altLang="en-US" dirty="0"/>
              </a:p>
            </p:txBody>
          </p:sp>
        </mc:Choice>
        <mc:Fallback xmlns="">
          <p:sp>
            <p:nvSpPr>
              <p:cNvPr id="6" name="コンテンツ プレースホルダ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4632198" y="980728"/>
                <a:ext cx="4260282" cy="5472608"/>
              </a:xfrm>
              <a:blipFill rotWithShape="1">
                <a:blip r:embed="rId3" cstate="print"/>
                <a:stretch>
                  <a:fillRect l="-128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修士論文発表会 </a:t>
            </a:r>
            <a:r>
              <a:rPr lang="en-US" altLang="ja-JP" smtClean="0"/>
              <a:t>C7</a:t>
            </a:r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15</a:t>
            </a:fld>
            <a:endParaRPr lang="en-US" altLang="ja-JP" dirty="0"/>
          </a:p>
        </p:txBody>
      </p:sp>
      <p:sp>
        <p:nvSpPr>
          <p:cNvPr id="11" name="直線コネクタ 28"/>
          <p:cNvSpPr>
            <a:spLocks noChangeShapeType="1"/>
          </p:cNvSpPr>
          <p:nvPr/>
        </p:nvSpPr>
        <p:spPr bwMode="auto">
          <a:xfrm>
            <a:off x="4572000" y="3933056"/>
            <a:ext cx="0" cy="2448272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gray">
          <a:xfrm>
            <a:off x="467742" y="3844851"/>
            <a:ext cx="4032250" cy="376237"/>
          </a:xfrm>
          <a:prstGeom prst="rect">
            <a:avLst/>
          </a:prstGeom>
          <a:gradFill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0" bIns="0" anchor="ctr"/>
          <a:lstStyle/>
          <a:p>
            <a:pPr defTabSz="801688">
              <a:defRPr/>
            </a:pPr>
            <a:r>
              <a:rPr lang="ja-JP" altLang="en-US" sz="26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再現率</a:t>
            </a:r>
            <a:endParaRPr lang="de-DE" altLang="ja-JP" sz="2600" dirty="0">
              <a:solidFill>
                <a:schemeClr val="bg1"/>
              </a:solidFill>
              <a:latin typeface="ヒラギノ角ゴ ProN W3" pitchFamily="34" charset="-128"/>
              <a:ea typeface="ヒラギノ角ゴ ProN W3" pitchFamily="34" charset="-128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gray">
          <a:xfrm>
            <a:off x="4644206" y="3844851"/>
            <a:ext cx="4032250" cy="376237"/>
          </a:xfrm>
          <a:prstGeom prst="rect">
            <a:avLst/>
          </a:prstGeom>
          <a:gradFill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0" bIns="0" anchor="ctr"/>
          <a:lstStyle/>
          <a:p>
            <a:pPr defTabSz="801688">
              <a:defRPr/>
            </a:pPr>
            <a:r>
              <a:rPr lang="ja-JP" altLang="en-US" sz="26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適合率</a:t>
            </a:r>
            <a:endParaRPr lang="en-US" altLang="ja-JP" sz="2600" dirty="0" smtClean="0">
              <a:solidFill>
                <a:schemeClr val="bg1"/>
              </a:solidFill>
              <a:latin typeface="ヒラギノ角ゴ ProN W3" pitchFamily="34" charset="-128"/>
              <a:ea typeface="ヒラギノ角ゴ ProN W3" pitchFamily="34" charset="-128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683568" y="1187460"/>
            <a:ext cx="9127014" cy="2601580"/>
            <a:chOff x="683568" y="1691516"/>
            <a:chExt cx="9127014" cy="2601580"/>
          </a:xfrm>
        </p:grpSpPr>
        <p:grpSp>
          <p:nvGrpSpPr>
            <p:cNvPr id="31" name="グループ化 30"/>
            <p:cNvGrpSpPr/>
            <p:nvPr/>
          </p:nvGrpSpPr>
          <p:grpSpPr>
            <a:xfrm>
              <a:off x="683568" y="1691516"/>
              <a:ext cx="9127014" cy="2601580"/>
              <a:chOff x="683568" y="1691516"/>
              <a:chExt cx="9127014" cy="2601580"/>
            </a:xfrm>
          </p:grpSpPr>
          <p:grpSp>
            <p:nvGrpSpPr>
              <p:cNvPr id="33" name="グループ化 32"/>
              <p:cNvGrpSpPr/>
              <p:nvPr/>
            </p:nvGrpSpPr>
            <p:grpSpPr>
              <a:xfrm>
                <a:off x="683568" y="1691516"/>
                <a:ext cx="9127014" cy="2601580"/>
                <a:chOff x="683568" y="1081916"/>
                <a:chExt cx="9127014" cy="2601580"/>
              </a:xfrm>
            </p:grpSpPr>
            <p:sp>
              <p:nvSpPr>
                <p:cNvPr id="35" name="円/楕円 34"/>
                <p:cNvSpPr/>
                <p:nvPr/>
              </p:nvSpPr>
              <p:spPr>
                <a:xfrm>
                  <a:off x="3131840" y="1124744"/>
                  <a:ext cx="1800000" cy="1800000"/>
                </a:xfrm>
                <a:prstGeom prst="ellipse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000" dirty="0">
                    <a:latin typeface="+mj-lt"/>
                  </a:endParaRPr>
                </a:p>
              </p:txBody>
            </p:sp>
            <p:sp>
              <p:nvSpPr>
                <p:cNvPr id="36" name="円/楕円 35"/>
                <p:cNvSpPr/>
                <p:nvPr/>
              </p:nvSpPr>
              <p:spPr>
                <a:xfrm>
                  <a:off x="4068144" y="1162573"/>
                  <a:ext cx="1800000" cy="1800000"/>
                </a:xfrm>
                <a:prstGeom prst="ellipse">
                  <a:avLst/>
                </a:prstGeom>
                <a:gradFill>
                  <a:gsLst>
                    <a:gs pos="0">
                      <a:schemeClr val="accent2">
                        <a:shade val="63000"/>
                        <a:alpha val="50000"/>
                      </a:schemeClr>
                    </a:gs>
                    <a:gs pos="30000">
                      <a:schemeClr val="accent2">
                        <a:shade val="90000"/>
                        <a:satMod val="110000"/>
                        <a:alpha val="50000"/>
                      </a:schemeClr>
                    </a:gs>
                    <a:gs pos="45000">
                      <a:schemeClr val="accent2">
                        <a:shade val="100000"/>
                        <a:satMod val="118000"/>
                        <a:alpha val="50000"/>
                      </a:schemeClr>
                    </a:gs>
                    <a:gs pos="55000">
                      <a:schemeClr val="accent2">
                        <a:shade val="100000"/>
                        <a:satMod val="118000"/>
                        <a:alpha val="50000"/>
                      </a:schemeClr>
                    </a:gs>
                    <a:gs pos="73000">
                      <a:schemeClr val="accent2">
                        <a:shade val="90000"/>
                        <a:satMod val="110000"/>
                        <a:alpha val="50000"/>
                      </a:schemeClr>
                    </a:gs>
                    <a:gs pos="100000">
                      <a:schemeClr val="accent2">
                        <a:shade val="63000"/>
                        <a:alpha val="50000"/>
                      </a:schemeClr>
                    </a:gs>
                  </a:gsLst>
                </a:gradFill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5000" dirty="0">
                    <a:latin typeface="+mj-lt"/>
                  </a:endParaRPr>
                </a:p>
              </p:txBody>
            </p:sp>
            <p:cxnSp>
              <p:nvCxnSpPr>
                <p:cNvPr id="38" name="直線コネクタ 37"/>
                <p:cNvCxnSpPr/>
                <p:nvPr/>
              </p:nvCxnSpPr>
              <p:spPr>
                <a:xfrm flipV="1">
                  <a:off x="5724128" y="1477516"/>
                  <a:ext cx="360040" cy="333772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" name="テキスト ボックス 38"/>
                <p:cNvSpPr txBox="1"/>
                <p:nvPr/>
              </p:nvSpPr>
              <p:spPr>
                <a:xfrm>
                  <a:off x="6012160" y="1144632"/>
                  <a:ext cx="25202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>
                      <a:latin typeface="+mj-lt"/>
                    </a:rPr>
                    <a:t>B. </a:t>
                  </a:r>
                  <a:r>
                    <a:rPr lang="ja-JP" altLang="en-US" dirty="0" smtClean="0">
                      <a:latin typeface="+mj-lt"/>
                    </a:rPr>
                    <a:t>真のルール</a:t>
                  </a:r>
                  <a:r>
                    <a:rPr lang="en-US" altLang="ja-JP" dirty="0" smtClean="0">
                      <a:latin typeface="+mj-lt"/>
                    </a:rPr>
                    <a:t>(</a:t>
                  </a:r>
                  <a:r>
                    <a:rPr lang="ja-JP" altLang="en-US" dirty="0" smtClean="0">
                      <a:latin typeface="+mj-lt"/>
                    </a:rPr>
                    <a:t>手動</a:t>
                  </a:r>
                  <a:r>
                    <a:rPr lang="en-US" altLang="ja-JP" dirty="0" smtClean="0">
                      <a:latin typeface="+mj-lt"/>
                    </a:rPr>
                    <a:t>)</a:t>
                  </a:r>
                  <a:endParaRPr kumimoji="1" lang="ja-JP" altLang="en-US" dirty="0">
                    <a:latin typeface="+mj-lt"/>
                  </a:endParaRPr>
                </a:p>
              </p:txBody>
            </p:sp>
            <p:cxnSp>
              <p:nvCxnSpPr>
                <p:cNvPr id="40" name="直線コネクタ 39"/>
                <p:cNvCxnSpPr/>
                <p:nvPr/>
              </p:nvCxnSpPr>
              <p:spPr>
                <a:xfrm flipH="1" flipV="1">
                  <a:off x="2987824" y="1422068"/>
                  <a:ext cx="396044" cy="36004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線コネクタ 40"/>
                <p:cNvCxnSpPr/>
                <p:nvPr/>
              </p:nvCxnSpPr>
              <p:spPr>
                <a:xfrm>
                  <a:off x="755576" y="1422068"/>
                  <a:ext cx="2232248" cy="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9" name="テキスト ボックス 48"/>
                <p:cNvSpPr txBox="1"/>
                <p:nvPr/>
              </p:nvSpPr>
              <p:spPr>
                <a:xfrm>
                  <a:off x="683568" y="1081916"/>
                  <a:ext cx="297822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>
                      <a:latin typeface="+mj-lt"/>
                    </a:rPr>
                    <a:t>A. </a:t>
                  </a:r>
                  <a:r>
                    <a:rPr kumimoji="1" lang="ja-JP" altLang="en-US" dirty="0" smtClean="0">
                      <a:latin typeface="+mj-lt"/>
                    </a:rPr>
                    <a:t>発見したルール</a:t>
                  </a:r>
                  <a:r>
                    <a:rPr kumimoji="1" lang="en-US" altLang="ja-JP" dirty="0" smtClean="0">
                      <a:latin typeface="+mj-lt"/>
                    </a:rPr>
                    <a:t>(</a:t>
                  </a:r>
                  <a:r>
                    <a:rPr kumimoji="1" lang="ja-JP" altLang="en-US" dirty="0" smtClean="0">
                      <a:latin typeface="+mj-lt"/>
                    </a:rPr>
                    <a:t>自動</a:t>
                  </a:r>
                  <a:r>
                    <a:rPr kumimoji="1" lang="en-US" altLang="ja-JP" dirty="0" smtClean="0">
                      <a:latin typeface="+mj-lt"/>
                    </a:rPr>
                    <a:t>)</a:t>
                  </a:r>
                  <a:endParaRPr kumimoji="1" lang="ja-JP" altLang="en-US" dirty="0">
                    <a:latin typeface="+mj-lt"/>
                  </a:endParaRPr>
                </a:p>
              </p:txBody>
            </p:sp>
            <p:sp>
              <p:nvSpPr>
                <p:cNvPr id="50" name="テキスト ボックス 49"/>
                <p:cNvSpPr txBox="1"/>
                <p:nvPr/>
              </p:nvSpPr>
              <p:spPr>
                <a:xfrm>
                  <a:off x="4139952" y="1594520"/>
                  <a:ext cx="791888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50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C</a:t>
                  </a:r>
                  <a:endParaRPr kumimoji="1" lang="ja-JP" altLang="en-US" sz="5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51" name="テキスト ボックス 50"/>
                <p:cNvSpPr txBox="1"/>
                <p:nvPr/>
              </p:nvSpPr>
              <p:spPr>
                <a:xfrm>
                  <a:off x="3276256" y="1596842"/>
                  <a:ext cx="791888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50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A</a:t>
                  </a:r>
                  <a:endParaRPr kumimoji="1" lang="ja-JP" altLang="en-US" sz="5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sp>
              <p:nvSpPr>
                <p:cNvPr id="55" name="テキスト ボックス 54"/>
                <p:cNvSpPr txBox="1"/>
                <p:nvPr/>
              </p:nvSpPr>
              <p:spPr>
                <a:xfrm>
                  <a:off x="5076256" y="1594520"/>
                  <a:ext cx="791888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5000" dirty="0" smtClean="0">
                      <a:solidFill>
                        <a:schemeClr val="bg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+mj-lt"/>
                    </a:rPr>
                    <a:t>B</a:t>
                  </a:r>
                  <a:endParaRPr kumimoji="1" lang="ja-JP" altLang="en-US" sz="50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endParaRPr>
                </a:p>
              </p:txBody>
            </p:sp>
            <p:cxnSp>
              <p:nvCxnSpPr>
                <p:cNvPr id="56" name="直線コネクタ 55"/>
                <p:cNvCxnSpPr/>
                <p:nvPr/>
              </p:nvCxnSpPr>
              <p:spPr>
                <a:xfrm>
                  <a:off x="4427984" y="2458616"/>
                  <a:ext cx="720082" cy="864840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57" name="テキスト ボックス 56"/>
                <p:cNvSpPr txBox="1"/>
                <p:nvPr/>
              </p:nvSpPr>
              <p:spPr>
                <a:xfrm>
                  <a:off x="5076056" y="2954124"/>
                  <a:ext cx="36544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ja-JP" dirty="0" smtClean="0">
                      <a:latin typeface="+mj-lt"/>
                    </a:rPr>
                    <a:t>C. </a:t>
                  </a:r>
                  <a:r>
                    <a:rPr lang="ja-JP" altLang="en-US" dirty="0" smtClean="0">
                      <a:latin typeface="+mj-lt"/>
                    </a:rPr>
                    <a:t>要求を満たす発見したルール</a:t>
                  </a:r>
                  <a:endParaRPr kumimoji="1" lang="ja-JP" altLang="en-US" dirty="0">
                    <a:latin typeface="+mj-lt"/>
                  </a:endParaRPr>
                </a:p>
              </p:txBody>
            </p:sp>
            <p:sp>
              <p:nvSpPr>
                <p:cNvPr id="58" name="テキスト ボックス 57"/>
                <p:cNvSpPr txBox="1"/>
                <p:nvPr/>
              </p:nvSpPr>
              <p:spPr>
                <a:xfrm>
                  <a:off x="1853698" y="1403484"/>
                  <a:ext cx="22862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>
                      <a:solidFill>
                        <a:srgbClr val="FF0000"/>
                      </a:solidFill>
                      <a:latin typeface="+mn-lt"/>
                    </a:rPr>
                    <a:t> 40 rules</a:t>
                  </a:r>
                  <a:endParaRPr kumimoji="1" lang="ja-JP" altLang="en-US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  <p:sp>
              <p:nvSpPr>
                <p:cNvPr id="59" name="テキスト ボックス 58"/>
                <p:cNvSpPr txBox="1"/>
                <p:nvPr/>
              </p:nvSpPr>
              <p:spPr>
                <a:xfrm>
                  <a:off x="7524328" y="1441956"/>
                  <a:ext cx="22862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>
                      <a:solidFill>
                        <a:srgbClr val="FF0000"/>
                      </a:solidFill>
                      <a:latin typeface="+mn-lt"/>
                    </a:rPr>
                    <a:t>50 rules</a:t>
                  </a:r>
                  <a:endParaRPr kumimoji="1" lang="ja-JP" altLang="en-US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  <p:sp>
              <p:nvSpPr>
                <p:cNvPr id="60" name="テキスト ボックス 59"/>
                <p:cNvSpPr txBox="1"/>
                <p:nvPr/>
              </p:nvSpPr>
              <p:spPr>
                <a:xfrm>
                  <a:off x="7524328" y="3314164"/>
                  <a:ext cx="22862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dirty="0" smtClean="0">
                      <a:solidFill>
                        <a:srgbClr val="FF0000"/>
                      </a:solidFill>
                      <a:latin typeface="+mn-lt"/>
                    </a:rPr>
                    <a:t>30 rules</a:t>
                  </a:r>
                  <a:endParaRPr kumimoji="1" lang="ja-JP" altLang="en-US" dirty="0">
                    <a:solidFill>
                      <a:srgbClr val="FF0000"/>
                    </a:solidFill>
                    <a:latin typeface="+mn-lt"/>
                  </a:endParaRPr>
                </a:p>
              </p:txBody>
            </p:sp>
          </p:grpSp>
          <p:cxnSp>
            <p:nvCxnSpPr>
              <p:cNvPr id="34" name="直線コネクタ 33"/>
              <p:cNvCxnSpPr/>
              <p:nvPr/>
            </p:nvCxnSpPr>
            <p:spPr>
              <a:xfrm>
                <a:off x="6084168" y="2085132"/>
                <a:ext cx="2448272" cy="0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直線コネクタ 31"/>
            <p:cNvCxnSpPr/>
            <p:nvPr/>
          </p:nvCxnSpPr>
          <p:spPr>
            <a:xfrm>
              <a:off x="5148064" y="3933056"/>
              <a:ext cx="3384376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6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精度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修士論文発表会 </a:t>
            </a:r>
            <a:r>
              <a:rPr lang="en-US" altLang="ja-JP" smtClean="0"/>
              <a:t>C7</a:t>
            </a:r>
            <a:endParaRPr lang="en-US" altLang="ja-JP" dirty="0"/>
          </a:p>
        </p:txBody>
      </p:sp>
      <p:sp>
        <p:nvSpPr>
          <p:cNvPr id="11" name="コンテンツ プレースホルダ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273050" lvl="1">
              <a:spcBef>
                <a:spcPts val="600"/>
              </a:spcBef>
              <a:buClr>
                <a:schemeClr val="accent1"/>
              </a:buClr>
            </a:pPr>
            <a:endParaRPr lang="en-US" altLang="ja-JP" dirty="0" smtClean="0"/>
          </a:p>
          <a:p>
            <a:pPr marL="273050" lvl="1">
              <a:spcBef>
                <a:spcPts val="600"/>
              </a:spcBef>
              <a:buClr>
                <a:schemeClr val="accent1"/>
              </a:buClr>
            </a:pPr>
            <a:endParaRPr lang="en-US" altLang="ja-JP" dirty="0"/>
          </a:p>
          <a:p>
            <a:pPr marL="593725" lvl="2" indent="0">
              <a:buNone/>
            </a:pPr>
            <a:endParaRPr lang="en-US" altLang="ja-JP" dirty="0"/>
          </a:p>
          <a:p>
            <a:r>
              <a:rPr lang="en-US" altLang="ja-JP" dirty="0" err="1"/>
              <a:t>Apriori</a:t>
            </a:r>
            <a:endParaRPr lang="en-US" altLang="ja-JP" dirty="0"/>
          </a:p>
          <a:p>
            <a:pPr lvl="1"/>
            <a:r>
              <a:rPr lang="ja-JP" altLang="en-US" dirty="0" smtClean="0"/>
              <a:t>再現率</a:t>
            </a:r>
            <a:r>
              <a:rPr lang="ja-JP" altLang="en-US" dirty="0"/>
              <a:t>は高く検出率は良い</a:t>
            </a:r>
            <a:r>
              <a:rPr lang="ja-JP" altLang="en-US" dirty="0" smtClean="0"/>
              <a:t>が，誤</a:t>
            </a:r>
            <a:r>
              <a:rPr lang="ja-JP" altLang="en-US" dirty="0"/>
              <a:t>検出が発生する</a:t>
            </a:r>
            <a:endParaRPr lang="en-US" altLang="ja-JP" dirty="0"/>
          </a:p>
          <a:p>
            <a:pPr lvl="2"/>
            <a:endParaRPr lang="en-US" altLang="ja-JP" dirty="0" smtClean="0"/>
          </a:p>
          <a:p>
            <a:r>
              <a:rPr lang="en-US" altLang="ja-JP" dirty="0" err="1" smtClean="0"/>
              <a:t>PrefixSpan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適合率は高い</a:t>
            </a:r>
            <a:r>
              <a:rPr lang="ja-JP" altLang="en-US" dirty="0"/>
              <a:t>が，未検出が発生</a:t>
            </a:r>
            <a:r>
              <a:rPr lang="ja-JP" altLang="en-US" dirty="0" smtClean="0"/>
              <a:t>する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最適な支持度を設定する必要性</a:t>
            </a:r>
            <a:endParaRPr lang="en-US" altLang="ja-JP" dirty="0" smtClean="0"/>
          </a:p>
          <a:p>
            <a:pPr lvl="3"/>
            <a:endParaRPr lang="en-US" altLang="ja-JP" dirty="0" smtClean="0"/>
          </a:p>
          <a:p>
            <a:r>
              <a:rPr lang="ja-JP" altLang="en-US" dirty="0" smtClean="0"/>
              <a:t>ハイブリッド検出方式</a:t>
            </a:r>
            <a:endParaRPr lang="en-US" altLang="ja-JP" dirty="0" smtClean="0"/>
          </a:p>
          <a:p>
            <a:pPr lvl="1"/>
            <a:r>
              <a:rPr lang="en-US" altLang="ja-JP" dirty="0" err="1" smtClean="0"/>
              <a:t>Apriori</a:t>
            </a:r>
            <a:r>
              <a:rPr lang="ja-JP" altLang="en-US" dirty="0" smtClean="0"/>
              <a:t>の適用を前提とするため，</a:t>
            </a:r>
            <a:r>
              <a:rPr lang="en-US" altLang="ja-JP" dirty="0" err="1" smtClean="0"/>
              <a:t>PrefixSpan</a:t>
            </a:r>
            <a:r>
              <a:rPr lang="ja-JP" altLang="en-US" dirty="0" smtClean="0"/>
              <a:t>の支持度を低い設定にでき，その結果，再現率が向上した</a:t>
            </a:r>
            <a:endParaRPr lang="en-US" altLang="ja-JP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16</a:t>
            </a:fld>
            <a:endParaRPr lang="en-US" altLang="ja-JP" dirty="0"/>
          </a:p>
        </p:txBody>
      </p:sp>
      <p:graphicFrame>
        <p:nvGraphicFramePr>
          <p:cNvPr id="7" name="コンテンツ プレースホルダー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3748817"/>
              </p:ext>
            </p:extLst>
          </p:nvPr>
        </p:nvGraphicFramePr>
        <p:xfrm>
          <a:off x="683568" y="1052736"/>
          <a:ext cx="777686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2136237"/>
                <a:gridCol w="2136237"/>
                <a:gridCol w="2136237"/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>
                          <a:latin typeface="+mj-lt"/>
                        </a:rPr>
                        <a:t>Apriori</a:t>
                      </a:r>
                      <a:endParaRPr kumimoji="1" lang="ja-JP" alt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err="1" smtClean="0">
                          <a:latin typeface="+mj-lt"/>
                        </a:rPr>
                        <a:t>PrefixSpan</a:t>
                      </a:r>
                      <a:endParaRPr kumimoji="1" lang="ja-JP" alt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+mj-lt"/>
                        </a:rPr>
                        <a:t>提案方式</a:t>
                      </a:r>
                      <a:endParaRPr kumimoji="1" lang="ja-JP" altLang="en-US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再現率</a:t>
                      </a:r>
                      <a:endParaRPr kumimoji="1" lang="ja-JP" altLang="en-US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315/315 =</a:t>
                      </a:r>
                      <a:r>
                        <a:rPr kumimoji="1" lang="ja-JP" altLang="en-US" baseline="0" dirty="0" smtClean="0"/>
                        <a:t> </a:t>
                      </a:r>
                      <a:r>
                        <a:rPr kumimoji="1" lang="en-US" altLang="ja-JP" dirty="0" smtClean="0"/>
                        <a:t>1.0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482/575 = </a:t>
                      </a:r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0.84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545/575 = </a:t>
                      </a:r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0.95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適合率</a:t>
                      </a:r>
                      <a:endParaRPr kumimoji="1" lang="ja-JP" altLang="en-US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315/464 = </a:t>
                      </a:r>
                      <a:r>
                        <a:rPr kumimoji="1" lang="en-US" altLang="ja-JP" dirty="0" smtClean="0">
                          <a:solidFill>
                            <a:srgbClr val="FF0000"/>
                          </a:solidFill>
                        </a:rPr>
                        <a:t>0.68</a:t>
                      </a:r>
                      <a:endParaRPr kumimoji="1" lang="ja-JP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482/482 = 1.0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482/482 = 1.0</a:t>
                      </a:r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369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結論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ja-JP" dirty="0" err="1" smtClean="0"/>
              <a:t>Apriori</a:t>
            </a:r>
            <a:r>
              <a:rPr lang="ja-JP" altLang="en-US" dirty="0" smtClean="0"/>
              <a:t>と</a:t>
            </a:r>
            <a:r>
              <a:rPr lang="en-US" altLang="ja-JP" dirty="0" err="1" smtClean="0"/>
              <a:t>PrefixSpan</a:t>
            </a:r>
            <a:r>
              <a:rPr lang="ja-JP" altLang="en-US" dirty="0" smtClean="0"/>
              <a:t>を使用し，連携感染を特定できることを示した．また，連携感染の様々な振る舞いを明らかにした．</a:t>
            </a:r>
            <a:endParaRPr lang="en-US" altLang="ja-JP" dirty="0" smtClean="0"/>
          </a:p>
          <a:p>
            <a:endParaRPr lang="en-US" altLang="ja-JP" dirty="0"/>
          </a:p>
          <a:p>
            <a:r>
              <a:rPr lang="en-US" altLang="ja-JP" dirty="0" err="1" smtClean="0"/>
              <a:t>Apriori</a:t>
            </a:r>
            <a:r>
              <a:rPr lang="ja-JP" altLang="en-US" dirty="0" smtClean="0"/>
              <a:t>と</a:t>
            </a:r>
            <a:r>
              <a:rPr lang="en-US" altLang="ja-JP" dirty="0" err="1" smtClean="0"/>
              <a:t>PrefixSpan</a:t>
            </a:r>
            <a:r>
              <a:rPr lang="ja-JP" altLang="en-US" dirty="0" smtClean="0"/>
              <a:t>を用いた連携感染を自動検出するハイブリッド方式を提案した．提案方式は再現率が</a:t>
            </a:r>
            <a:r>
              <a:rPr lang="en-US" altLang="ja-JP" dirty="0" smtClean="0"/>
              <a:t>0.95</a:t>
            </a:r>
            <a:r>
              <a:rPr lang="ja-JP" altLang="en-US" dirty="0" err="1" smtClean="0"/>
              <a:t>，</a:t>
            </a:r>
            <a:r>
              <a:rPr lang="ja-JP" altLang="en-US" dirty="0" smtClean="0"/>
              <a:t>適合率が</a:t>
            </a:r>
            <a:r>
              <a:rPr lang="en-US" altLang="ja-JP" dirty="0" smtClean="0"/>
              <a:t>1.0</a:t>
            </a:r>
            <a:r>
              <a:rPr lang="ja-JP" altLang="en-US" dirty="0" smtClean="0"/>
              <a:t>と高い精度を示している．</a:t>
            </a:r>
            <a:endParaRPr lang="en-US" altLang="ja-JP" dirty="0" smtClean="0"/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修士論文発表会 </a:t>
            </a:r>
            <a:r>
              <a:rPr lang="en-US" altLang="ja-JP" smtClean="0"/>
              <a:t>C7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17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0128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219200" y="2852936"/>
            <a:ext cx="6858000" cy="1152128"/>
          </a:xfrm>
        </p:spPr>
        <p:txBody>
          <a:bodyPr anchor="ctr"/>
          <a:lstStyle/>
          <a:p>
            <a:pPr lvl="0" algn="ctr"/>
            <a:r>
              <a:rPr lang="ja-JP" altLang="en-US" sz="4000" smtClean="0"/>
              <a:t>予備スライド</a:t>
            </a:r>
            <a:endParaRPr lang="ja-JP" altLang="en-US" sz="40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修士論文発表会 </a:t>
            </a:r>
            <a:r>
              <a:rPr lang="en-US" altLang="ja-JP" smtClean="0"/>
              <a:t>C7</a:t>
            </a:r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18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7517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応用できる可能性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ja-JP" altLang="en-US" dirty="0" smtClean="0"/>
              <a:t>連携感染を特定</a:t>
            </a:r>
            <a:endParaRPr lang="en-US" altLang="ja-JP" dirty="0" smtClean="0"/>
          </a:p>
          <a:p>
            <a:r>
              <a:rPr lang="en-US" altLang="ja-JP" dirty="0" smtClean="0"/>
              <a:t>(1) </a:t>
            </a:r>
            <a:r>
              <a:rPr lang="ja-JP" altLang="en-US" dirty="0" smtClean="0"/>
              <a:t>侵入検知防止システム</a:t>
            </a:r>
            <a:r>
              <a:rPr lang="en-US" altLang="ja-JP" dirty="0" smtClean="0"/>
              <a:t>(IPDS)</a:t>
            </a:r>
          </a:p>
          <a:p>
            <a:pPr lvl="1"/>
            <a:r>
              <a:rPr lang="ja-JP" altLang="en-US" dirty="0" smtClean="0"/>
              <a:t>常に監視し、不振な振る舞いを特定することで多くの攻撃に対応する</a:t>
            </a:r>
            <a:r>
              <a:rPr lang="en-US" altLang="ja-JP" dirty="0" smtClean="0"/>
              <a:t>IDPS</a:t>
            </a:r>
            <a:r>
              <a:rPr lang="ja-JP" altLang="en-US" dirty="0" smtClean="0"/>
              <a:t>を提供できる</a:t>
            </a:r>
            <a:endParaRPr lang="en-US" altLang="ja-JP" dirty="0" smtClean="0"/>
          </a:p>
          <a:p>
            <a:pPr lvl="3"/>
            <a:endParaRPr lang="en-US" altLang="ja-JP" dirty="0" smtClean="0"/>
          </a:p>
          <a:p>
            <a:r>
              <a:rPr lang="en-US" altLang="ja-JP" dirty="0" smtClean="0"/>
              <a:t>(2) </a:t>
            </a:r>
            <a:r>
              <a:rPr lang="ja-JP" altLang="en-US" dirty="0" smtClean="0"/>
              <a:t>ボットネットファイアウォール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リアルタイムの統計情報を得て、ダウンロード数の頻度を監視することにより、最初の感染日を特定することができる．そこから、ボットネットの発信源を遮断できる</a:t>
            </a:r>
            <a:endParaRPr lang="en-US" altLang="ja-JP" dirty="0" smtClean="0"/>
          </a:p>
          <a:p>
            <a:pPr lvl="3"/>
            <a:endParaRPr lang="en-US" altLang="ja-JP" dirty="0" smtClean="0"/>
          </a:p>
          <a:p>
            <a:r>
              <a:rPr lang="en-US" altLang="ja-JP" dirty="0" smtClean="0"/>
              <a:t>(3)</a:t>
            </a:r>
            <a:r>
              <a:rPr lang="ja-JP" altLang="en-US" dirty="0" smtClean="0"/>
              <a:t>ボットネットトラッキング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「どの手順で被害者のコンピュータを危険に晒すのか」というボットネットの戦略を明らかにし、ネットワーク上の不正行為を立証する手助けする</a:t>
            </a:r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修士論文発表会 </a:t>
            </a:r>
            <a:r>
              <a:rPr lang="en-US" altLang="ja-JP" smtClean="0"/>
              <a:t>C7</a:t>
            </a:r>
            <a:endParaRPr lang="en-US" altLang="ja-JP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19</a:t>
            </a:fld>
            <a:endParaRPr lang="en-US" altLang="ja-JP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gray">
          <a:xfrm>
            <a:off x="467544" y="1036539"/>
            <a:ext cx="8208714" cy="376237"/>
          </a:xfrm>
          <a:prstGeom prst="rect">
            <a:avLst/>
          </a:prstGeom>
          <a:gradFill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0" bIns="0" anchor="ctr"/>
          <a:lstStyle/>
          <a:p>
            <a:pPr defTabSz="801688">
              <a:defRPr/>
            </a:pPr>
            <a:r>
              <a:rPr lang="ja-JP" altLang="en-US" sz="26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連携感染を特定することで</a:t>
            </a:r>
            <a:r>
              <a:rPr lang="en-US" altLang="ja-JP" sz="26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…</a:t>
            </a:r>
            <a:endParaRPr lang="de-DE" altLang="ja-JP" sz="2600" dirty="0">
              <a:solidFill>
                <a:schemeClr val="bg1"/>
              </a:solidFill>
              <a:latin typeface="ヒラギノ角ゴ ProN W3" pitchFamily="34" charset="-128"/>
              <a:ea typeface="ヒラギノ角ゴ ProN W3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コンテンツ プレースホルダー 3"/>
          <p:cNvSpPr txBox="1">
            <a:spLocks/>
          </p:cNvSpPr>
          <p:nvPr/>
        </p:nvSpPr>
        <p:spPr bwMode="auto">
          <a:xfrm>
            <a:off x="5508104" y="981223"/>
            <a:ext cx="3216888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ja-JP" dirty="0"/>
              <a:t>3</a:t>
            </a:r>
            <a:r>
              <a:rPr lang="en-US" altLang="ja-JP" dirty="0" smtClean="0"/>
              <a:t>. </a:t>
            </a:r>
            <a:r>
              <a:rPr lang="ja-JP" altLang="en-US" dirty="0" smtClean="0"/>
              <a:t>ボットネット</a:t>
            </a:r>
          </a:p>
        </p:txBody>
      </p:sp>
      <p:sp>
        <p:nvSpPr>
          <p:cNvPr id="17" name="コンテンツ プレースホルダー 3"/>
          <p:cNvSpPr txBox="1">
            <a:spLocks/>
          </p:cNvSpPr>
          <p:nvPr/>
        </p:nvSpPr>
        <p:spPr bwMode="auto">
          <a:xfrm>
            <a:off x="2123728" y="981223"/>
            <a:ext cx="3369140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lang="en-US" altLang="ja-JP" dirty="0"/>
              <a:t>2</a:t>
            </a:r>
            <a:r>
              <a:rPr lang="en-US" altLang="ja-JP" dirty="0" smtClean="0"/>
              <a:t>. </a:t>
            </a:r>
            <a:r>
              <a:rPr lang="ja-JP" altLang="en-US" dirty="0"/>
              <a:t>亜種</a:t>
            </a:r>
            <a:endParaRPr lang="ja-JP" altLang="en-US" dirty="0" smtClean="0"/>
          </a:p>
        </p:txBody>
      </p:sp>
      <p:sp>
        <p:nvSpPr>
          <p:cNvPr id="1024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ja-JP" altLang="en-US" dirty="0" smtClean="0">
                <a:latin typeface="+mj-ea"/>
              </a:rPr>
              <a:t>マルウェアの変遷</a:t>
            </a:r>
          </a:p>
        </p:txBody>
      </p:sp>
      <p:sp>
        <p:nvSpPr>
          <p:cNvPr id="11267" name="スライド番号プレースホルダー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eaLnBrk="1" hangingPunct="1"/>
            <a:fld id="{65335333-EA79-4553-AD6D-5A5FA71D0105}" type="slidenum">
              <a:rPr kumimoji="0" lang="en-US" altLang="ja-JP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</a:rPr>
              <a:pPr eaLnBrk="1" hangingPunct="1"/>
              <a:t>2</a:t>
            </a:fld>
            <a:endParaRPr kumimoji="0" lang="en-US" altLang="ja-JP" dirty="0">
              <a:solidFill>
                <a:schemeClr val="tx2"/>
              </a:solidFill>
              <a:latin typeface="ヒラギノ角ゴ ProN W3" pitchFamily="34" charset="-128"/>
              <a:ea typeface="ヒラギノ角ゴ ProN W3" pitchFamily="34" charset="-128"/>
            </a:endParaRPr>
          </a:p>
        </p:txBody>
      </p:sp>
      <p:sp>
        <p:nvSpPr>
          <p:cNvPr id="11268" name="コンテンツ プレースホルダー 3"/>
          <p:cNvSpPr>
            <a:spLocks noGrp="1"/>
          </p:cNvSpPr>
          <p:nvPr>
            <p:ph sz="quarter" idx="1"/>
          </p:nvPr>
        </p:nvSpPr>
        <p:spPr>
          <a:xfrm>
            <a:off x="457200" y="981075"/>
            <a:ext cx="1666528" cy="54721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ja-JP" dirty="0" smtClean="0"/>
              <a:t>1. </a:t>
            </a:r>
            <a:r>
              <a:rPr lang="ja-JP" altLang="en-US" dirty="0"/>
              <a:t>単一</a:t>
            </a:r>
            <a:endParaRPr lang="ja-JP" altLang="en-US" dirty="0" smtClean="0"/>
          </a:p>
        </p:txBody>
      </p:sp>
      <p:sp>
        <p:nvSpPr>
          <p:cNvPr id="11270" name="日付プレースホルダー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eaLnBrk="1" hangingPunct="1"/>
            <a:r>
              <a:rPr kumimoji="0" lang="ja-JP" altLang="en-US" smtClean="0">
                <a:solidFill>
                  <a:schemeClr val="tx2"/>
                </a:solidFill>
                <a:latin typeface="+mn-lt"/>
              </a:rPr>
              <a:t>修士論文発表会 </a:t>
            </a:r>
            <a:r>
              <a:rPr kumimoji="0" lang="en-US" altLang="ja-JP" smtClean="0">
                <a:solidFill>
                  <a:schemeClr val="tx2"/>
                </a:solidFill>
                <a:latin typeface="+mn-lt"/>
              </a:rPr>
              <a:t>C7</a:t>
            </a:r>
            <a:endParaRPr kumimoji="0" lang="en-US" altLang="ja-JP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直線コネクタ 28"/>
          <p:cNvSpPr>
            <a:spLocks noChangeShapeType="1"/>
          </p:cNvSpPr>
          <p:nvPr/>
        </p:nvSpPr>
        <p:spPr bwMode="auto">
          <a:xfrm>
            <a:off x="2123728" y="980728"/>
            <a:ext cx="0" cy="540000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" name="星 32 7"/>
          <p:cNvSpPr/>
          <p:nvPr/>
        </p:nvSpPr>
        <p:spPr>
          <a:xfrm>
            <a:off x="467841" y="1484784"/>
            <a:ext cx="1439863" cy="1439863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PE</a:t>
            </a:r>
            <a:endParaRPr lang="ja-JP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pic>
        <p:nvPicPr>
          <p:cNvPr id="10" name="Picture 45" descr="cinema,display,diagonal,blue,computer,monitor,scre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172" y="4512947"/>
            <a:ext cx="1219200" cy="1219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星 32 12"/>
          <p:cNvSpPr/>
          <p:nvPr/>
        </p:nvSpPr>
        <p:spPr>
          <a:xfrm>
            <a:off x="3059832" y="1484784"/>
            <a:ext cx="1439863" cy="1439863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5" name="テキスト ボックス 20"/>
          <p:cNvSpPr txBox="1">
            <a:spLocks noChangeArrowheads="1"/>
          </p:cNvSpPr>
          <p:nvPr/>
        </p:nvSpPr>
        <p:spPr bwMode="auto">
          <a:xfrm>
            <a:off x="3101107" y="1943105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WORM</a:t>
            </a:r>
            <a:endParaRPr lang="en-US" altLang="ja-JP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ヒラギノ角ゴ Pro W3" pitchFamily="34" charset="-128"/>
            </a:endParaRPr>
          </a:p>
        </p:txBody>
      </p:sp>
      <p:sp>
        <p:nvSpPr>
          <p:cNvPr id="20" name="星 32 19"/>
          <p:cNvSpPr>
            <a:spLocks noChangeAspect="1"/>
          </p:cNvSpPr>
          <p:nvPr/>
        </p:nvSpPr>
        <p:spPr>
          <a:xfrm>
            <a:off x="2411760" y="2996952"/>
            <a:ext cx="900000" cy="90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A</a:t>
            </a:r>
            <a:endParaRPr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1" name="星 32 20"/>
          <p:cNvSpPr>
            <a:spLocks noChangeAspect="1"/>
          </p:cNvSpPr>
          <p:nvPr/>
        </p:nvSpPr>
        <p:spPr>
          <a:xfrm>
            <a:off x="3329763" y="3477273"/>
            <a:ext cx="900000" cy="90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B</a:t>
            </a:r>
            <a:endParaRPr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2" name="星 32 21"/>
          <p:cNvSpPr>
            <a:spLocks noChangeAspect="1"/>
          </p:cNvSpPr>
          <p:nvPr/>
        </p:nvSpPr>
        <p:spPr>
          <a:xfrm>
            <a:off x="4279032" y="2996952"/>
            <a:ext cx="900000" cy="90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rPr>
              <a:t>C</a:t>
            </a:r>
            <a:endParaRPr lang="ja-JP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3" name="星 32 22"/>
          <p:cNvSpPr>
            <a:spLocks noChangeAspect="1"/>
          </p:cNvSpPr>
          <p:nvPr/>
        </p:nvSpPr>
        <p:spPr>
          <a:xfrm>
            <a:off x="5721524" y="1560253"/>
            <a:ext cx="900000" cy="90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5" name="星 32 24"/>
          <p:cNvSpPr>
            <a:spLocks noChangeAspect="1"/>
          </p:cNvSpPr>
          <p:nvPr/>
        </p:nvSpPr>
        <p:spPr>
          <a:xfrm>
            <a:off x="7824992" y="1609532"/>
            <a:ext cx="900000" cy="90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6" name="テキスト ボックス 20"/>
          <p:cNvSpPr txBox="1">
            <a:spLocks noChangeArrowheads="1"/>
          </p:cNvSpPr>
          <p:nvPr/>
        </p:nvSpPr>
        <p:spPr bwMode="auto">
          <a:xfrm>
            <a:off x="5492868" y="1772816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PE</a:t>
            </a:r>
            <a:endParaRPr lang="en-US" altLang="ja-JP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ヒラギノ角ゴ Pro W3" pitchFamily="34" charset="-128"/>
            </a:endParaRPr>
          </a:p>
        </p:txBody>
      </p:sp>
      <p:sp>
        <p:nvSpPr>
          <p:cNvPr id="28" name="テキスト ボックス 20"/>
          <p:cNvSpPr txBox="1">
            <a:spLocks noChangeArrowheads="1"/>
          </p:cNvSpPr>
          <p:nvPr/>
        </p:nvSpPr>
        <p:spPr bwMode="auto">
          <a:xfrm>
            <a:off x="7596336" y="1797922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TR</a:t>
            </a:r>
          </a:p>
        </p:txBody>
      </p:sp>
      <p:pic>
        <p:nvPicPr>
          <p:cNvPr id="29" name="Picture 45" descr="cinema,display,diagonal,blue,computer,monitor,scre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507200"/>
            <a:ext cx="1219200" cy="1219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5" descr="cinema,display,diagonal,blue,computer,monitor,scre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776" y="4946103"/>
            <a:ext cx="1219200" cy="1219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5" descr="cinema,display,diagonal,blue,computer,monitor,scre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888" y="4514854"/>
            <a:ext cx="1219200" cy="1219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下矢印 31"/>
          <p:cNvSpPr/>
          <p:nvPr/>
        </p:nvSpPr>
        <p:spPr>
          <a:xfrm>
            <a:off x="2717744" y="4001022"/>
            <a:ext cx="288032" cy="796130"/>
          </a:xfrm>
          <a:prstGeom prst="downArrow">
            <a:avLst>
              <a:gd name="adj1" fmla="val 50000"/>
              <a:gd name="adj2" fmla="val 89305"/>
            </a:avLst>
          </a:prstGeom>
          <a:gradFill>
            <a:gsLst>
              <a:gs pos="100000">
                <a:schemeClr val="tx2"/>
              </a:gs>
              <a:gs pos="100000">
                <a:schemeClr val="accent1">
                  <a:lumMod val="50000"/>
                </a:schemeClr>
              </a:gs>
              <a:gs pos="0">
                <a:schemeClr val="accent1"/>
              </a:gs>
              <a:gs pos="100000">
                <a:schemeClr val="folHlink"/>
              </a:gs>
            </a:gsLst>
            <a:lin ang="162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5" name="Picture 45" descr="cinema,display,diagonal,blue,computer,monitor,scree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593" y="4514854"/>
            <a:ext cx="1219200" cy="1219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下矢印 35"/>
          <p:cNvSpPr/>
          <p:nvPr/>
        </p:nvSpPr>
        <p:spPr>
          <a:xfrm rot="-1200000">
            <a:off x="6410411" y="2593474"/>
            <a:ext cx="288032" cy="2221405"/>
          </a:xfrm>
          <a:prstGeom prst="downArrow">
            <a:avLst>
              <a:gd name="adj1" fmla="val 50000"/>
              <a:gd name="adj2" fmla="val 111539"/>
            </a:avLst>
          </a:prstGeom>
          <a:gradFill>
            <a:gsLst>
              <a:gs pos="0">
                <a:schemeClr val="accent1"/>
              </a:gs>
              <a:gs pos="100000">
                <a:schemeClr val="tx2"/>
              </a:gs>
              <a:gs pos="100000">
                <a:schemeClr val="tx2"/>
              </a:gs>
            </a:gsLst>
            <a:lin ang="162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下矢印 38"/>
          <p:cNvSpPr/>
          <p:nvPr/>
        </p:nvSpPr>
        <p:spPr>
          <a:xfrm rot="1200000">
            <a:off x="7746470" y="2620074"/>
            <a:ext cx="288032" cy="2191933"/>
          </a:xfrm>
          <a:prstGeom prst="downArrow">
            <a:avLst>
              <a:gd name="adj1" fmla="val 50000"/>
              <a:gd name="adj2" fmla="val 111539"/>
            </a:avLst>
          </a:prstGeom>
          <a:gradFill>
            <a:gsLst>
              <a:gs pos="0">
                <a:schemeClr val="accent1"/>
              </a:gs>
              <a:gs pos="100000">
                <a:schemeClr val="tx2"/>
              </a:gs>
              <a:gs pos="100000">
                <a:schemeClr val="tx2"/>
              </a:gs>
            </a:gsLst>
            <a:lin ang="162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下矢印 39"/>
          <p:cNvSpPr/>
          <p:nvPr/>
        </p:nvSpPr>
        <p:spPr>
          <a:xfrm>
            <a:off x="7091177" y="2509532"/>
            <a:ext cx="288032" cy="2287620"/>
          </a:xfrm>
          <a:prstGeom prst="downArrow">
            <a:avLst>
              <a:gd name="adj1" fmla="val 50000"/>
              <a:gd name="adj2" fmla="val 111539"/>
            </a:avLst>
          </a:prstGeom>
          <a:gradFill>
            <a:gsLst>
              <a:gs pos="0">
                <a:schemeClr val="accent1"/>
              </a:gs>
              <a:gs pos="100000">
                <a:schemeClr val="tx2"/>
              </a:gs>
              <a:gs pos="100000">
                <a:schemeClr val="tx2"/>
              </a:gs>
            </a:gsLst>
            <a:lin ang="162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Rectangle 60"/>
          <p:cNvSpPr>
            <a:spLocks noChangeArrowheads="1"/>
          </p:cNvSpPr>
          <p:nvPr/>
        </p:nvSpPr>
        <p:spPr bwMode="auto">
          <a:xfrm>
            <a:off x="5868144" y="3209788"/>
            <a:ext cx="2696056" cy="791234"/>
          </a:xfrm>
          <a:prstGeom prst="rect">
            <a:avLst/>
          </a:prstGeom>
          <a:solidFill>
            <a:schemeClr val="bg1">
              <a:alpha val="50195"/>
            </a:scheme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2800" b="1" dirty="0" smtClean="0">
                <a:solidFill>
                  <a:srgbClr val="FF0000"/>
                </a:solidFill>
                <a:latin typeface="+mj-ea"/>
                <a:ea typeface="+mj-ea"/>
              </a:rPr>
              <a:t>連携感染</a:t>
            </a:r>
            <a:endParaRPr lang="ja-JP" altLang="en-US" sz="28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43" name="下矢印 42"/>
          <p:cNvSpPr/>
          <p:nvPr/>
        </p:nvSpPr>
        <p:spPr>
          <a:xfrm>
            <a:off x="3635747" y="2996952"/>
            <a:ext cx="288032" cy="425671"/>
          </a:xfrm>
          <a:prstGeom prst="downArrow">
            <a:avLst/>
          </a:prstGeom>
          <a:gradFill>
            <a:gsLst>
              <a:gs pos="100000">
                <a:schemeClr val="tx2"/>
              </a:gs>
              <a:gs pos="100000">
                <a:schemeClr val="accent1">
                  <a:lumMod val="50000"/>
                </a:schemeClr>
              </a:gs>
              <a:gs pos="0">
                <a:schemeClr val="accent1"/>
              </a:gs>
              <a:gs pos="100000">
                <a:schemeClr val="folHlink"/>
              </a:gs>
            </a:gsLst>
            <a:lin ang="162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下矢印 46"/>
          <p:cNvSpPr/>
          <p:nvPr/>
        </p:nvSpPr>
        <p:spPr>
          <a:xfrm>
            <a:off x="4585016" y="4001021"/>
            <a:ext cx="288032" cy="796130"/>
          </a:xfrm>
          <a:prstGeom prst="downArrow">
            <a:avLst>
              <a:gd name="adj1" fmla="val 50000"/>
              <a:gd name="adj2" fmla="val 89305"/>
            </a:avLst>
          </a:prstGeom>
          <a:gradFill>
            <a:gsLst>
              <a:gs pos="100000">
                <a:schemeClr val="tx2"/>
              </a:gs>
              <a:gs pos="100000">
                <a:schemeClr val="accent1">
                  <a:lumMod val="50000"/>
                </a:schemeClr>
              </a:gs>
              <a:gs pos="0">
                <a:schemeClr val="accent1"/>
              </a:gs>
              <a:gs pos="100000">
                <a:schemeClr val="folHlink"/>
              </a:gs>
            </a:gsLst>
            <a:lin ang="162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下矢印 47"/>
          <p:cNvSpPr/>
          <p:nvPr/>
        </p:nvSpPr>
        <p:spPr>
          <a:xfrm>
            <a:off x="3635747" y="4394617"/>
            <a:ext cx="288032" cy="796130"/>
          </a:xfrm>
          <a:prstGeom prst="downArrow">
            <a:avLst>
              <a:gd name="adj1" fmla="val 50000"/>
              <a:gd name="adj2" fmla="val 89305"/>
            </a:avLst>
          </a:prstGeom>
          <a:gradFill>
            <a:gsLst>
              <a:gs pos="100000">
                <a:schemeClr val="tx2"/>
              </a:gs>
              <a:gs pos="100000">
                <a:schemeClr val="accent1">
                  <a:lumMod val="50000"/>
                </a:schemeClr>
              </a:gs>
              <a:gs pos="0">
                <a:schemeClr val="accent1"/>
              </a:gs>
              <a:gs pos="100000">
                <a:schemeClr val="folHlink"/>
              </a:gs>
            </a:gsLst>
            <a:lin ang="162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下矢印 8"/>
          <p:cNvSpPr/>
          <p:nvPr/>
        </p:nvSpPr>
        <p:spPr>
          <a:xfrm>
            <a:off x="935744" y="3057396"/>
            <a:ext cx="504056" cy="1739755"/>
          </a:xfrm>
          <a:prstGeom prst="downArrow">
            <a:avLst>
              <a:gd name="adj1" fmla="val 50000"/>
              <a:gd name="adj2" fmla="val 88009"/>
            </a:avLst>
          </a:prstGeom>
          <a:gradFill flip="none" rotWithShape="1">
            <a:gsLst>
              <a:gs pos="100000">
                <a:schemeClr val="tx2"/>
              </a:gs>
              <a:gs pos="100000">
                <a:schemeClr val="accent1">
                  <a:lumMod val="50000"/>
                </a:schemeClr>
              </a:gs>
              <a:gs pos="0">
                <a:schemeClr val="accent1"/>
              </a:gs>
              <a:gs pos="100000">
                <a:schemeClr val="folHlink"/>
              </a:gs>
            </a:gsLst>
            <a:lin ang="162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星 32 23"/>
          <p:cNvSpPr>
            <a:spLocks noChangeAspect="1"/>
          </p:cNvSpPr>
          <p:nvPr/>
        </p:nvSpPr>
        <p:spPr>
          <a:xfrm>
            <a:off x="6781124" y="1590634"/>
            <a:ext cx="900000" cy="90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7" name="テキスト ボックス 20"/>
          <p:cNvSpPr txBox="1">
            <a:spLocks noChangeArrowheads="1"/>
          </p:cNvSpPr>
          <p:nvPr/>
        </p:nvSpPr>
        <p:spPr bwMode="auto">
          <a:xfrm>
            <a:off x="6552468" y="1776190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WO</a:t>
            </a:r>
          </a:p>
        </p:txBody>
      </p:sp>
      <p:sp>
        <p:nvSpPr>
          <p:cNvPr id="49" name="下矢印 48"/>
          <p:cNvSpPr/>
          <p:nvPr/>
        </p:nvSpPr>
        <p:spPr>
          <a:xfrm rot="2700000">
            <a:off x="2845610" y="2553621"/>
            <a:ext cx="288032" cy="480966"/>
          </a:xfrm>
          <a:prstGeom prst="downArrow">
            <a:avLst/>
          </a:prstGeom>
          <a:gradFill>
            <a:gsLst>
              <a:gs pos="100000">
                <a:schemeClr val="tx2"/>
              </a:gs>
              <a:gs pos="100000">
                <a:schemeClr val="accent1">
                  <a:lumMod val="50000"/>
                </a:schemeClr>
              </a:gs>
              <a:gs pos="0">
                <a:schemeClr val="accent1"/>
              </a:gs>
              <a:gs pos="100000">
                <a:schemeClr val="folHlink"/>
              </a:gs>
            </a:gsLst>
            <a:lin ang="162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下矢印 49"/>
          <p:cNvSpPr/>
          <p:nvPr/>
        </p:nvSpPr>
        <p:spPr>
          <a:xfrm rot="-2700000">
            <a:off x="4404261" y="2578314"/>
            <a:ext cx="288032" cy="480966"/>
          </a:xfrm>
          <a:prstGeom prst="downArrow">
            <a:avLst/>
          </a:prstGeom>
          <a:gradFill>
            <a:gsLst>
              <a:gs pos="100000">
                <a:schemeClr val="tx2"/>
              </a:gs>
              <a:gs pos="100000">
                <a:schemeClr val="accent1">
                  <a:lumMod val="50000"/>
                </a:schemeClr>
              </a:gs>
              <a:gs pos="0">
                <a:schemeClr val="accent1"/>
              </a:gs>
              <a:gs pos="100000">
                <a:schemeClr val="folHlink"/>
              </a:gs>
            </a:gsLst>
            <a:lin ang="16200000" scaled="1"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直線コネクタ 28"/>
          <p:cNvSpPr>
            <a:spLocks noChangeShapeType="1"/>
          </p:cNvSpPr>
          <p:nvPr/>
        </p:nvSpPr>
        <p:spPr bwMode="auto">
          <a:xfrm>
            <a:off x="5508104" y="980728"/>
            <a:ext cx="0" cy="540000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連携感染の定義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例</a:t>
            </a:r>
            <a:r>
              <a:rPr kumimoji="1" lang="en-US" altLang="ja-JP" dirty="0" smtClean="0"/>
              <a:t>: PE </a:t>
            </a:r>
            <a:r>
              <a:rPr kumimoji="1" lang="ja-JP" altLang="en-US" dirty="0" smtClean="0"/>
              <a:t>→ </a:t>
            </a:r>
            <a:r>
              <a:rPr kumimoji="1" lang="en-US" altLang="ja-JP" dirty="0" smtClean="0"/>
              <a:t>WORM, TROJ)</a:t>
            </a:r>
            <a:endParaRPr kumimoji="1" lang="ja-JP" altLang="en-US" dirty="0"/>
          </a:p>
        </p:txBody>
      </p:sp>
      <p:graphicFrame>
        <p:nvGraphicFramePr>
          <p:cNvPr id="6" name="コンテンツ プレースホルダー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754641655"/>
              </p:ext>
            </p:extLst>
          </p:nvPr>
        </p:nvGraphicFramePr>
        <p:xfrm>
          <a:off x="457200" y="981069"/>
          <a:ext cx="8235525" cy="5405760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808355"/>
                <a:gridCol w="1485434"/>
                <a:gridCol w="1485434"/>
                <a:gridCol w="1485434"/>
                <a:gridCol w="1485434"/>
                <a:gridCol w="1485434"/>
              </a:tblGrid>
              <a:tr h="14367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時間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latin typeface="+mj-lt"/>
                        </a:rPr>
                        <a:t>初期感染</a:t>
                      </a:r>
                      <a:endParaRPr kumimoji="1" lang="ja-JP" altLang="en-US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latin typeface="+mj-lt"/>
                        </a:rPr>
                        <a:t>命令サーバ</a:t>
                      </a:r>
                      <a:endParaRPr kumimoji="1" lang="ja-JP" altLang="en-US" b="1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latin typeface="+mj-lt"/>
                        </a:rPr>
                        <a:t>連携感染</a:t>
                      </a:r>
                      <a:endParaRPr kumimoji="1" lang="ja-JP" altLang="en-US" b="1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1" dirty="0" smtClean="0">
                          <a:latin typeface="+mj-lt"/>
                        </a:rPr>
                        <a:t>ユーザ</a:t>
                      </a:r>
                      <a:endParaRPr kumimoji="1" lang="ja-JP" altLang="en-US" b="1" dirty="0">
                        <a:latin typeface="+mj-lt"/>
                      </a:endParaRPr>
                    </a:p>
                  </a:txBody>
                  <a:tcPr>
                    <a:solidFill>
                      <a:srgbClr val="C0504D"/>
                    </a:solidFill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0:00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EBECF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E8D0D0"/>
                    </a:solidFill>
                  </a:tcPr>
                </a:tc>
              </a:tr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1:00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EBEC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1:30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EBEC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  <a:tr h="126000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1:30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solidFill>
                      <a:srgbClr val="EBEC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修士論文発表会 </a:t>
            </a:r>
            <a:r>
              <a:rPr lang="en-US" altLang="ja-JP" smtClean="0"/>
              <a:t>C7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1043608" y="1328500"/>
            <a:ext cx="1723256" cy="1236404"/>
            <a:chOff x="1043608" y="1268760"/>
            <a:chExt cx="1723256" cy="1236404"/>
          </a:xfrm>
        </p:grpSpPr>
        <p:pic>
          <p:nvPicPr>
            <p:cNvPr id="7" name="Picture 8" descr="apple, computer, mac pro, server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1285963"/>
              <a:ext cx="1219200" cy="12192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星 32 7"/>
            <p:cNvSpPr>
              <a:spLocks noChangeAspect="1"/>
            </p:cNvSpPr>
            <p:nvPr/>
          </p:nvSpPr>
          <p:spPr>
            <a:xfrm>
              <a:off x="1272264" y="1268760"/>
              <a:ext cx="900000" cy="900000"/>
            </a:xfrm>
            <a:prstGeom prst="star32">
              <a:avLst/>
            </a:prstGeom>
            <a:gradFill flip="none" rotWithShape="1">
              <a:gsLst>
                <a:gs pos="100000">
                  <a:srgbClr val="400000"/>
                </a:gs>
                <a:gs pos="0">
                  <a:srgbClr val="FF0000"/>
                </a:gs>
                <a:gs pos="100000">
                  <a:schemeClr val="folHlink"/>
                </a:gs>
              </a:gsLst>
              <a:lin ang="2700000" scaled="1"/>
              <a:tileRect/>
            </a:gra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9" name="テキスト ボックス 20"/>
            <p:cNvSpPr txBox="1">
              <a:spLocks noChangeArrowheads="1"/>
            </p:cNvSpPr>
            <p:nvPr/>
          </p:nvSpPr>
          <p:spPr bwMode="auto">
            <a:xfrm>
              <a:off x="1043608" y="1477888"/>
              <a:ext cx="13573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9pPr>
            </a:lstStyle>
            <a:p>
              <a:pPr algn="ctr" eaLnBrk="1" hangingPunct="1"/>
              <a:r>
                <a:rPr lang="en-US" altLang="ja-JP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ea typeface="ヒラギノ角ゴ Pro W3" pitchFamily="34" charset="-128"/>
                </a:rPr>
                <a:t>PE</a:t>
              </a:r>
              <a:endPara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endParaRPr>
            </a:p>
          </p:txBody>
        </p:sp>
      </p:grpSp>
      <p:sp>
        <p:nvSpPr>
          <p:cNvPr id="10" name="右矢印 9"/>
          <p:cNvSpPr/>
          <p:nvPr/>
        </p:nvSpPr>
        <p:spPr>
          <a:xfrm>
            <a:off x="2627784" y="1716425"/>
            <a:ext cx="4680520" cy="488439"/>
          </a:xfrm>
          <a:prstGeom prst="rightArrow">
            <a:avLst>
              <a:gd name="adj1" fmla="val 50000"/>
              <a:gd name="adj2" fmla="val 66515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400000"/>
              </a:gs>
              <a:gs pos="100000">
                <a:schemeClr val="tx2"/>
              </a:gs>
            </a:gsLst>
            <a:lin ang="108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初期感染</a:t>
            </a:r>
            <a:endParaRPr kumimoji="1" lang="ja-JP" altLang="en-US" dirty="0"/>
          </a:p>
        </p:txBody>
      </p:sp>
      <p:grpSp>
        <p:nvGrpSpPr>
          <p:cNvPr id="28" name="グループ化 27"/>
          <p:cNvGrpSpPr/>
          <p:nvPr/>
        </p:nvGrpSpPr>
        <p:grpSpPr>
          <a:xfrm>
            <a:off x="2483768" y="2641847"/>
            <a:ext cx="1817489" cy="1219201"/>
            <a:chOff x="2483768" y="2348880"/>
            <a:chExt cx="1817489" cy="1219201"/>
          </a:xfrm>
        </p:grpSpPr>
        <p:pic>
          <p:nvPicPr>
            <p:cNvPr id="11" name="Picture 8" descr="apple, computer, mac pro, server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82057" y="2348880"/>
              <a:ext cx="1219200" cy="12192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0" descr="http://www.r3m3mb3r-hackerz.com/wp-content/uploads/2010/09/terminal-icon-512x512-450x45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3799" y="2355726"/>
              <a:ext cx="857250" cy="85725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テキスト ボックス 20"/>
            <p:cNvSpPr txBox="1">
              <a:spLocks noChangeArrowheads="1"/>
            </p:cNvSpPr>
            <p:nvPr/>
          </p:nvSpPr>
          <p:spPr bwMode="auto">
            <a:xfrm>
              <a:off x="2483768" y="2522741"/>
              <a:ext cx="13573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9pPr>
            </a:lstStyle>
            <a:p>
              <a:pPr algn="ctr" eaLnBrk="1" hangingPunct="1"/>
              <a:r>
                <a:rPr lang="en-US" altLang="ja-JP" sz="28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ea typeface="ヒラギノ角ゴ Pro W3" pitchFamily="34" charset="-128"/>
                </a:rPr>
                <a:t>IRC</a:t>
              </a:r>
            </a:p>
          </p:txBody>
        </p:sp>
      </p:grpSp>
      <p:sp>
        <p:nvSpPr>
          <p:cNvPr id="14" name="左矢印 13"/>
          <p:cNvSpPr/>
          <p:nvPr/>
        </p:nvSpPr>
        <p:spPr>
          <a:xfrm>
            <a:off x="4067944" y="2780928"/>
            <a:ext cx="3168353" cy="520391"/>
          </a:xfrm>
          <a:prstGeom prst="leftArrow">
            <a:avLst>
              <a:gd name="adj1" fmla="val 50000"/>
              <a:gd name="adj2" fmla="val 68339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/>
              </a:gs>
              <a:gs pos="100000">
                <a:schemeClr val="tx2"/>
              </a:gs>
            </a:gsLst>
            <a:lin ang="0" scaled="1"/>
            <a:tileRect/>
          </a:gra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DNS</a:t>
            </a:r>
            <a:endParaRPr kumimoji="1" lang="ja-JP" altLang="en-US" dirty="0"/>
          </a:p>
        </p:txBody>
      </p:sp>
      <p:sp>
        <p:nvSpPr>
          <p:cNvPr id="15" name="右矢印 14"/>
          <p:cNvSpPr/>
          <p:nvPr/>
        </p:nvSpPr>
        <p:spPr>
          <a:xfrm>
            <a:off x="4139951" y="3228593"/>
            <a:ext cx="3168353" cy="488439"/>
          </a:xfrm>
          <a:prstGeom prst="rightArrow">
            <a:avLst>
              <a:gd name="adj1" fmla="val 50000"/>
              <a:gd name="adj2" fmla="val 64564"/>
            </a:avLst>
          </a:prstGeom>
          <a:gradFill flip="none" rotWithShape="1">
            <a:gsLst>
              <a:gs pos="0">
                <a:srgbClr val="92D050"/>
              </a:gs>
              <a:gs pos="100000">
                <a:srgbClr val="008000"/>
              </a:gs>
              <a:gs pos="100000">
                <a:schemeClr val="tx2"/>
              </a:gs>
            </a:gsLst>
            <a:lin ang="108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命令</a:t>
            </a:r>
            <a:endParaRPr kumimoji="1" lang="ja-JP" altLang="en-US" dirty="0"/>
          </a:p>
        </p:txBody>
      </p:sp>
      <p:pic>
        <p:nvPicPr>
          <p:cNvPr id="16" name="Picture 45" descr="cinema,display,diagonal,blue,computer,monitor,screen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217911"/>
            <a:ext cx="1219200" cy="12192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正方形/長方形 16"/>
          <p:cNvSpPr/>
          <p:nvPr/>
        </p:nvSpPr>
        <p:spPr>
          <a:xfrm>
            <a:off x="4627994" y="4166314"/>
            <a:ext cx="2104246" cy="1926982"/>
          </a:xfrm>
          <a:prstGeom prst="rect">
            <a:avLst/>
          </a:prstGeom>
          <a:pattFill prst="wdUpDiag">
            <a:fgClr>
              <a:srgbClr val="FFCCCC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dirty="0" smtClean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4067944" y="3861048"/>
            <a:ext cx="1723256" cy="1236404"/>
            <a:chOff x="4067944" y="3429000"/>
            <a:chExt cx="1723256" cy="1236404"/>
          </a:xfrm>
        </p:grpSpPr>
        <p:pic>
          <p:nvPicPr>
            <p:cNvPr id="18" name="Picture 8" descr="apple, computer, mac pro, server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3446203"/>
              <a:ext cx="1219200" cy="12192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星 32 18"/>
            <p:cNvSpPr>
              <a:spLocks noChangeAspect="1"/>
            </p:cNvSpPr>
            <p:nvPr/>
          </p:nvSpPr>
          <p:spPr>
            <a:xfrm>
              <a:off x="4296600" y="3429000"/>
              <a:ext cx="900000" cy="900000"/>
            </a:xfrm>
            <a:prstGeom prst="star32">
              <a:avLst/>
            </a:prstGeom>
            <a:gradFill flip="none" rotWithShape="1">
              <a:gsLst>
                <a:gs pos="100000">
                  <a:srgbClr val="400000"/>
                </a:gs>
                <a:gs pos="0">
                  <a:srgbClr val="FF0000"/>
                </a:gs>
                <a:gs pos="100000">
                  <a:schemeClr val="folHlink"/>
                </a:gs>
              </a:gsLst>
              <a:lin ang="2700000" scaled="1"/>
              <a:tileRect/>
            </a:gra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20" name="テキスト ボックス 20"/>
            <p:cNvSpPr txBox="1">
              <a:spLocks noChangeArrowheads="1"/>
            </p:cNvSpPr>
            <p:nvPr/>
          </p:nvSpPr>
          <p:spPr bwMode="auto">
            <a:xfrm>
              <a:off x="4067944" y="3641563"/>
              <a:ext cx="13573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9pPr>
            </a:lstStyle>
            <a:p>
              <a:pPr algn="ctr" eaLnBrk="1" hangingPunct="1"/>
              <a:r>
                <a:rPr lang="en-US" altLang="ja-JP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ea typeface="ヒラギノ角ゴ Pro W3" pitchFamily="34" charset="-128"/>
                </a:rPr>
                <a:t>WO</a:t>
              </a:r>
              <a:endPara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endParaRP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5508104" y="5105359"/>
            <a:ext cx="1689855" cy="1275969"/>
            <a:chOff x="5508104" y="4437112"/>
            <a:chExt cx="1689855" cy="1275969"/>
          </a:xfrm>
        </p:grpSpPr>
        <p:pic>
          <p:nvPicPr>
            <p:cNvPr id="21" name="Picture 8" descr="apple, computer, mac pro, server icon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8759" y="4493880"/>
              <a:ext cx="1219200" cy="12192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星 32 21"/>
            <p:cNvSpPr>
              <a:spLocks noChangeAspect="1"/>
            </p:cNvSpPr>
            <p:nvPr/>
          </p:nvSpPr>
          <p:spPr>
            <a:xfrm>
              <a:off x="5736760" y="4437112"/>
              <a:ext cx="900000" cy="900000"/>
            </a:xfrm>
            <a:prstGeom prst="star32">
              <a:avLst/>
            </a:prstGeom>
            <a:gradFill flip="none" rotWithShape="1">
              <a:gsLst>
                <a:gs pos="100000">
                  <a:srgbClr val="400000"/>
                </a:gs>
                <a:gs pos="0">
                  <a:srgbClr val="FF0000"/>
                </a:gs>
                <a:gs pos="100000">
                  <a:schemeClr val="folHlink"/>
                </a:gs>
              </a:gsLst>
              <a:lin ang="2700000" scaled="1"/>
              <a:tileRect/>
            </a:gradFill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</a:endParaRPr>
            </a:p>
          </p:txBody>
        </p:sp>
        <p:sp>
          <p:nvSpPr>
            <p:cNvPr id="23" name="テキスト ボックス 22"/>
            <p:cNvSpPr txBox="1">
              <a:spLocks noChangeArrowheads="1"/>
            </p:cNvSpPr>
            <p:nvPr/>
          </p:nvSpPr>
          <p:spPr bwMode="auto">
            <a:xfrm>
              <a:off x="5508104" y="4649675"/>
              <a:ext cx="135731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ヒラギノ角ゴ Pro W6" pitchFamily="34" charset="-128"/>
                </a:defRPr>
              </a:lvl9pPr>
            </a:lstStyle>
            <a:p>
              <a:pPr algn="ctr" eaLnBrk="1" hangingPunct="1"/>
              <a:r>
                <a:rPr lang="en-US" altLang="ja-JP" sz="28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Impact" pitchFamily="34" charset="0"/>
                  <a:ea typeface="ヒラギノ角ゴ Pro W3" pitchFamily="34" charset="-128"/>
                </a:rPr>
                <a:t>TR</a:t>
              </a:r>
              <a:endPara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endParaRPr>
            </a:p>
          </p:txBody>
        </p:sp>
      </p:grpSp>
      <p:sp>
        <p:nvSpPr>
          <p:cNvPr id="24" name="左矢印 23"/>
          <p:cNvSpPr/>
          <p:nvPr/>
        </p:nvSpPr>
        <p:spPr>
          <a:xfrm>
            <a:off x="6810456" y="5301450"/>
            <a:ext cx="497848" cy="523989"/>
          </a:xfrm>
          <a:prstGeom prst="leftArrow">
            <a:avLst>
              <a:gd name="adj1" fmla="val 50000"/>
              <a:gd name="adj2" fmla="val 61068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/>
              </a:gs>
              <a:gs pos="100000">
                <a:schemeClr val="tx2"/>
              </a:gs>
            </a:gsLst>
            <a:lin ang="0" scaled="1"/>
            <a:tileRect/>
          </a:gra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5" name="右矢印 24"/>
          <p:cNvSpPr/>
          <p:nvPr/>
        </p:nvSpPr>
        <p:spPr>
          <a:xfrm>
            <a:off x="6851744" y="5825439"/>
            <a:ext cx="528568" cy="488439"/>
          </a:xfrm>
          <a:prstGeom prst="rightArrow">
            <a:avLst>
              <a:gd name="adj1" fmla="val 50000"/>
              <a:gd name="adj2" fmla="val 64564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400000"/>
              </a:gs>
              <a:gs pos="100000">
                <a:schemeClr val="tx2"/>
              </a:gs>
            </a:gsLst>
            <a:lin ang="108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左矢印 25"/>
          <p:cNvSpPr/>
          <p:nvPr/>
        </p:nvSpPr>
        <p:spPr>
          <a:xfrm>
            <a:off x="5580112" y="4000748"/>
            <a:ext cx="1656184" cy="523989"/>
          </a:xfrm>
          <a:prstGeom prst="leftArrow">
            <a:avLst>
              <a:gd name="adj1" fmla="val 50000"/>
              <a:gd name="adj2" fmla="val 61068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tx2"/>
              </a:gs>
              <a:gs pos="100000">
                <a:schemeClr val="tx2"/>
              </a:gs>
            </a:gsLst>
            <a:lin ang="0" scaled="1"/>
            <a:tileRect/>
          </a:gra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DNS</a:t>
            </a:r>
            <a:endParaRPr kumimoji="1" lang="ja-JP" altLang="en-US" dirty="0"/>
          </a:p>
        </p:txBody>
      </p:sp>
      <p:sp>
        <p:nvSpPr>
          <p:cNvPr id="27" name="右矢印 26"/>
          <p:cNvSpPr/>
          <p:nvPr/>
        </p:nvSpPr>
        <p:spPr>
          <a:xfrm>
            <a:off x="5621933" y="4452729"/>
            <a:ext cx="1758380" cy="488439"/>
          </a:xfrm>
          <a:prstGeom prst="rightArrow">
            <a:avLst>
              <a:gd name="adj1" fmla="val 50000"/>
              <a:gd name="adj2" fmla="val 64564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400000"/>
              </a:gs>
              <a:gs pos="100000">
                <a:schemeClr val="tx2"/>
              </a:gs>
            </a:gsLst>
            <a:lin ang="108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GET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7084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目的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229600" cy="5472608"/>
          </a:xfrm>
        </p:spPr>
        <p:txBody>
          <a:bodyPr/>
          <a:lstStyle/>
          <a:p>
            <a:r>
              <a:rPr lang="ja-JP" altLang="en-US" dirty="0" smtClean="0"/>
              <a:t>ログデータから</a:t>
            </a:r>
            <a:r>
              <a:rPr lang="ja-JP" altLang="en-US" dirty="0" smtClean="0">
                <a:latin typeface="+mj-ea"/>
                <a:ea typeface="+mj-ea"/>
              </a:rPr>
              <a:t>連携感染</a:t>
            </a:r>
            <a:r>
              <a:rPr lang="ja-JP" altLang="en-US" dirty="0" smtClean="0"/>
              <a:t>を発見すること</a:t>
            </a:r>
            <a:endParaRPr lang="en-US" altLang="ja-JP" dirty="0" smtClean="0"/>
          </a:p>
          <a:p>
            <a:endParaRPr lang="en-US" altLang="ja-JP" dirty="0"/>
          </a:p>
          <a:p>
            <a:pPr marL="0" indent="0">
              <a:buNone/>
            </a:pPr>
            <a:endParaRPr lang="en-US" altLang="ja-JP" dirty="0" smtClean="0"/>
          </a:p>
          <a:p>
            <a:r>
              <a:rPr lang="ja-JP" altLang="en-US" dirty="0" smtClean="0"/>
              <a:t>膨大なデータから連携感染を発見するのは難しい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約</a:t>
            </a:r>
            <a:r>
              <a:rPr lang="en-US" altLang="ja-JP" dirty="0" smtClean="0"/>
              <a:t>100</a:t>
            </a:r>
            <a:r>
              <a:rPr lang="ja-JP" altLang="en-US" dirty="0" smtClean="0"/>
              <a:t>台のハニーポットで観測された</a:t>
            </a:r>
            <a:r>
              <a:rPr lang="en-US" altLang="ja-JP" dirty="0" smtClean="0"/>
              <a:t>3</a:t>
            </a:r>
            <a:r>
              <a:rPr lang="ja-JP" altLang="en-US" dirty="0" smtClean="0"/>
              <a:t>年間のデータ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連携感染の組み合わせは複雑</a:t>
            </a:r>
            <a:r>
              <a:rPr lang="en-US" altLang="ja-JP" dirty="0" smtClean="0"/>
              <a:t> </a:t>
            </a:r>
          </a:p>
          <a:p>
            <a:pPr lvl="1">
              <a:buNone/>
            </a:pP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i="1" dirty="0" err="1" smtClean="0">
                <a:solidFill>
                  <a:srgbClr val="FF0000"/>
                </a:solidFill>
              </a:rPr>
              <a:t>Apriori</a:t>
            </a:r>
            <a:r>
              <a:rPr lang="en-US" altLang="ja-JP" i="1" dirty="0" smtClean="0"/>
              <a:t> </a:t>
            </a:r>
            <a:r>
              <a:rPr lang="ja-JP" altLang="en-US" dirty="0" smtClean="0"/>
              <a:t>と</a:t>
            </a:r>
            <a:r>
              <a:rPr lang="en-US" altLang="ja-JP" i="1" dirty="0" err="1" smtClean="0">
                <a:solidFill>
                  <a:srgbClr val="FF0000"/>
                </a:solidFill>
              </a:rPr>
              <a:t>PrefixSpan</a:t>
            </a:r>
            <a:r>
              <a:rPr lang="en-US" altLang="ja-JP" i="1" dirty="0" smtClean="0"/>
              <a:t> </a:t>
            </a:r>
            <a:r>
              <a:rPr lang="ja-JP" altLang="en-US" dirty="0" smtClean="0"/>
              <a:t>を適用し、連携感染の特定を試みる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手動結果と自動結果の一致を実証した</a:t>
            </a:r>
            <a:endParaRPr lang="en-US" altLang="ja-JP" dirty="0" smtClean="0"/>
          </a:p>
          <a:p>
            <a:endParaRPr lang="en-US" altLang="ja-JP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修士論文発表会 </a:t>
            </a:r>
            <a:r>
              <a:rPr lang="en-US" altLang="ja-JP" smtClean="0"/>
              <a:t>C7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sp>
        <p:nvSpPr>
          <p:cNvPr id="9" name="直線コネクタ 27"/>
          <p:cNvSpPr>
            <a:spLocks noChangeShapeType="1"/>
          </p:cNvSpPr>
          <p:nvPr/>
        </p:nvSpPr>
        <p:spPr bwMode="auto">
          <a:xfrm>
            <a:off x="457200" y="2312442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" name="タイトル 1"/>
          <p:cNvSpPr txBox="1">
            <a:spLocks/>
          </p:cNvSpPr>
          <p:nvPr/>
        </p:nvSpPr>
        <p:spPr bwMode="auto">
          <a:xfrm>
            <a:off x="467544" y="1556792"/>
            <a:ext cx="82296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ヒラギノ角ゴ ProN W6" pitchFamily="34" charset="-128"/>
                <a:ea typeface="ヒラギノ角ゴ ProN W6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ヒラギノ角ゴ ProN W6" pitchFamily="34" charset="-128"/>
                <a:ea typeface="ヒラギノ角ゴ ProN W6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ヒラギノ角ゴ ProN W6" pitchFamily="34" charset="-128"/>
                <a:ea typeface="ヒラギノ角ゴ ProN W6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ヒラギノ角ゴ ProN W6" pitchFamily="34" charset="-128"/>
                <a:ea typeface="ヒラギノ角ゴ ProN W6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ヒラギノ角ゴ ProN W6" pitchFamily="34" charset="-128"/>
                <a:ea typeface="ヒラギノ角ゴ ProN W6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ヒラギノ角ゴ ProN W6" pitchFamily="34" charset="-128"/>
                <a:ea typeface="ヒラギノ角ゴ ProN W6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ヒラギノ角ゴ ProN W6" pitchFamily="34" charset="-128"/>
                <a:ea typeface="ヒラギノ角ゴ ProN W6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ヒラギノ角ゴ ProN W6" pitchFamily="34" charset="-128"/>
                <a:ea typeface="ヒラギノ角ゴ ProN W6" pitchFamily="34" charset="-128"/>
              </a:defRPr>
            </a:lvl9pPr>
          </a:lstStyle>
          <a:p>
            <a:r>
              <a:rPr lang="ja-JP" altLang="en-US" dirty="0" smtClean="0"/>
              <a:t>問題点</a:t>
            </a:r>
            <a:endParaRPr lang="ja-JP" altLang="en-US" dirty="0"/>
          </a:p>
        </p:txBody>
      </p:sp>
      <p:sp>
        <p:nvSpPr>
          <p:cNvPr id="8" name="直線コネクタ 27"/>
          <p:cNvSpPr>
            <a:spLocks noChangeShapeType="1"/>
          </p:cNvSpPr>
          <p:nvPr/>
        </p:nvSpPr>
        <p:spPr bwMode="auto">
          <a:xfrm>
            <a:off x="467544" y="4581128"/>
            <a:ext cx="8229600" cy="0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1" name="タイトル 1"/>
          <p:cNvSpPr txBox="1">
            <a:spLocks/>
          </p:cNvSpPr>
          <p:nvPr/>
        </p:nvSpPr>
        <p:spPr bwMode="auto">
          <a:xfrm>
            <a:off x="477888" y="3825478"/>
            <a:ext cx="82296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 kern="120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ヒラギノ角ゴ ProN W6" pitchFamily="34" charset="-128"/>
                <a:ea typeface="ヒラギノ角ゴ ProN W6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ヒラギノ角ゴ ProN W6" pitchFamily="34" charset="-128"/>
                <a:ea typeface="ヒラギノ角ゴ ProN W6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ヒラギノ角ゴ ProN W6" pitchFamily="34" charset="-128"/>
                <a:ea typeface="ヒラギノ角ゴ ProN W6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ヒラギノ角ゴ ProN W6" pitchFamily="34" charset="-128"/>
                <a:ea typeface="ヒラギノ角ゴ ProN W6" pitchFamily="34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ヒラギノ角ゴ ProN W6" pitchFamily="34" charset="-128"/>
                <a:ea typeface="ヒラギノ角ゴ ProN W6" pitchFamily="3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ヒラギノ角ゴ ProN W6" pitchFamily="34" charset="-128"/>
                <a:ea typeface="ヒラギノ角ゴ ProN W6" pitchFamily="3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ヒラギノ角ゴ ProN W6" pitchFamily="34" charset="-128"/>
                <a:ea typeface="ヒラギノ角ゴ ProN W6" pitchFamily="3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2"/>
                </a:solidFill>
                <a:latin typeface="ヒラギノ角ゴ ProN W6" pitchFamily="34" charset="-128"/>
                <a:ea typeface="ヒラギノ角ゴ ProN W6" pitchFamily="34" charset="-128"/>
              </a:defRPr>
            </a:lvl9pPr>
          </a:lstStyle>
          <a:p>
            <a:r>
              <a:rPr lang="ja-JP" altLang="en-US" dirty="0" smtClean="0"/>
              <a:t>提案手法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111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3</a:t>
            </a:r>
            <a:r>
              <a:rPr lang="ja-JP" altLang="en-US" dirty="0"/>
              <a:t>種類で構成される連携</a:t>
            </a:r>
            <a:r>
              <a:rPr kumimoji="1" lang="ja-JP" altLang="en-US" dirty="0" smtClean="0"/>
              <a:t>感染の生存期間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kumimoji="1" lang="en-US" altLang="ja-JP" dirty="0" smtClean="0"/>
              <a:t>2</a:t>
            </a:r>
            <a:r>
              <a:rPr kumimoji="1" lang="ja-JP" altLang="en-US" dirty="0" smtClean="0"/>
              <a:t>週間～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ヶ月と短い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修士論文発表会 </a:t>
            </a:r>
            <a:r>
              <a:rPr lang="en-US" altLang="ja-JP" smtClean="0"/>
              <a:t>C7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13585"/>
            <a:ext cx="10080000" cy="513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日付プレースホルダー 3"/>
          <p:cNvSpPr txBox="1">
            <a:spLocks/>
          </p:cNvSpPr>
          <p:nvPr/>
        </p:nvSpPr>
        <p:spPr>
          <a:xfrm rot="-5400000">
            <a:off x="-545164" y="3648815"/>
            <a:ext cx="3392762" cy="216829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endParaRPr lang="en-US" altLang="ja-JP" dirty="0"/>
          </a:p>
        </p:txBody>
      </p:sp>
      <p:sp>
        <p:nvSpPr>
          <p:cNvPr id="10" name="日付プレースホルダー 3"/>
          <p:cNvSpPr txBox="1">
            <a:spLocks/>
          </p:cNvSpPr>
          <p:nvPr/>
        </p:nvSpPr>
        <p:spPr>
          <a:xfrm rot="-5400000">
            <a:off x="-1297056" y="3320586"/>
            <a:ext cx="4896546" cy="216829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Frequency [Slots/Day]</a:t>
            </a:r>
          </a:p>
        </p:txBody>
      </p:sp>
      <p:sp>
        <p:nvSpPr>
          <p:cNvPr id="8" name="日付プレースホルダー 3"/>
          <p:cNvSpPr txBox="1">
            <a:spLocks/>
          </p:cNvSpPr>
          <p:nvPr/>
        </p:nvSpPr>
        <p:spPr>
          <a:xfrm>
            <a:off x="1835696" y="6164499"/>
            <a:ext cx="5544616" cy="216829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dirty="0">
                <a:solidFill>
                  <a:schemeClr val="tx1"/>
                </a:solidFill>
              </a:rPr>
              <a:t>January to April, </a:t>
            </a:r>
            <a:r>
              <a:rPr lang="en-US" altLang="ja-JP" dirty="0" smtClean="0">
                <a:solidFill>
                  <a:schemeClr val="tx1"/>
                </a:solidFill>
              </a:rPr>
              <a:t>2009 [Day]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11" name="日付プレースホルダー 3"/>
          <p:cNvSpPr txBox="1">
            <a:spLocks/>
          </p:cNvSpPr>
          <p:nvPr/>
        </p:nvSpPr>
        <p:spPr>
          <a:xfrm rot="-5400000">
            <a:off x="-36512" y="3356992"/>
            <a:ext cx="2376264" cy="504056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1800" dirty="0" smtClean="0">
                <a:solidFill>
                  <a:schemeClr val="tx1"/>
                </a:solidFill>
              </a:rPr>
              <a:t>頻度</a:t>
            </a:r>
            <a:r>
              <a:rPr lang="en-US" altLang="ja-JP" sz="1800" dirty="0" smtClean="0">
                <a:solidFill>
                  <a:schemeClr val="tx1"/>
                </a:solidFill>
              </a:rPr>
              <a:t>  [Slots/Day]</a:t>
            </a:r>
            <a:endParaRPr lang="en-US" altLang="ja-JP" sz="1800" dirty="0">
              <a:solidFill>
                <a:schemeClr val="tx1"/>
              </a:solidFill>
            </a:endParaRPr>
          </a:p>
        </p:txBody>
      </p:sp>
      <p:sp>
        <p:nvSpPr>
          <p:cNvPr id="12" name="日付プレースホルダー 3"/>
          <p:cNvSpPr txBox="1">
            <a:spLocks/>
          </p:cNvSpPr>
          <p:nvPr/>
        </p:nvSpPr>
        <p:spPr>
          <a:xfrm>
            <a:off x="1259632" y="6021289"/>
            <a:ext cx="6264696" cy="360039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800" dirty="0" smtClean="0">
                <a:solidFill>
                  <a:schemeClr val="tx1"/>
                </a:solidFill>
              </a:rPr>
              <a:t>2009</a:t>
            </a:r>
            <a:r>
              <a:rPr lang="ja-JP" altLang="en-US" sz="1800" dirty="0" smtClean="0">
                <a:solidFill>
                  <a:schemeClr val="tx1"/>
                </a:solidFill>
              </a:rPr>
              <a:t>年</a:t>
            </a:r>
            <a:r>
              <a:rPr lang="en-US" altLang="ja-JP" sz="1800" dirty="0" smtClean="0">
                <a:solidFill>
                  <a:schemeClr val="tx1"/>
                </a:solidFill>
              </a:rPr>
              <a:t>1</a:t>
            </a:r>
            <a:r>
              <a:rPr lang="ja-JP" altLang="en-US" sz="1800" dirty="0" smtClean="0">
                <a:solidFill>
                  <a:schemeClr val="tx1"/>
                </a:solidFill>
              </a:rPr>
              <a:t>月～</a:t>
            </a:r>
            <a:r>
              <a:rPr lang="en-US" altLang="ja-JP" sz="1800" dirty="0" smtClean="0">
                <a:solidFill>
                  <a:schemeClr val="tx1"/>
                </a:solidFill>
              </a:rPr>
              <a:t>4</a:t>
            </a:r>
            <a:r>
              <a:rPr lang="ja-JP" altLang="en-US" sz="1800" dirty="0" smtClean="0">
                <a:solidFill>
                  <a:schemeClr val="tx1"/>
                </a:solidFill>
              </a:rPr>
              <a:t>月 </a:t>
            </a:r>
            <a:r>
              <a:rPr lang="en-US" altLang="ja-JP" sz="1800" dirty="0" smtClean="0">
                <a:solidFill>
                  <a:schemeClr val="tx1"/>
                </a:solidFill>
              </a:rPr>
              <a:t>[Day]</a:t>
            </a:r>
            <a:endParaRPr lang="en-US" altLang="ja-JP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ダウンロード数の推移</a:t>
            </a:r>
            <a:r>
              <a:rPr lang="en-US" altLang="ja-JP" dirty="0" smtClean="0"/>
              <a:t>(</a:t>
            </a:r>
            <a:r>
              <a:rPr lang="en-US" altLang="ja-JP" dirty="0"/>
              <a:t>2007-2010)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修士論文発表会 </a:t>
            </a:r>
            <a:r>
              <a:rPr lang="en-US" altLang="ja-JP" smtClean="0"/>
              <a:t>C7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10800000" cy="550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日付プレースホルダー 3"/>
          <p:cNvSpPr txBox="1">
            <a:spLocks/>
          </p:cNvSpPr>
          <p:nvPr/>
        </p:nvSpPr>
        <p:spPr>
          <a:xfrm>
            <a:off x="1259632" y="6165304"/>
            <a:ext cx="7416824" cy="216829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800" dirty="0" smtClean="0">
                <a:solidFill>
                  <a:schemeClr val="tx1"/>
                </a:solidFill>
              </a:rPr>
              <a:t>CCC </a:t>
            </a:r>
            <a:r>
              <a:rPr lang="en-US" altLang="ja-JP" sz="1800" dirty="0" err="1" smtClean="0">
                <a:solidFill>
                  <a:schemeClr val="tx1"/>
                </a:solidFill>
              </a:rPr>
              <a:t>DATAset</a:t>
            </a:r>
            <a:r>
              <a:rPr lang="ja-JP" altLang="en-US" sz="1800" dirty="0" smtClean="0">
                <a:solidFill>
                  <a:schemeClr val="tx1"/>
                </a:solidFill>
              </a:rPr>
              <a:t> </a:t>
            </a:r>
            <a:r>
              <a:rPr lang="en-US" altLang="ja-JP" sz="1800" dirty="0" smtClean="0">
                <a:solidFill>
                  <a:schemeClr val="tx1"/>
                </a:solidFill>
              </a:rPr>
              <a:t>[3</a:t>
            </a:r>
            <a:r>
              <a:rPr lang="ja-JP" altLang="en-US" sz="1800" dirty="0">
                <a:solidFill>
                  <a:schemeClr val="tx1"/>
                </a:solidFill>
              </a:rPr>
              <a:t> </a:t>
            </a:r>
            <a:r>
              <a:rPr lang="en-US" altLang="ja-JP" sz="1800" dirty="0" smtClean="0">
                <a:solidFill>
                  <a:schemeClr val="tx1"/>
                </a:solidFill>
              </a:rPr>
              <a:t>years]</a:t>
            </a:r>
            <a:endParaRPr lang="en-US" altLang="ja-JP" sz="1800" dirty="0">
              <a:solidFill>
                <a:schemeClr val="tx1"/>
              </a:solidFill>
            </a:endParaRPr>
          </a:p>
        </p:txBody>
      </p:sp>
      <p:sp>
        <p:nvSpPr>
          <p:cNvPr id="11" name="日付プレースホルダー 3"/>
          <p:cNvSpPr txBox="1">
            <a:spLocks/>
          </p:cNvSpPr>
          <p:nvPr/>
        </p:nvSpPr>
        <p:spPr>
          <a:xfrm rot="-5400000">
            <a:off x="-1120422" y="4080863"/>
            <a:ext cx="3392762" cy="216829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endParaRPr lang="en-US" altLang="ja-JP" dirty="0"/>
          </a:p>
        </p:txBody>
      </p:sp>
      <p:sp>
        <p:nvSpPr>
          <p:cNvPr id="12" name="日付プレースホルダー 3"/>
          <p:cNvSpPr txBox="1">
            <a:spLocks/>
          </p:cNvSpPr>
          <p:nvPr/>
        </p:nvSpPr>
        <p:spPr>
          <a:xfrm rot="-5400000">
            <a:off x="-1801112" y="3320586"/>
            <a:ext cx="4896546" cy="216829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1800" dirty="0" smtClean="0">
                <a:solidFill>
                  <a:schemeClr val="tx1"/>
                </a:solidFill>
              </a:rPr>
              <a:t>ダウンロード数</a:t>
            </a:r>
            <a:r>
              <a:rPr lang="en-US" altLang="ja-JP" sz="1800" dirty="0" smtClean="0">
                <a:solidFill>
                  <a:schemeClr val="tx1"/>
                </a:solidFill>
              </a:rPr>
              <a:t>  [DL/Week]</a:t>
            </a:r>
            <a:endParaRPr lang="en-US" altLang="ja-JP" sz="1800" dirty="0">
              <a:solidFill>
                <a:schemeClr val="tx1"/>
              </a:solidFill>
            </a:endParaRPr>
          </a:p>
        </p:txBody>
      </p:sp>
      <p:sp>
        <p:nvSpPr>
          <p:cNvPr id="13" name="直線コネクタ 28"/>
          <p:cNvSpPr>
            <a:spLocks noChangeShapeType="1"/>
          </p:cNvSpPr>
          <p:nvPr/>
        </p:nvSpPr>
        <p:spPr bwMode="auto">
          <a:xfrm>
            <a:off x="2862000" y="1052736"/>
            <a:ext cx="0" cy="4806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4" name="直線コネクタ 28"/>
          <p:cNvSpPr>
            <a:spLocks noChangeShapeType="1"/>
          </p:cNvSpPr>
          <p:nvPr/>
        </p:nvSpPr>
        <p:spPr bwMode="auto">
          <a:xfrm>
            <a:off x="5508104" y="1052736"/>
            <a:ext cx="0" cy="4806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直線コネクタ 28"/>
          <p:cNvSpPr>
            <a:spLocks noChangeShapeType="1"/>
          </p:cNvSpPr>
          <p:nvPr/>
        </p:nvSpPr>
        <p:spPr bwMode="auto">
          <a:xfrm>
            <a:off x="8100392" y="1052736"/>
            <a:ext cx="0" cy="4806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" name="右矢印 17"/>
          <p:cNvSpPr/>
          <p:nvPr/>
        </p:nvSpPr>
        <p:spPr>
          <a:xfrm rot="1200000">
            <a:off x="2507979" y="2508946"/>
            <a:ext cx="4935972" cy="498209"/>
          </a:xfrm>
          <a:prstGeom prst="rightArrow">
            <a:avLst>
              <a:gd name="adj1" fmla="val 50000"/>
              <a:gd name="adj2" fmla="val 86006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000040"/>
              </a:gs>
            </a:gsLst>
            <a:lin ang="108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+mj-ea"/>
                <a:ea typeface="+mj-ea"/>
              </a:rPr>
              <a:t>減少傾向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34311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13584"/>
            <a:ext cx="10080000" cy="5139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755650"/>
          </a:xfrm>
        </p:spPr>
        <p:txBody>
          <a:bodyPr/>
          <a:lstStyle/>
          <a:p>
            <a:r>
              <a:rPr kumimoji="1" lang="ja-JP" altLang="en-US" dirty="0" smtClean="0"/>
              <a:t>連携感染の平均構成マルウェア数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修士論文中間発表会 </a:t>
            </a:r>
            <a:r>
              <a:rPr lang="en-US" altLang="ja-JP" smtClean="0"/>
              <a:t>B22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1" t="-9145" r="93441" b="9145"/>
          <a:stretch/>
        </p:blipFill>
        <p:spPr bwMode="auto">
          <a:xfrm>
            <a:off x="8139583" y="843225"/>
            <a:ext cx="248841" cy="51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日付プレースホルダー 3"/>
          <p:cNvSpPr txBox="1">
            <a:spLocks/>
          </p:cNvSpPr>
          <p:nvPr/>
        </p:nvSpPr>
        <p:spPr>
          <a:xfrm rot="-5400000">
            <a:off x="-1048414" y="4080863"/>
            <a:ext cx="3392762" cy="216829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endParaRPr lang="en-US" altLang="ja-JP" dirty="0"/>
          </a:p>
        </p:txBody>
      </p:sp>
      <p:sp>
        <p:nvSpPr>
          <p:cNvPr id="11" name="日付プレースホルダー 3"/>
          <p:cNvSpPr txBox="1">
            <a:spLocks/>
          </p:cNvSpPr>
          <p:nvPr/>
        </p:nvSpPr>
        <p:spPr>
          <a:xfrm rot="-5400000">
            <a:off x="-1656289" y="3554742"/>
            <a:ext cx="4464496" cy="216829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1800" dirty="0">
                <a:solidFill>
                  <a:schemeClr val="tx1"/>
                </a:solidFill>
              </a:rPr>
              <a:t>連携感染数</a:t>
            </a:r>
            <a:r>
              <a:rPr lang="en-US" altLang="ja-JP" sz="1800" dirty="0" smtClean="0">
                <a:solidFill>
                  <a:schemeClr val="tx1"/>
                </a:solidFill>
              </a:rPr>
              <a:t> </a:t>
            </a:r>
            <a:r>
              <a:rPr lang="en-US" altLang="ja-JP" sz="1800" dirty="0">
                <a:solidFill>
                  <a:schemeClr val="tx1"/>
                </a:solidFill>
              </a:rPr>
              <a:t>[Rules/Month]</a:t>
            </a:r>
          </a:p>
        </p:txBody>
      </p:sp>
      <p:sp>
        <p:nvSpPr>
          <p:cNvPr id="12" name="日付プレースホルダー 3"/>
          <p:cNvSpPr txBox="1">
            <a:spLocks/>
          </p:cNvSpPr>
          <p:nvPr/>
        </p:nvSpPr>
        <p:spPr>
          <a:xfrm rot="-5400000">
            <a:off x="6335793" y="3608617"/>
            <a:ext cx="4464496" cy="216829"/>
          </a:xfrm>
          <a:prstGeom prst="rect">
            <a:avLst/>
          </a:prstGeom>
          <a:noFill/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ja-JP" altLang="en-US" sz="1800" dirty="0" smtClean="0">
                <a:solidFill>
                  <a:schemeClr val="tx1"/>
                </a:solidFill>
              </a:rPr>
              <a:t>連携感染の平均構成マルウェア数</a:t>
            </a:r>
            <a:r>
              <a:rPr lang="en-US" altLang="ja-JP" sz="1800" dirty="0" smtClean="0">
                <a:solidFill>
                  <a:schemeClr val="tx1"/>
                </a:solidFill>
              </a:rPr>
              <a:t>[</a:t>
            </a:r>
            <a:r>
              <a:rPr lang="en-US" altLang="ja-JP" sz="1800" dirty="0">
                <a:solidFill>
                  <a:schemeClr val="tx1"/>
                </a:solidFill>
              </a:rPr>
              <a:t>Patterns/Day]</a:t>
            </a:r>
          </a:p>
        </p:txBody>
      </p:sp>
      <p:sp>
        <p:nvSpPr>
          <p:cNvPr id="13" name="日付プレースホルダー 3"/>
          <p:cNvSpPr txBox="1">
            <a:spLocks/>
          </p:cNvSpPr>
          <p:nvPr/>
        </p:nvSpPr>
        <p:spPr>
          <a:xfrm>
            <a:off x="1115616" y="6236507"/>
            <a:ext cx="6840760" cy="216829"/>
          </a:xfrm>
          <a:prstGeom prst="rect">
            <a:avLst/>
          </a:prstGeom>
          <a:solidFill>
            <a:schemeClr val="bg1"/>
          </a:solidFill>
        </p:spPr>
        <p:txBody>
          <a:bodyPr vert="horz" anchor="ctr"/>
          <a:lstStyle>
            <a:defPPr>
              <a:defRPr lang="ja-JP"/>
            </a:defPPr>
            <a:lvl1pPr algn="r" rtl="0" eaLnBrk="1" fontAlgn="base" latinLnBrk="0" hangingPunct="1">
              <a:spcBef>
                <a:spcPct val="0"/>
              </a:spcBef>
              <a:spcAft>
                <a:spcPct val="0"/>
              </a:spcAft>
              <a:defRPr kumimoji="0" sz="1400" kern="1200" smtClean="0">
                <a:solidFill>
                  <a:schemeClr val="tx2"/>
                </a:solidFill>
                <a:latin typeface="ヒラギノ角ゴ ProN W3" pitchFamily="34" charset="-128"/>
                <a:ea typeface="ヒラギノ角ゴ ProN W3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ヒラギノ角ゴ Pro W6" pitchFamily="34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altLang="ja-JP" sz="1800" dirty="0" smtClean="0">
                <a:solidFill>
                  <a:schemeClr val="tx1"/>
                </a:solidFill>
              </a:rPr>
              <a:t>CCC </a:t>
            </a:r>
            <a:r>
              <a:rPr lang="en-US" altLang="ja-JP" sz="1800" dirty="0" err="1" smtClean="0">
                <a:solidFill>
                  <a:schemeClr val="tx1"/>
                </a:solidFill>
              </a:rPr>
              <a:t>DATAset</a:t>
            </a:r>
            <a:r>
              <a:rPr lang="en-US" altLang="ja-JP" sz="1800" dirty="0" smtClean="0">
                <a:solidFill>
                  <a:schemeClr val="tx1"/>
                </a:solidFill>
              </a:rPr>
              <a:t> 2009</a:t>
            </a:r>
            <a:r>
              <a:rPr lang="ja-JP" altLang="en-US" sz="1800" dirty="0" smtClean="0">
                <a:solidFill>
                  <a:schemeClr val="tx1"/>
                </a:solidFill>
              </a:rPr>
              <a:t> ～ </a:t>
            </a:r>
            <a:r>
              <a:rPr lang="en-US" altLang="ja-JP" sz="1800" dirty="0" smtClean="0">
                <a:solidFill>
                  <a:schemeClr val="tx1"/>
                </a:solidFill>
              </a:rPr>
              <a:t>2010 [2 years]</a:t>
            </a:r>
            <a:endParaRPr lang="en-US" altLang="ja-JP" sz="1800" dirty="0">
              <a:solidFill>
                <a:schemeClr val="tx1"/>
              </a:solidFill>
            </a:endParaRPr>
          </a:p>
        </p:txBody>
      </p:sp>
      <p:sp>
        <p:nvSpPr>
          <p:cNvPr id="16" name="直線コネクタ 28"/>
          <p:cNvSpPr>
            <a:spLocks noChangeShapeType="1"/>
          </p:cNvSpPr>
          <p:nvPr/>
        </p:nvSpPr>
        <p:spPr bwMode="auto">
          <a:xfrm flipH="1">
            <a:off x="4932040" y="1458056"/>
            <a:ext cx="16" cy="4491224"/>
          </a:xfrm>
          <a:prstGeom prst="line">
            <a:avLst/>
          </a:prstGeom>
          <a:noFill/>
          <a:ln w="19050" algn="ctr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5" name="Picture 2" descr="C:\Users\Administrator\Desktop\無題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00" y="1393444"/>
            <a:ext cx="6962400" cy="459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" b="8422"/>
          <a:stretch/>
        </p:blipFill>
        <p:spPr bwMode="auto">
          <a:xfrm>
            <a:off x="1242656" y="1314391"/>
            <a:ext cx="9252000" cy="4706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直線コネクタ 28"/>
          <p:cNvSpPr>
            <a:spLocks noChangeShapeType="1"/>
          </p:cNvSpPr>
          <p:nvPr/>
        </p:nvSpPr>
        <p:spPr bwMode="auto">
          <a:xfrm flipH="1">
            <a:off x="4932040" y="1458056"/>
            <a:ext cx="16" cy="4491224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8" name="右矢印 17"/>
          <p:cNvSpPr/>
          <p:nvPr/>
        </p:nvSpPr>
        <p:spPr>
          <a:xfrm rot="-1200000">
            <a:off x="2348121" y="3321975"/>
            <a:ext cx="4935972" cy="498209"/>
          </a:xfrm>
          <a:prstGeom prst="rightArrow">
            <a:avLst>
              <a:gd name="adj1" fmla="val 50000"/>
              <a:gd name="adj2" fmla="val 86006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400000"/>
              </a:gs>
            </a:gsLst>
            <a:lin ang="1080000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latin typeface="+mj-ea"/>
                <a:ea typeface="+mj-ea"/>
              </a:rPr>
              <a:t>複雑化</a:t>
            </a:r>
            <a:endParaRPr kumimoji="1" lang="ja-JP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11009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コンテンツ プレースホルダー 1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シーケンス</a:t>
            </a:r>
            <a:r>
              <a:rPr lang="en-US" altLang="ja-JP" dirty="0" smtClean="0"/>
              <a:t>(</a:t>
            </a:r>
            <a:r>
              <a:rPr lang="ja-JP" altLang="en-US" dirty="0" smtClean="0"/>
              <a:t>順序あり</a:t>
            </a:r>
            <a:r>
              <a:rPr lang="en-US" altLang="ja-JP" dirty="0" smtClean="0"/>
              <a:t>)</a:t>
            </a:r>
          </a:p>
          <a:p>
            <a:pPr lvl="1"/>
            <a:r>
              <a:rPr lang="en-US" altLang="ja-JP" dirty="0" smtClean="0"/>
              <a:t>PE</a:t>
            </a:r>
            <a:r>
              <a:rPr lang="ja-JP" altLang="en-US" dirty="0" smtClean="0"/>
              <a:t>のあと、</a:t>
            </a:r>
            <a:r>
              <a:rPr lang="en-US" altLang="ja-JP" dirty="0" smtClean="0"/>
              <a:t>WORM</a:t>
            </a:r>
            <a:r>
              <a:rPr lang="ja-JP" altLang="en-US" dirty="0" smtClean="0"/>
              <a:t>に感染し、その後</a:t>
            </a:r>
            <a:r>
              <a:rPr lang="en-US" altLang="ja-JP" dirty="0" smtClean="0"/>
              <a:t>TROJ</a:t>
            </a:r>
            <a:r>
              <a:rPr lang="ja-JP" altLang="en-US" dirty="0" smtClean="0"/>
              <a:t>に感染する</a:t>
            </a:r>
            <a:r>
              <a:rPr lang="en-US" altLang="ja-JP" dirty="0" smtClean="0"/>
              <a:t>(</a:t>
            </a:r>
            <a:r>
              <a:rPr lang="ja-JP" altLang="en-US" dirty="0" smtClean="0"/>
              <a:t>またはその逆</a:t>
            </a:r>
            <a:r>
              <a:rPr lang="en-US" altLang="ja-JP" dirty="0" smtClean="0"/>
              <a:t>)</a:t>
            </a:r>
            <a:endParaRPr lang="en-US" altLang="ja-JP" dirty="0"/>
          </a:p>
        </p:txBody>
      </p:sp>
      <p:sp>
        <p:nvSpPr>
          <p:cNvPr id="49" name="正方形/長方形 48"/>
          <p:cNvSpPr/>
          <p:nvPr/>
        </p:nvSpPr>
        <p:spPr>
          <a:xfrm>
            <a:off x="1002224" y="4509200"/>
            <a:ext cx="2837064" cy="949279"/>
          </a:xfrm>
          <a:prstGeom prst="rect">
            <a:avLst/>
          </a:prstGeom>
          <a:pattFill prst="wdUpDiag">
            <a:fgClr>
              <a:srgbClr val="FFCCCC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正方形/長方形 50"/>
          <p:cNvSpPr/>
          <p:nvPr/>
        </p:nvSpPr>
        <p:spPr>
          <a:xfrm>
            <a:off x="4572000" y="1412856"/>
            <a:ext cx="1234896" cy="1008032"/>
          </a:xfrm>
          <a:prstGeom prst="rect">
            <a:avLst/>
          </a:prstGeom>
          <a:pattFill prst="wdUpDiag">
            <a:fgClr>
              <a:srgbClr val="FFCCCC"/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タイトル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</a:t>
            </a:r>
            <a:r>
              <a:rPr kumimoji="1" lang="ja-JP" altLang="en-US" dirty="0" err="1" smtClean="0"/>
              <a:t>つの</a:t>
            </a:r>
            <a:r>
              <a:rPr kumimoji="1" lang="ja-JP" altLang="en-US" dirty="0" smtClean="0"/>
              <a:t>アルゴリズムの比較</a:t>
            </a:r>
            <a:endParaRPr kumimoji="1" lang="ja-JP" altLang="en-US" dirty="0"/>
          </a:p>
        </p:txBody>
      </p:sp>
      <p:sp>
        <p:nvSpPr>
          <p:cNvPr id="12" name="コンテンツ プレースホルダー 1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r>
              <a:rPr lang="ja-JP" altLang="en-US" dirty="0" smtClean="0"/>
              <a:t>アイテム集合</a:t>
            </a:r>
            <a:r>
              <a:rPr lang="en-US" altLang="ja-JP" dirty="0" smtClean="0"/>
              <a:t>(</a:t>
            </a:r>
            <a:r>
              <a:rPr lang="ja-JP" altLang="en-US" dirty="0" smtClean="0"/>
              <a:t>順序なし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pPr lvl="1"/>
            <a:r>
              <a:rPr lang="en-US" altLang="ja-JP" dirty="0" smtClean="0"/>
              <a:t>PE</a:t>
            </a:r>
            <a:r>
              <a:rPr lang="ja-JP" altLang="en-US" dirty="0" smtClean="0"/>
              <a:t>と</a:t>
            </a:r>
            <a:r>
              <a:rPr lang="en-US" altLang="ja-JP" dirty="0" smtClean="0"/>
              <a:t>WORM</a:t>
            </a:r>
            <a:r>
              <a:rPr lang="ja-JP" altLang="en-US" dirty="0" smtClean="0"/>
              <a:t>がセットのとき、</a:t>
            </a:r>
            <a:r>
              <a:rPr lang="en-US" altLang="ja-JP" dirty="0" smtClean="0"/>
              <a:t>TROJ</a:t>
            </a:r>
            <a:r>
              <a:rPr lang="ja-JP" altLang="en-US" dirty="0" smtClean="0"/>
              <a:t>もセットである</a:t>
            </a:r>
            <a:endParaRPr lang="en-US" altLang="ja-JP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修士論文発表会 </a:t>
            </a:r>
            <a:r>
              <a:rPr lang="en-US" altLang="ja-JP" smtClean="0"/>
              <a:t>C7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gray">
          <a:xfrm>
            <a:off x="467742" y="2476699"/>
            <a:ext cx="4032250" cy="376237"/>
          </a:xfrm>
          <a:prstGeom prst="rect">
            <a:avLst/>
          </a:prstGeom>
          <a:gradFill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0" bIns="0" anchor="ctr"/>
          <a:lstStyle/>
          <a:p>
            <a:pPr defTabSz="801688">
              <a:defRPr/>
            </a:pPr>
            <a:r>
              <a:rPr lang="en-US" altLang="ja-JP" sz="26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1. </a:t>
            </a:r>
            <a:r>
              <a:rPr lang="en-US" altLang="ja-JP" sz="2600" dirty="0" err="1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Apriori</a:t>
            </a:r>
            <a:endParaRPr lang="de-DE" altLang="ja-JP" sz="2600" dirty="0">
              <a:solidFill>
                <a:schemeClr val="bg1"/>
              </a:solidFill>
              <a:latin typeface="ヒラギノ角ゴ ProN W3" pitchFamily="34" charset="-128"/>
              <a:ea typeface="ヒラギノ角ゴ ProN W3" pitchFamily="34" charset="-128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gray">
          <a:xfrm>
            <a:off x="4644206" y="2476699"/>
            <a:ext cx="4032250" cy="376237"/>
          </a:xfrm>
          <a:prstGeom prst="rect">
            <a:avLst/>
          </a:prstGeom>
          <a:gradFill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50000"/>
                </a:schemeClr>
              </a:gs>
              <a:gs pos="100000">
                <a:schemeClr val="folHlink"/>
              </a:gs>
            </a:gsLst>
            <a:lin ang="0" scaled="1"/>
          </a:gradFill>
          <a:ln w="19050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80000" tIns="0" rIns="0" bIns="0" anchor="ctr"/>
          <a:lstStyle/>
          <a:p>
            <a:pPr defTabSz="801688">
              <a:defRPr/>
            </a:pPr>
            <a:r>
              <a:rPr lang="en-US" altLang="ja-JP" sz="2600" dirty="0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2. </a:t>
            </a:r>
            <a:r>
              <a:rPr lang="en-US" altLang="ja-JP" sz="2600" dirty="0" err="1" smtClean="0">
                <a:solidFill>
                  <a:schemeClr val="bg1"/>
                </a:solidFill>
                <a:latin typeface="ヒラギノ角ゴ ProN W3" pitchFamily="34" charset="-128"/>
                <a:ea typeface="ヒラギノ角ゴ ProN W3" pitchFamily="34" charset="-128"/>
              </a:rPr>
              <a:t>PrefixSpan</a:t>
            </a:r>
            <a:endParaRPr lang="de-DE" altLang="ja-JP" sz="2600" dirty="0">
              <a:solidFill>
                <a:schemeClr val="bg1"/>
              </a:solidFill>
              <a:latin typeface="ヒラギノ角ゴ ProN W3" pitchFamily="34" charset="-128"/>
              <a:ea typeface="ヒラギノ角ゴ ProN W3" pitchFamily="34" charset="-128"/>
            </a:endParaRPr>
          </a:p>
        </p:txBody>
      </p:sp>
      <p:sp>
        <p:nvSpPr>
          <p:cNvPr id="16" name="コンテンツ プレースホルダー 2"/>
          <p:cNvSpPr txBox="1">
            <a:spLocks/>
          </p:cNvSpPr>
          <p:nvPr/>
        </p:nvSpPr>
        <p:spPr bwMode="auto">
          <a:xfrm>
            <a:off x="457200" y="980728"/>
            <a:ext cx="8229600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kumimoji="1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kumimoj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1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1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1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/>
              <a:t>以下の連携感染例を発見したい場合に</a:t>
            </a:r>
            <a:r>
              <a:rPr lang="en-US" altLang="ja-JP" dirty="0" smtClean="0"/>
              <a:t>…</a:t>
            </a:r>
            <a:endParaRPr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17" name="星 32 16"/>
          <p:cNvSpPr>
            <a:spLocks noChangeAspect="1"/>
          </p:cNvSpPr>
          <p:nvPr/>
        </p:nvSpPr>
        <p:spPr>
          <a:xfrm>
            <a:off x="4602624" y="1412856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18" name="テキスト ボックス 20"/>
          <p:cNvSpPr txBox="1">
            <a:spLocks noChangeArrowheads="1"/>
          </p:cNvSpPr>
          <p:nvPr/>
        </p:nvSpPr>
        <p:spPr bwMode="auto">
          <a:xfrm>
            <a:off x="4283968" y="1511246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WO</a:t>
            </a:r>
          </a:p>
        </p:txBody>
      </p:sp>
      <p:sp>
        <p:nvSpPr>
          <p:cNvPr id="19" name="右矢印 18"/>
          <p:cNvSpPr/>
          <p:nvPr/>
        </p:nvSpPr>
        <p:spPr>
          <a:xfrm>
            <a:off x="3841080" y="1700808"/>
            <a:ext cx="612240" cy="366630"/>
          </a:xfrm>
          <a:prstGeom prst="rightArrow">
            <a:avLst>
              <a:gd name="adj1" fmla="val 50000"/>
              <a:gd name="adj2" fmla="val 7626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  <a:gs pos="100000">
                <a:schemeClr val="tx2"/>
              </a:gs>
            </a:gsLst>
            <a:lin ang="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0" name="星 32 19"/>
          <p:cNvSpPr>
            <a:spLocks noChangeAspect="1"/>
          </p:cNvSpPr>
          <p:nvPr/>
        </p:nvSpPr>
        <p:spPr>
          <a:xfrm>
            <a:off x="5117520" y="1700888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1" name="テキスト ボックス 20"/>
          <p:cNvSpPr txBox="1">
            <a:spLocks noChangeArrowheads="1"/>
          </p:cNvSpPr>
          <p:nvPr/>
        </p:nvSpPr>
        <p:spPr bwMode="auto">
          <a:xfrm>
            <a:off x="4798864" y="1799278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TR</a:t>
            </a:r>
          </a:p>
        </p:txBody>
      </p:sp>
      <p:sp>
        <p:nvSpPr>
          <p:cNvPr id="22" name="星 32 21"/>
          <p:cNvSpPr>
            <a:spLocks noChangeAspect="1"/>
          </p:cNvSpPr>
          <p:nvPr/>
        </p:nvSpPr>
        <p:spPr>
          <a:xfrm>
            <a:off x="2946440" y="1524123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3" name="テキスト ボックス 20"/>
          <p:cNvSpPr txBox="1">
            <a:spLocks noChangeArrowheads="1"/>
          </p:cNvSpPr>
          <p:nvPr/>
        </p:nvSpPr>
        <p:spPr bwMode="auto">
          <a:xfrm>
            <a:off x="2627784" y="1622513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PE</a:t>
            </a:r>
            <a:endParaRPr lang="en-US" altLang="ja-JP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ヒラギノ角ゴ Pro W3" pitchFamily="34" charset="-128"/>
            </a:endParaRPr>
          </a:p>
        </p:txBody>
      </p:sp>
      <p:sp>
        <p:nvSpPr>
          <p:cNvPr id="24" name="星 32 23"/>
          <p:cNvSpPr>
            <a:spLocks noChangeAspect="1"/>
          </p:cNvSpPr>
          <p:nvPr/>
        </p:nvSpPr>
        <p:spPr>
          <a:xfrm>
            <a:off x="1002224" y="4509120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5" name="テキスト ボックス 20"/>
          <p:cNvSpPr txBox="1">
            <a:spLocks noChangeArrowheads="1"/>
          </p:cNvSpPr>
          <p:nvPr/>
        </p:nvSpPr>
        <p:spPr bwMode="auto">
          <a:xfrm>
            <a:off x="683568" y="4607510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PE</a:t>
            </a:r>
            <a:endParaRPr lang="en-US" altLang="ja-JP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ヒラギノ角ゴ Pro W3" pitchFamily="34" charset="-128"/>
            </a:endParaRPr>
          </a:p>
        </p:txBody>
      </p:sp>
      <p:sp>
        <p:nvSpPr>
          <p:cNvPr id="26" name="星 32 25"/>
          <p:cNvSpPr>
            <a:spLocks noChangeAspect="1"/>
          </p:cNvSpPr>
          <p:nvPr/>
        </p:nvSpPr>
        <p:spPr>
          <a:xfrm>
            <a:off x="1506280" y="4738479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27" name="テキスト ボックス 20"/>
          <p:cNvSpPr txBox="1">
            <a:spLocks noChangeArrowheads="1"/>
          </p:cNvSpPr>
          <p:nvPr/>
        </p:nvSpPr>
        <p:spPr bwMode="auto">
          <a:xfrm>
            <a:off x="1187624" y="4836869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WO</a:t>
            </a:r>
          </a:p>
        </p:txBody>
      </p:sp>
      <p:sp>
        <p:nvSpPr>
          <p:cNvPr id="28" name="右矢印 27"/>
          <p:cNvSpPr/>
          <p:nvPr/>
        </p:nvSpPr>
        <p:spPr>
          <a:xfrm>
            <a:off x="2375584" y="4803817"/>
            <a:ext cx="612240" cy="366630"/>
          </a:xfrm>
          <a:prstGeom prst="rightArrow">
            <a:avLst>
              <a:gd name="adj1" fmla="val 50000"/>
              <a:gd name="adj2" fmla="val 7626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  <a:gs pos="100000">
                <a:schemeClr val="tx2"/>
              </a:gs>
            </a:gsLst>
            <a:lin ang="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星 32 28"/>
          <p:cNvSpPr>
            <a:spLocks noChangeAspect="1"/>
          </p:cNvSpPr>
          <p:nvPr/>
        </p:nvSpPr>
        <p:spPr>
          <a:xfrm>
            <a:off x="3119288" y="4594463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0" name="テキスト ボックス 20"/>
          <p:cNvSpPr txBox="1">
            <a:spLocks noChangeArrowheads="1"/>
          </p:cNvSpPr>
          <p:nvPr/>
        </p:nvSpPr>
        <p:spPr bwMode="auto">
          <a:xfrm>
            <a:off x="2800632" y="4692853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TR</a:t>
            </a:r>
          </a:p>
        </p:txBody>
      </p:sp>
      <p:sp>
        <p:nvSpPr>
          <p:cNvPr id="31" name="星 32 30"/>
          <p:cNvSpPr>
            <a:spLocks noChangeAspect="1"/>
          </p:cNvSpPr>
          <p:nvPr/>
        </p:nvSpPr>
        <p:spPr>
          <a:xfrm>
            <a:off x="4746640" y="4365184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2" name="テキスト ボックス 20"/>
          <p:cNvSpPr txBox="1">
            <a:spLocks noChangeArrowheads="1"/>
          </p:cNvSpPr>
          <p:nvPr/>
        </p:nvSpPr>
        <p:spPr bwMode="auto">
          <a:xfrm>
            <a:off x="4427984" y="4463574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PE</a:t>
            </a:r>
            <a:endParaRPr lang="en-US" altLang="ja-JP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ヒラギノ角ゴ Pro W3" pitchFamily="34" charset="-128"/>
            </a:endParaRPr>
          </a:p>
        </p:txBody>
      </p:sp>
      <p:sp>
        <p:nvSpPr>
          <p:cNvPr id="33" name="星 32 32"/>
          <p:cNvSpPr>
            <a:spLocks noChangeAspect="1"/>
          </p:cNvSpPr>
          <p:nvPr/>
        </p:nvSpPr>
        <p:spPr>
          <a:xfrm>
            <a:off x="6258808" y="4365184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4" name="テキスト ボックス 20"/>
          <p:cNvSpPr txBox="1">
            <a:spLocks noChangeArrowheads="1"/>
          </p:cNvSpPr>
          <p:nvPr/>
        </p:nvSpPr>
        <p:spPr bwMode="auto">
          <a:xfrm>
            <a:off x="5940152" y="4463574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WO</a:t>
            </a:r>
          </a:p>
        </p:txBody>
      </p:sp>
      <p:sp>
        <p:nvSpPr>
          <p:cNvPr id="35" name="星 32 34"/>
          <p:cNvSpPr>
            <a:spLocks noChangeAspect="1"/>
          </p:cNvSpPr>
          <p:nvPr/>
        </p:nvSpPr>
        <p:spPr>
          <a:xfrm>
            <a:off x="7781816" y="4365104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6" name="テキスト ボックス 20"/>
          <p:cNvSpPr txBox="1">
            <a:spLocks noChangeArrowheads="1"/>
          </p:cNvSpPr>
          <p:nvPr/>
        </p:nvSpPr>
        <p:spPr bwMode="auto">
          <a:xfrm>
            <a:off x="7463160" y="4463494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TR</a:t>
            </a:r>
          </a:p>
        </p:txBody>
      </p:sp>
      <p:sp>
        <p:nvSpPr>
          <p:cNvPr id="37" name="右矢印 36"/>
          <p:cNvSpPr/>
          <p:nvPr/>
        </p:nvSpPr>
        <p:spPr>
          <a:xfrm>
            <a:off x="5551184" y="4574538"/>
            <a:ext cx="612240" cy="366630"/>
          </a:xfrm>
          <a:prstGeom prst="rightArrow">
            <a:avLst>
              <a:gd name="adj1" fmla="val 50000"/>
              <a:gd name="adj2" fmla="val 7626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  <a:gs pos="100000">
                <a:schemeClr val="tx2"/>
              </a:gs>
            </a:gsLst>
            <a:lin ang="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8" name="右矢印 37"/>
          <p:cNvSpPr/>
          <p:nvPr/>
        </p:nvSpPr>
        <p:spPr>
          <a:xfrm>
            <a:off x="7092280" y="4552900"/>
            <a:ext cx="612240" cy="366630"/>
          </a:xfrm>
          <a:prstGeom prst="rightArrow">
            <a:avLst>
              <a:gd name="adj1" fmla="val 50000"/>
              <a:gd name="adj2" fmla="val 7626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  <a:gs pos="100000">
                <a:schemeClr val="tx2"/>
              </a:gs>
            </a:gsLst>
            <a:lin ang="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9" name="星 32 38"/>
          <p:cNvSpPr>
            <a:spLocks noChangeAspect="1"/>
          </p:cNvSpPr>
          <p:nvPr/>
        </p:nvSpPr>
        <p:spPr>
          <a:xfrm>
            <a:off x="4746640" y="5362311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0" name="テキスト ボックス 20"/>
          <p:cNvSpPr txBox="1">
            <a:spLocks noChangeArrowheads="1"/>
          </p:cNvSpPr>
          <p:nvPr/>
        </p:nvSpPr>
        <p:spPr bwMode="auto">
          <a:xfrm>
            <a:off x="4427984" y="5460701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PE</a:t>
            </a:r>
            <a:endParaRPr lang="en-US" altLang="ja-JP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  <a:ea typeface="ヒラギノ角ゴ Pro W3" pitchFamily="34" charset="-128"/>
            </a:endParaRPr>
          </a:p>
        </p:txBody>
      </p:sp>
      <p:sp>
        <p:nvSpPr>
          <p:cNvPr id="41" name="星 32 40"/>
          <p:cNvSpPr>
            <a:spLocks noChangeAspect="1"/>
          </p:cNvSpPr>
          <p:nvPr/>
        </p:nvSpPr>
        <p:spPr>
          <a:xfrm>
            <a:off x="6258808" y="5362311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2" name="テキスト ボックス 20"/>
          <p:cNvSpPr txBox="1">
            <a:spLocks noChangeArrowheads="1"/>
          </p:cNvSpPr>
          <p:nvPr/>
        </p:nvSpPr>
        <p:spPr bwMode="auto">
          <a:xfrm>
            <a:off x="5940152" y="5460701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TR</a:t>
            </a:r>
          </a:p>
        </p:txBody>
      </p:sp>
      <p:sp>
        <p:nvSpPr>
          <p:cNvPr id="43" name="星 32 42"/>
          <p:cNvSpPr>
            <a:spLocks noChangeAspect="1"/>
          </p:cNvSpPr>
          <p:nvPr/>
        </p:nvSpPr>
        <p:spPr>
          <a:xfrm>
            <a:off x="7781816" y="5373216"/>
            <a:ext cx="720000" cy="720000"/>
          </a:xfrm>
          <a:prstGeom prst="star32">
            <a:avLst/>
          </a:prstGeom>
          <a:gradFill flip="none" rotWithShape="1">
            <a:gsLst>
              <a:gs pos="100000">
                <a:srgbClr val="400000"/>
              </a:gs>
              <a:gs pos="0">
                <a:srgbClr val="FF0000"/>
              </a:gs>
              <a:gs pos="100000">
                <a:schemeClr val="folHlink"/>
              </a:gs>
            </a:gsLst>
            <a:lin ang="2700000" scaled="1"/>
            <a:tileRect/>
          </a:gra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44" name="テキスト ボックス 20"/>
          <p:cNvSpPr txBox="1">
            <a:spLocks noChangeArrowheads="1"/>
          </p:cNvSpPr>
          <p:nvPr/>
        </p:nvSpPr>
        <p:spPr bwMode="auto">
          <a:xfrm>
            <a:off x="7463160" y="5460621"/>
            <a:ext cx="1357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ヒラギノ角ゴ Pro W6" pitchFamily="34" charset="-128"/>
              </a:defRPr>
            </a:lvl9pPr>
          </a:lstStyle>
          <a:p>
            <a:pPr algn="ctr" eaLnBrk="1" hangingPunct="1"/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itchFamily="34" charset="0"/>
                <a:ea typeface="ヒラギノ角ゴ Pro W3" pitchFamily="34" charset="-128"/>
              </a:rPr>
              <a:t>WO</a:t>
            </a:r>
          </a:p>
        </p:txBody>
      </p:sp>
      <p:sp>
        <p:nvSpPr>
          <p:cNvPr id="45" name="右矢印 44"/>
          <p:cNvSpPr/>
          <p:nvPr/>
        </p:nvSpPr>
        <p:spPr>
          <a:xfrm>
            <a:off x="5551184" y="5571665"/>
            <a:ext cx="612240" cy="366630"/>
          </a:xfrm>
          <a:prstGeom prst="rightArrow">
            <a:avLst>
              <a:gd name="adj1" fmla="val 50000"/>
              <a:gd name="adj2" fmla="val 7626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  <a:gs pos="100000">
                <a:schemeClr val="tx2"/>
              </a:gs>
            </a:gsLst>
            <a:lin ang="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6" name="右矢印 45"/>
          <p:cNvSpPr/>
          <p:nvPr/>
        </p:nvSpPr>
        <p:spPr>
          <a:xfrm>
            <a:off x="7092280" y="5550027"/>
            <a:ext cx="612240" cy="366630"/>
          </a:xfrm>
          <a:prstGeom prst="rightArrow">
            <a:avLst>
              <a:gd name="adj1" fmla="val 50000"/>
              <a:gd name="adj2" fmla="val 76265"/>
            </a:avLst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  <a:gs pos="100000">
                <a:schemeClr val="tx2"/>
              </a:gs>
            </a:gsLst>
            <a:lin ang="0" scaled="1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796136" y="205155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latin typeface="+mn-ea"/>
                <a:ea typeface="+mn-ea"/>
              </a:rPr>
              <a:t>50</a:t>
            </a:r>
            <a:r>
              <a:rPr lang="ja-JP" altLang="en-US" sz="2000" dirty="0">
                <a:latin typeface="+mn-ea"/>
                <a:ea typeface="+mn-ea"/>
              </a:rPr>
              <a:t> </a:t>
            </a:r>
            <a:r>
              <a:rPr lang="en-US" altLang="ja-JP" sz="2000" dirty="0" smtClean="0">
                <a:latin typeface="+mn-ea"/>
                <a:ea typeface="+mn-ea"/>
              </a:rPr>
              <a:t>patterns (answer)</a:t>
            </a:r>
            <a:endParaRPr kumimoji="1" lang="ja-JP" altLang="en-US" sz="2000" dirty="0">
              <a:latin typeface="+mn-ea"/>
              <a:ea typeface="+mn-ea"/>
            </a:endParaRPr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722264" y="5445224"/>
            <a:ext cx="22016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dirty="0" smtClean="0">
                <a:latin typeface="+mn-ea"/>
                <a:ea typeface="+mn-ea"/>
              </a:rPr>
              <a:t>50/50</a:t>
            </a:r>
            <a:r>
              <a:rPr lang="ja-JP" altLang="en-US" sz="2000" dirty="0" smtClean="0">
                <a:latin typeface="+mn-ea"/>
                <a:ea typeface="+mn-ea"/>
              </a:rPr>
              <a:t> </a:t>
            </a:r>
            <a:r>
              <a:rPr lang="en-US" altLang="ja-JP" sz="2000" dirty="0" smtClean="0">
                <a:latin typeface="+mn-ea"/>
                <a:ea typeface="+mn-ea"/>
              </a:rPr>
              <a:t>extracts</a:t>
            </a:r>
            <a:endParaRPr kumimoji="1" lang="ja-JP" altLang="en-US" sz="2000" dirty="0">
              <a:latin typeface="+mn-ea"/>
              <a:ea typeface="+mn-ea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5148064" y="5045114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dirty="0" smtClean="0">
                <a:latin typeface="+mn-ea"/>
                <a:ea typeface="+mn-ea"/>
              </a:rPr>
              <a:t>30</a:t>
            </a:r>
            <a:r>
              <a:rPr kumimoji="1" lang="en-US" altLang="ja-JP" sz="2000" dirty="0" smtClean="0">
                <a:latin typeface="+mn-ea"/>
                <a:ea typeface="+mn-ea"/>
              </a:rPr>
              <a:t>/50</a:t>
            </a:r>
            <a:r>
              <a:rPr lang="ja-JP" altLang="en-US" sz="2000" dirty="0" smtClean="0">
                <a:latin typeface="+mn-ea"/>
                <a:ea typeface="+mn-ea"/>
              </a:rPr>
              <a:t> </a:t>
            </a:r>
            <a:r>
              <a:rPr lang="en-US" altLang="ja-JP" sz="2000" dirty="0" smtClean="0">
                <a:latin typeface="+mn-ea"/>
                <a:ea typeface="+mn-ea"/>
              </a:rPr>
              <a:t>extracts</a:t>
            </a:r>
            <a:endParaRPr kumimoji="1" lang="ja-JP" altLang="en-US" sz="2000" dirty="0">
              <a:latin typeface="+mn-ea"/>
              <a:ea typeface="+mn-ea"/>
            </a:endParaRPr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940152" y="6093296"/>
            <a:ext cx="2675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2000" dirty="0" smtClean="0">
                <a:latin typeface="+mn-ea"/>
                <a:ea typeface="+mn-ea"/>
              </a:rPr>
              <a:t>20</a:t>
            </a:r>
            <a:r>
              <a:rPr kumimoji="1" lang="en-US" altLang="ja-JP" sz="2000" dirty="0" smtClean="0">
                <a:latin typeface="+mn-ea"/>
                <a:ea typeface="+mn-ea"/>
              </a:rPr>
              <a:t>/50</a:t>
            </a:r>
            <a:r>
              <a:rPr lang="ja-JP" altLang="en-US" sz="2000" dirty="0" smtClean="0">
                <a:latin typeface="+mn-ea"/>
                <a:ea typeface="+mn-ea"/>
              </a:rPr>
              <a:t> </a:t>
            </a:r>
            <a:r>
              <a:rPr lang="en-US" altLang="ja-JP" sz="2000" dirty="0" smtClean="0">
                <a:latin typeface="+mn-ea"/>
                <a:ea typeface="+mn-ea"/>
              </a:rPr>
              <a:t>extracts</a:t>
            </a:r>
            <a:endParaRPr kumimoji="1" lang="ja-JP" altLang="en-US" sz="2000" dirty="0">
              <a:latin typeface="+mn-ea"/>
              <a:ea typeface="+mn-ea"/>
            </a:endParaRPr>
          </a:p>
        </p:txBody>
      </p:sp>
      <p:sp>
        <p:nvSpPr>
          <p:cNvPr id="54" name="テキスト ボックス 53"/>
          <p:cNvSpPr txBox="1"/>
          <p:nvPr/>
        </p:nvSpPr>
        <p:spPr>
          <a:xfrm>
            <a:off x="5796136" y="1340768"/>
            <a:ext cx="26948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300" dirty="0" smtClean="0">
                <a:solidFill>
                  <a:srgbClr val="FF0000"/>
                </a:solidFill>
                <a:latin typeface="+mn-ea"/>
                <a:ea typeface="+mn-ea"/>
              </a:rPr>
              <a:t>同時刻に感染</a:t>
            </a:r>
            <a:endParaRPr kumimoji="1" lang="ja-JP" altLang="en-US" sz="23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56" name="直線コネクタ 28"/>
          <p:cNvSpPr>
            <a:spLocks noChangeShapeType="1"/>
          </p:cNvSpPr>
          <p:nvPr/>
        </p:nvSpPr>
        <p:spPr bwMode="auto">
          <a:xfrm>
            <a:off x="4572000" y="2564675"/>
            <a:ext cx="0" cy="3816653"/>
          </a:xfrm>
          <a:prstGeom prst="line">
            <a:avLst/>
          </a:prstGeom>
          <a:noFill/>
          <a:ln w="9525" algn="ctr">
            <a:solidFill>
              <a:schemeClr val="accent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851920" y="4437112"/>
            <a:ext cx="792088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300" dirty="0" smtClean="0">
                <a:solidFill>
                  <a:srgbClr val="FF0000"/>
                </a:solidFill>
                <a:latin typeface="+mn-ea"/>
                <a:ea typeface="+mn-ea"/>
              </a:rPr>
              <a:t>同時</a:t>
            </a:r>
            <a:endParaRPr kumimoji="1" lang="ja-JP" altLang="en-US" sz="23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268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Apriori</a:t>
            </a:r>
            <a:r>
              <a:rPr kumimoji="1" lang="ja-JP" altLang="en-US" dirty="0" smtClean="0"/>
              <a:t>の例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altLang="ja-JP" dirty="0" smtClean="0"/>
                  <a:t>X(PE1) </a:t>
                </a:r>
                <a:r>
                  <a:rPr lang="ja-JP" altLang="en-US" dirty="0" smtClean="0"/>
                  <a:t>⇒ </a:t>
                </a:r>
                <a:r>
                  <a:rPr lang="en-US" altLang="ja-JP" dirty="0"/>
                  <a:t>Y(TROJ1 &amp; WORM1)</a:t>
                </a:r>
                <a:endParaRPr lang="ja-JP" altLang="en-US" dirty="0"/>
              </a:p>
              <a:p>
                <a:pPr eaLnBrk="1" hangingPunct="1"/>
                <a:endParaRPr lang="ja-JP" altLang="en-US" dirty="0"/>
              </a:p>
              <a:p>
                <a:pPr eaLnBrk="1" hangingPunct="1">
                  <a:buFont typeface="Wingdings 2" pitchFamily="18" charset="2"/>
                  <a:buNone/>
                </a:pPr>
                <a:endParaRPr lang="en-US" altLang="ja-JP" dirty="0"/>
              </a:p>
              <a:p>
                <a:pPr eaLnBrk="1" hangingPunct="1"/>
                <a:endParaRPr lang="ja-JP" altLang="en-US" dirty="0"/>
              </a:p>
              <a:p>
                <a:pPr eaLnBrk="1" hangingPunct="1"/>
                <a:endParaRPr lang="ja-JP" altLang="en-US" dirty="0"/>
              </a:p>
              <a:p>
                <a:pPr eaLnBrk="1" hangingPunct="1"/>
                <a:endParaRPr lang="ja-JP" altLang="en-US" dirty="0"/>
              </a:p>
              <a:p>
                <a:pPr eaLnBrk="1" hangingPunct="1"/>
                <a:endParaRPr lang="ja-JP" altLang="en-US" dirty="0"/>
              </a:p>
              <a:p>
                <a:pPr marL="0" indent="0" eaLnBrk="1" hangingPunct="1">
                  <a:buNone/>
                </a:pPr>
                <a:endParaRPr lang="en-US" altLang="ja-JP" dirty="0"/>
              </a:p>
              <a:p>
                <a:pPr marL="0" indent="0" eaLnBrk="1" hangingPunct="1">
                  <a:buNone/>
                </a:pPr>
                <a:endParaRPr lang="en-US" altLang="ja-JP" sz="800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3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𝑺𝒖𝒑𝒑</m:t>
                      </m:r>
                      <m:r>
                        <a:rPr lang="en-US" altLang="ja-JP" sz="23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3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3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3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altLang="ja-JP" sz="2300" i="1">
                                  <a:solidFill>
                                    <a:srgbClr val="008000"/>
                                  </a:solidFill>
                                  <a:latin typeface="Cambria Math"/>
                                  <a:ea typeface="Cambria Math"/>
                                </a:rPr>
                                <m:t>∩</m:t>
                              </m:r>
                              <m:r>
                                <a:rPr lang="en-US" altLang="ja-JP" sz="2300" i="1">
                                  <a:solidFill>
                                    <a:srgbClr val="008000"/>
                                  </a:solidFill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3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3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</m:d>
                        </m:den>
                      </m:f>
                      <m:r>
                        <a:rPr lang="en-US" altLang="ja-JP" sz="23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3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30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altLang="ja-JP" sz="23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7</m:t>
                          </m:r>
                        </m:den>
                      </m:f>
                      <m:r>
                        <a:rPr lang="en-US" altLang="ja-JP" sz="2300" i="1">
                          <a:latin typeface="Cambria Math"/>
                        </a:rPr>
                        <m:t> </m:t>
                      </m:r>
                      <m:r>
                        <a:rPr lang="en-US" altLang="ja-JP" sz="2300" i="1">
                          <a:latin typeface="Cambria Math"/>
                        </a:rPr>
                        <m:t>𝑑𝑎𝑦𝑠</m:t>
                      </m:r>
                      <m:r>
                        <a:rPr lang="en-US" altLang="ja-JP" sz="2300" b="0" i="1" smtClean="0">
                          <a:latin typeface="Cambria Math"/>
                        </a:rPr>
                        <m:t> </m:t>
                      </m:r>
                      <m:r>
                        <a:rPr lang="en-US" altLang="ja-JP" sz="2300" i="1">
                          <a:latin typeface="Cambria Math"/>
                        </a:rPr>
                        <m:t>(60%)</m:t>
                      </m:r>
                    </m:oMath>
                  </m:oMathPara>
                </a14:m>
                <a:endParaRPr lang="en-US" altLang="ja-JP" sz="2300" i="1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300" b="1" i="1">
                          <a:solidFill>
                            <a:srgbClr val="0000FF"/>
                          </a:solidFill>
                          <a:latin typeface="Cambria Math"/>
                        </a:rPr>
                        <m:t>𝑪𝒐𝒏𝒇</m:t>
                      </m:r>
                      <m:r>
                        <a:rPr lang="en-US" altLang="ja-JP" sz="23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300" i="1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3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300" i="1">
                                  <a:solidFill>
                                    <a:srgbClr val="008000"/>
                                  </a:solidFill>
                                  <a:latin typeface="Cambria Math"/>
                                </a:rPr>
                                <m:t>𝑋</m:t>
                              </m:r>
                              <m:r>
                                <a:rPr lang="en-US" altLang="ja-JP" sz="2300" i="1">
                                  <a:solidFill>
                                    <a:srgbClr val="008000"/>
                                  </a:solidFill>
                                  <a:latin typeface="Cambria Math"/>
                                  <a:ea typeface="Cambria Math"/>
                                </a:rPr>
                                <m:t>∩</m:t>
                              </m:r>
                              <m:r>
                                <a:rPr lang="en-US" altLang="ja-JP" sz="2300" i="1">
                                  <a:solidFill>
                                    <a:srgbClr val="008000"/>
                                  </a:solidFill>
                                  <a:latin typeface="Cambria Math"/>
                                  <a:ea typeface="Cambria Math"/>
                                </a:rPr>
                                <m:t>𝑌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ja-JP" sz="23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ja-JP" sz="2300" i="1">
                                  <a:solidFill>
                                    <a:srgbClr val="0000FF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  <m:r>
                        <a:rPr lang="en-US" altLang="ja-JP" sz="23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3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ja-JP" sz="2300" i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en-US" altLang="ja-JP" sz="230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altLang="ja-JP" sz="2300" i="1">
                          <a:latin typeface="Cambria Math"/>
                        </a:rPr>
                        <m:t> </m:t>
                      </m:r>
                      <m:r>
                        <a:rPr lang="en-US" altLang="ja-JP" sz="2300" i="1">
                          <a:latin typeface="Cambria Math"/>
                        </a:rPr>
                        <m:t>𝑑𝑎𝑦𝑠</m:t>
                      </m:r>
                      <m:r>
                        <a:rPr lang="en-US" altLang="ja-JP" sz="2300" b="0" i="1" smtClean="0">
                          <a:latin typeface="Cambria Math"/>
                        </a:rPr>
                        <m:t> </m:t>
                      </m:r>
                      <m:r>
                        <a:rPr lang="en-US" altLang="ja-JP" sz="2300" i="1">
                          <a:latin typeface="Cambria Math"/>
                        </a:rPr>
                        <m:t>(80%)</m:t>
                      </m:r>
                    </m:oMath>
                  </m:oMathPara>
                </a14:m>
                <a:endParaRPr lang="en-US" altLang="ja-JP" sz="23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 rotWithShape="1">
                <a:blip r:embed="rId2" cstate="print"/>
                <a:stretch>
                  <a:fillRect l="-593" t="-89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ja-JP" altLang="en-US" smtClean="0"/>
              <a:t>修士論文発表会 </a:t>
            </a:r>
            <a:r>
              <a:rPr lang="en-US" altLang="ja-JP" smtClean="0"/>
              <a:t>C7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FED8DB-5A52-40FB-8A9D-E0AEFB1A7199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98"/>
              <p:cNvSpPr txBox="1">
                <a:spLocks noChangeArrowheads="1"/>
              </p:cNvSpPr>
              <p:nvPr/>
            </p:nvSpPr>
            <p:spPr bwMode="auto">
              <a:xfrm>
                <a:off x="251520" y="4797152"/>
                <a:ext cx="1584176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3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altLang="ja-JP" sz="23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𝑵</m:t>
                      </m:r>
                      <m:r>
                        <a:rPr lang="en-US" altLang="ja-JP" sz="23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|=</m:t>
                      </m:r>
                      <m:r>
                        <a:rPr lang="en-US" altLang="ja-JP" sz="23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𝟕</m:t>
                      </m:r>
                    </m:oMath>
                  </m:oMathPara>
                </a14:m>
                <a:endParaRPr lang="en-US" altLang="ja-JP" sz="2300" b="1" dirty="0">
                  <a:solidFill>
                    <a:srgbClr val="FF0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7" name="Text 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4797152"/>
                <a:ext cx="1584176" cy="46166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b="-131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98"/>
              <p:cNvSpPr txBox="1">
                <a:spLocks noChangeArrowheads="1"/>
              </p:cNvSpPr>
              <p:nvPr/>
            </p:nvSpPr>
            <p:spPr bwMode="auto">
              <a:xfrm>
                <a:off x="1619399" y="4797152"/>
                <a:ext cx="1368425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300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|</m:t>
                      </m:r>
                      <m:r>
                        <a:rPr lang="en-US" altLang="ja-JP" sz="2300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𝑿</m:t>
                      </m:r>
                      <m:r>
                        <a:rPr lang="en-US" altLang="ja-JP" sz="2300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|=</m:t>
                      </m:r>
                      <m:r>
                        <a:rPr lang="en-US" altLang="ja-JP" sz="2300" b="1" i="1" dirty="0" smtClean="0">
                          <a:solidFill>
                            <a:srgbClr val="0000FF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altLang="ja-JP" sz="2300" b="1" dirty="0">
                  <a:solidFill>
                    <a:srgbClr val="0000FF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Text 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399" y="4797152"/>
                <a:ext cx="1368425" cy="461665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b="-131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98"/>
              <p:cNvSpPr txBox="1">
                <a:spLocks noChangeArrowheads="1"/>
              </p:cNvSpPr>
              <p:nvPr/>
            </p:nvSpPr>
            <p:spPr bwMode="auto">
              <a:xfrm>
                <a:off x="6947793" y="4797152"/>
                <a:ext cx="1944687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sz="2300" b="1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|</m:t>
                      </m:r>
                      <m:r>
                        <a:rPr lang="en-US" altLang="ja-JP" sz="2300" b="1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𝑿</m:t>
                      </m:r>
                      <m:r>
                        <a:rPr lang="ja-JP" altLang="en-US" sz="2300" b="1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∩</m:t>
                      </m:r>
                      <m:r>
                        <a:rPr lang="en-US" altLang="ja-JP" sz="2300" b="1" i="1" dirty="0">
                          <a:solidFill>
                            <a:srgbClr val="008000"/>
                          </a:solidFill>
                          <a:latin typeface="Cambria Math"/>
                        </a:rPr>
                        <m:t>𝒀</m:t>
                      </m:r>
                      <m:r>
                        <a:rPr lang="en-US" altLang="ja-JP" sz="2300" b="1" i="1" dirty="0">
                          <a:solidFill>
                            <a:srgbClr val="008000"/>
                          </a:solidFill>
                          <a:latin typeface="Cambria Math"/>
                        </a:rPr>
                        <m:t>|=</m:t>
                      </m:r>
                      <m:r>
                        <a:rPr lang="en-US" altLang="ja-JP" sz="2300" b="1" i="1" dirty="0" smtClean="0">
                          <a:solidFill>
                            <a:srgbClr val="008000"/>
                          </a:solidFill>
                          <a:latin typeface="Cambria Math"/>
                        </a:rPr>
                        <m:t>𝟒</m:t>
                      </m:r>
                    </m:oMath>
                  </m:oMathPara>
                </a14:m>
                <a:endParaRPr lang="en-US" altLang="ja-JP" sz="2300" b="1" dirty="0">
                  <a:solidFill>
                    <a:srgbClr val="00800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9" name="Text Box 9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47793" y="4797152"/>
                <a:ext cx="1944687" cy="46166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b="-1315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Group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99370"/>
              </p:ext>
            </p:extLst>
          </p:nvPr>
        </p:nvGraphicFramePr>
        <p:xfrm>
          <a:off x="445268" y="1412776"/>
          <a:ext cx="8231188" cy="3457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884"/>
                <a:gridCol w="1175884"/>
                <a:gridCol w="1175884"/>
                <a:gridCol w="1175884"/>
                <a:gridCol w="1175884"/>
                <a:gridCol w="1175884"/>
                <a:gridCol w="1175884"/>
              </a:tblGrid>
              <a:tr h="432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Week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PE1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PE2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TROJ1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TORJ2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WORM1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WORM2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32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Sun</a:t>
                      </a:r>
                      <a:endParaRPr kumimoji="1" lang="en-US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Mon</a:t>
                      </a:r>
                      <a:endParaRPr kumimoji="1" lang="en-US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Tue</a:t>
                      </a:r>
                      <a:endParaRPr kumimoji="1" lang="en-US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Wed</a:t>
                      </a:r>
                      <a:endParaRPr kumimoji="1" lang="en-US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Thu</a:t>
                      </a:r>
                      <a:endParaRPr kumimoji="1" lang="en-US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32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Fri</a:t>
                      </a:r>
                      <a:endParaRPr kumimoji="1" lang="en-US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321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Sat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1" lang="en-US" altLang="ja-JP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メイリオ" pitchFamily="50" charset="-128"/>
                        <a:cs typeface="Arial" charset="0"/>
                      </a:endParaRPr>
                    </a:p>
                  </a:txBody>
                  <a:tcPr horzOverflow="overflow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正方形/長方形 14"/>
          <p:cNvSpPr>
            <a:spLocks noChangeArrowheads="1"/>
          </p:cNvSpPr>
          <p:nvPr/>
        </p:nvSpPr>
        <p:spPr bwMode="auto">
          <a:xfrm>
            <a:off x="445268" y="2254052"/>
            <a:ext cx="8208962" cy="863600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正方形/長方形 8"/>
          <p:cNvSpPr>
            <a:spLocks noChangeArrowheads="1"/>
          </p:cNvSpPr>
          <p:nvPr/>
        </p:nvSpPr>
        <p:spPr bwMode="auto">
          <a:xfrm>
            <a:off x="445268" y="3594596"/>
            <a:ext cx="8208962" cy="431800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7" name="正方形/長方形 8"/>
          <p:cNvSpPr>
            <a:spLocks noChangeArrowheads="1"/>
          </p:cNvSpPr>
          <p:nvPr/>
        </p:nvSpPr>
        <p:spPr bwMode="auto">
          <a:xfrm>
            <a:off x="445268" y="4436964"/>
            <a:ext cx="8208962" cy="431800"/>
          </a:xfrm>
          <a:prstGeom prst="rect">
            <a:avLst/>
          </a:prstGeom>
          <a:solidFill>
            <a:srgbClr val="008000">
              <a:alpha val="20000"/>
            </a:srgbClr>
          </a:solidFill>
          <a:ln w="38100" algn="ctr">
            <a:solidFill>
              <a:srgbClr val="008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正方形/長方形 10"/>
          <p:cNvSpPr>
            <a:spLocks noChangeArrowheads="1"/>
          </p:cNvSpPr>
          <p:nvPr/>
        </p:nvSpPr>
        <p:spPr bwMode="auto">
          <a:xfrm>
            <a:off x="445267" y="1412776"/>
            <a:ext cx="1177200" cy="3455988"/>
          </a:xfrm>
          <a:prstGeom prst="rect">
            <a:avLst/>
          </a:prstGeom>
          <a:solidFill>
            <a:srgbClr val="FF0000">
              <a:alpha val="20000"/>
            </a:srgbClr>
          </a:solidFill>
          <a:ln w="381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300" b="1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8" name="正方形/長方形 7"/>
          <p:cNvSpPr>
            <a:spLocks noChangeArrowheads="1"/>
          </p:cNvSpPr>
          <p:nvPr/>
        </p:nvSpPr>
        <p:spPr bwMode="auto">
          <a:xfrm>
            <a:off x="1633980" y="1412776"/>
            <a:ext cx="1177200" cy="3455988"/>
          </a:xfrm>
          <a:prstGeom prst="rect">
            <a:avLst/>
          </a:prstGeom>
          <a:solidFill>
            <a:srgbClr val="0000FF">
              <a:alpha val="20000"/>
            </a:srgbClr>
          </a:solidFill>
          <a:ln w="38100" algn="ctr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1800" dirty="0">
              <a:solidFill>
                <a:schemeClr val="lt1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750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 animBg="1"/>
      <p:bldP spid="16" grpId="0" animBg="1"/>
      <p:bldP spid="17" grpId="0" animBg="1"/>
      <p:bldP spid="11" grpId="0" animBg="1"/>
      <p:bldP spid="1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アース">
  <a:themeElements>
    <a:clrScheme name="アース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ユーザー定義 3">
      <a:majorFont>
        <a:latin typeface="ヒラギノ角ゴ ProN W6"/>
        <a:ea typeface="ヒラギノ角ゴ ProN W6"/>
        <a:cs typeface=""/>
      </a:majorFont>
      <a:minorFont>
        <a:latin typeface="ヒラギノ角ゴ ProN W3"/>
        <a:ea typeface="ヒラギノ角ゴ ProN W3"/>
        <a:cs typeface=""/>
      </a:minorFont>
    </a:fontScheme>
    <a:fmtScheme name="アース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アース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5366</TotalTime>
  <Words>1330</Words>
  <Application>Microsoft Office PowerPoint</Application>
  <PresentationFormat>画面に合わせる (4:3)</PresentationFormat>
  <Paragraphs>409</Paragraphs>
  <Slides>19</Slides>
  <Notes>9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0" baseType="lpstr">
      <vt:lpstr>アース</vt:lpstr>
      <vt:lpstr>AprioriとPrefixSpanによる連携感染のハイブリッド 検出方式</vt:lpstr>
      <vt:lpstr>マルウェアの変遷</vt:lpstr>
      <vt:lpstr>連携感染の定義(例: PE → WORM, TROJ)</vt:lpstr>
      <vt:lpstr>目的</vt:lpstr>
      <vt:lpstr>3種類で構成される連携感染の生存期間</vt:lpstr>
      <vt:lpstr>ダウンロード数の推移(2007-2010)</vt:lpstr>
      <vt:lpstr>連携感染の平均構成マルウェア数</vt:lpstr>
      <vt:lpstr>2つのアルゴリズムの比較</vt:lpstr>
      <vt:lpstr>Aprioriの例</vt:lpstr>
      <vt:lpstr>2. PrefixSpanの例</vt:lpstr>
      <vt:lpstr>メリットとデメリット</vt:lpstr>
      <vt:lpstr>ハイブリッド検出方式</vt:lpstr>
      <vt:lpstr>実験</vt:lpstr>
      <vt:lpstr>CCC DATAset 2008-2010</vt:lpstr>
      <vt:lpstr>評価方法</vt:lpstr>
      <vt:lpstr>精度</vt:lpstr>
      <vt:lpstr>結論</vt:lpstr>
      <vt:lpstr>予備スライド</vt:lpstr>
      <vt:lpstr>応用できる可能性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CCC DATAset における 連携するマルウェアの連携</dc:title>
  <dc:creator>Owner</dc:creator>
  <cp:lastModifiedBy>ohrui</cp:lastModifiedBy>
  <cp:revision>353</cp:revision>
  <dcterms:created xsi:type="dcterms:W3CDTF">2011-08-09T01:53:11Z</dcterms:created>
  <dcterms:modified xsi:type="dcterms:W3CDTF">2012-02-26T01:32:09Z</dcterms:modified>
</cp:coreProperties>
</file>